
<file path=[Content_Types].xml><?xml version="1.0" encoding="utf-8"?>
<Types xmlns="http://schemas.openxmlformats.org/package/2006/content-types">
  <Default Extension="png" ContentType="image/png"/>
  <Default Extension="m4a" ContentType="audio/mp4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  <p:sldMasterId id="2147483746" r:id="rId2"/>
  </p:sldMasterIdLst>
  <p:notesMasterIdLst>
    <p:notesMasterId r:id="rId12"/>
  </p:notesMasterIdLst>
  <p:handoutMasterIdLst>
    <p:handoutMasterId r:id="rId13"/>
  </p:handoutMasterIdLst>
  <p:sldIdLst>
    <p:sldId id="343" r:id="rId3"/>
    <p:sldId id="345" r:id="rId4"/>
    <p:sldId id="346" r:id="rId5"/>
    <p:sldId id="331" r:id="rId6"/>
    <p:sldId id="264" r:id="rId7"/>
    <p:sldId id="271" r:id="rId8"/>
    <p:sldId id="268" r:id="rId9"/>
    <p:sldId id="277" r:id="rId10"/>
    <p:sldId id="34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1493"/>
    <a:srgbClr val="0F6FC6"/>
    <a:srgbClr val="A21898"/>
    <a:srgbClr val="B40395"/>
    <a:srgbClr val="BD0395"/>
    <a:srgbClr val="FFC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78366" autoAdjust="0"/>
  </p:normalViewPr>
  <p:slideViewPr>
    <p:cSldViewPr snapToGrid="0">
      <p:cViewPr varScale="1">
        <p:scale>
          <a:sx n="64" d="100"/>
          <a:sy n="64" d="100"/>
        </p:scale>
        <p:origin x="84" y="258"/>
      </p:cViewPr>
      <p:guideLst/>
    </p:cSldViewPr>
  </p:slideViewPr>
  <p:outlineViewPr>
    <p:cViewPr>
      <p:scale>
        <a:sx n="33" d="100"/>
        <a:sy n="33" d="100"/>
      </p:scale>
      <p:origin x="0" y="-2778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-8196"/>
    </p:cViewPr>
  </p:sorterViewPr>
  <p:notesViewPr>
    <p:cSldViewPr snapToGrid="0">
      <p:cViewPr varScale="1">
        <p:scale>
          <a:sx n="50" d="100"/>
          <a:sy n="50" d="100"/>
        </p:scale>
        <p:origin x="271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76EC189-8865-44A0-9AF7-4A19821F23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6ACE65-CC85-4880-B30C-0423034603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862AF-481B-4291-BED9-45ED70641BBC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400471-6A4A-47E0-9403-201F0DC65D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7940F-F30A-4768-902D-169116A77E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6E905-26A2-475F-94FA-357260991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683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A12D7-89DF-4470-87C6-52B7179EA50C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DCAC3-829D-4ECE-A262-2A477265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3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1597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i="1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3050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i="1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5103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i="1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33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32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15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69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68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i="1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36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32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288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46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477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69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98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56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919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941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66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196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9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767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753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822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222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788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442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42994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397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703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082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1516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2222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5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1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8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6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15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7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5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4937" y="0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DE07DC7-0D83-4793-9476-4DE96EA3E6F9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0513830" y="0"/>
            <a:ext cx="1637048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79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4937" y="0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A04D89-1851-44CE-A234-D262C3A5FEA6}"/>
              </a:ext>
            </a:extLst>
          </p:cNvPr>
          <p:cNvSpPr txBox="1"/>
          <p:nvPr userDrawn="1"/>
        </p:nvSpPr>
        <p:spPr>
          <a:xfrm>
            <a:off x="2543503" y="5854592"/>
            <a:ext cx="5023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Rex Jones II, CSTE, </a:t>
            </a:r>
            <a:r>
              <a:rPr lang="en-US" sz="3200" dirty="0" err="1">
                <a:solidFill>
                  <a:schemeClr val="tx1"/>
                </a:solidFill>
              </a:rPr>
              <a:t>TMap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8BF4218-BDD2-4E4F-99EB-10400F81348A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2225364" cy="179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065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2822731"/>
            <a:ext cx="9599662" cy="305555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Selenium Browser</a:t>
            </a: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Methods</a:t>
            </a: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674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"/>
    </mc:Choice>
    <mc:Fallback xmlns="">
      <p:transition spd="slow" advTm="36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2571"/>
            <a:ext cx="8596668" cy="1033661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Selenium Method</a:t>
            </a:r>
            <a:br>
              <a:rPr lang="en-US" dirty="0"/>
            </a:br>
            <a:r>
              <a:rPr lang="en-US" dirty="0"/>
              <a:t>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5567"/>
            <a:ext cx="8596668" cy="464303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Browser Methods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WebElement Methods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Wait Methods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Navigation Methods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Switch Methods</a:t>
            </a:r>
          </a:p>
          <a:p>
            <a:endParaRPr lang="en-US" sz="2400" dirty="0"/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C1C59693-B6CC-4B84-AF70-01144550C8D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45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31"/>
    </mc:Choice>
    <mc:Fallback xmlns="">
      <p:transition spd="slow" advTm="174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2571"/>
            <a:ext cx="8596668" cy="1033661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Selenium Method</a:t>
            </a:r>
            <a:br>
              <a:rPr lang="en-US" dirty="0"/>
            </a:br>
            <a:r>
              <a:rPr lang="en-US" dirty="0"/>
              <a:t>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5567"/>
            <a:ext cx="8596668" cy="5080033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u="sng" dirty="0">
                <a:solidFill>
                  <a:schemeClr val="tx1"/>
                </a:solidFill>
                <a:latin typeface="Georgia" panose="02040502050405020303" pitchFamily="18" charset="0"/>
              </a:rPr>
              <a:t>Browser Methods </a:t>
            </a:r>
            <a:r>
              <a:rPr lang="en-US" sz="2200" dirty="0">
                <a:solidFill>
                  <a:schemeClr val="tx1"/>
                </a:solidFill>
              </a:rPr>
              <a:t>are a group of methods that perform actions on a browser.</a:t>
            </a:r>
            <a:endParaRPr lang="en-US" sz="2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u="sng" dirty="0">
                <a:solidFill>
                  <a:schemeClr val="tx1"/>
                </a:solidFill>
                <a:latin typeface="Georgia" panose="02040502050405020303" pitchFamily="18" charset="0"/>
              </a:rPr>
              <a:t>WebElement Methods </a:t>
            </a:r>
            <a:r>
              <a:rPr lang="en-US" sz="2200" dirty="0">
                <a:solidFill>
                  <a:schemeClr val="tx1"/>
                </a:solidFill>
              </a:rPr>
              <a:t>are a group of methods that perform actions on </a:t>
            </a:r>
            <a:r>
              <a:rPr lang="en-US" sz="2200" dirty="0" err="1">
                <a:solidFill>
                  <a:schemeClr val="tx1"/>
                </a:solidFill>
              </a:rPr>
              <a:t>WebElements</a:t>
            </a:r>
            <a:r>
              <a:rPr lang="en-US" sz="2200" dirty="0">
                <a:solidFill>
                  <a:schemeClr val="tx1"/>
                </a:solidFill>
              </a:rPr>
              <a:t>.</a:t>
            </a:r>
            <a:endParaRPr lang="en-US" sz="2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u="sng" dirty="0">
                <a:solidFill>
                  <a:schemeClr val="tx1"/>
                </a:solidFill>
                <a:latin typeface="Georgia" panose="02040502050405020303" pitchFamily="18" charset="0"/>
              </a:rPr>
              <a:t>Wait Methods </a:t>
            </a:r>
            <a:r>
              <a:rPr lang="en-US" sz="2200" dirty="0">
                <a:solidFill>
                  <a:schemeClr val="tx1"/>
                </a:solidFill>
              </a:rPr>
              <a:t>are a group of methods that pause between execution statements.</a:t>
            </a:r>
            <a:endParaRPr lang="en-US" sz="2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u="sng" dirty="0">
                <a:solidFill>
                  <a:schemeClr val="tx1"/>
                </a:solidFill>
                <a:latin typeface="Georgia" panose="02040502050405020303" pitchFamily="18" charset="0"/>
              </a:rPr>
              <a:t>Navigation Methods </a:t>
            </a:r>
            <a:r>
              <a:rPr lang="en-US" sz="2200" dirty="0">
                <a:solidFill>
                  <a:schemeClr val="tx1"/>
                </a:solidFill>
              </a:rPr>
              <a:t>are a group of methods that either loads a web page, refresh a web page, or move backwards and forwards in your browser’s history. </a:t>
            </a:r>
            <a:endParaRPr lang="en-US" sz="2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u="sng" dirty="0">
                <a:solidFill>
                  <a:schemeClr val="tx1"/>
                </a:solidFill>
                <a:latin typeface="Georgia" panose="02040502050405020303" pitchFamily="18" charset="0"/>
              </a:rPr>
              <a:t>Switch Methods </a:t>
            </a:r>
            <a:r>
              <a:rPr lang="en-US" sz="2200" dirty="0">
                <a:solidFill>
                  <a:schemeClr val="tx1"/>
                </a:solidFill>
              </a:rPr>
              <a:t>are a group of methods that switch to alerts, windows, and frames.</a:t>
            </a:r>
            <a:endParaRPr lang="en-US" sz="2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2400" dirty="0"/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C1C59693-B6CC-4B84-AF70-01144550C8D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8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31"/>
    </mc:Choice>
    <mc:Fallback xmlns="">
      <p:transition spd="slow" advTm="174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02553"/>
            <a:ext cx="8596668" cy="833610"/>
          </a:xfrm>
        </p:spPr>
        <p:txBody>
          <a:bodyPr/>
          <a:lstStyle/>
          <a:p>
            <a:pPr algn="ctr"/>
            <a:r>
              <a:rPr lang="en-US" dirty="0"/>
              <a:t>Tutorial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2969"/>
            <a:ext cx="8596668" cy="464303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Browser Method Descriptions</a:t>
            </a:r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Browser Method Demo</a:t>
            </a:r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Practice Exercise</a:t>
            </a:r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C1C59693-B6CC-4B84-AF70-01144550C8D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46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31"/>
    </mc:Choice>
    <mc:Fallback xmlns="">
      <p:transition spd="slow" advTm="174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75098"/>
            <a:ext cx="8596668" cy="869005"/>
          </a:xfrm>
        </p:spPr>
        <p:txBody>
          <a:bodyPr/>
          <a:lstStyle/>
          <a:p>
            <a:pPr algn="ctr"/>
            <a:r>
              <a:rPr lang="en-US" dirty="0"/>
              <a:t>Tutorial Plan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251139"/>
            <a:ext cx="8596668" cy="4562758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Browser Method Descriptions</a:t>
            </a:r>
            <a:endParaRPr lang="en-US" sz="2400" dirty="0"/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Browser Method Demo</a:t>
            </a:r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Practice Exercise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EEB0DF33-A98E-439E-AFC7-C90CC766D3C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97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"/>
    </mc:Choice>
    <mc:Fallback xmlns="">
      <p:transition spd="slow" advTm="3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511" y="261257"/>
            <a:ext cx="8024033" cy="107319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eorgia" panose="02040502050405020303" pitchFamily="18" charset="0"/>
              </a:rPr>
              <a:t>Browser Method</a:t>
            </a:r>
            <a:br>
              <a:rPr lang="en-US" sz="4000" dirty="0">
                <a:latin typeface="Georgia" panose="02040502050405020303" pitchFamily="18" charset="0"/>
              </a:rPr>
            </a:br>
            <a:r>
              <a:rPr lang="en-US" sz="4000" dirty="0">
                <a:latin typeface="Georgia" panose="02040502050405020303" pitchFamily="18" charset="0"/>
              </a:rPr>
              <a:t>Descriptions</a:t>
            </a:r>
            <a:br>
              <a:rPr lang="en-US" sz="4000" dirty="0">
                <a:latin typeface="Georgia" panose="02040502050405020303" pitchFamily="18" charset="0"/>
              </a:rPr>
            </a:br>
            <a:br>
              <a:rPr lang="en-US" sz="4000" dirty="0">
                <a:latin typeface="Georgia" panose="02040502050405020303" pitchFamily="18" charset="0"/>
              </a:rPr>
            </a:br>
            <a:endParaRPr lang="en-US" sz="4000" dirty="0">
              <a:latin typeface="Georgia" panose="02040502050405020303" pitchFamily="18" charset="0"/>
            </a:endParaRP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9445198A-3A68-4C4F-8C46-B3DE8883EED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71206"/>
              </p:ext>
            </p:extLst>
          </p:nvPr>
        </p:nvGraphicFramePr>
        <p:xfrm>
          <a:off x="872543" y="1895699"/>
          <a:ext cx="8445627" cy="31843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99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5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9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en-US" sz="2000" dirty="0">
                        <a:effectLst/>
                        <a:latin typeface="Georgia" panose="02040502050405020303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2000" dirty="0">
                        <a:effectLst/>
                        <a:latin typeface="Georgia" panose="02040502050405020303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9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close()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closes the current active window</a:t>
                      </a:r>
                      <a:endParaRPr lang="en-US" sz="2000" dirty="0">
                        <a:effectLst/>
                        <a:latin typeface="Georgia" panose="02040502050405020303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9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get(String </a:t>
                      </a:r>
                      <a:r>
                        <a:rPr lang="en-US" sz="2000" dirty="0" err="1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url</a:t>
                      </a: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loads a new web page</a:t>
                      </a:r>
                      <a:endParaRPr lang="en-US" sz="2000" dirty="0">
                        <a:effectLst/>
                        <a:latin typeface="Georgia" panose="02040502050405020303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9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getCurrentUrl</a:t>
                      </a: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gets a string defining the current web page URL</a:t>
                      </a:r>
                      <a:endParaRPr lang="en-US" sz="2000" dirty="0">
                        <a:effectLst/>
                        <a:latin typeface="Georgia" panose="02040502050405020303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196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Georgia" panose="02040502050405020303" pitchFamily="18" charset="0"/>
                        </a:rPr>
                        <a:t>getPageSource</a:t>
                      </a:r>
                      <a:r>
                        <a:rPr lang="en-US" sz="2000" dirty="0">
                          <a:latin typeface="Georgia" panose="02040502050405020303" pitchFamily="18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gets the complete page source of the loaded web page</a:t>
                      </a:r>
                      <a:endParaRPr lang="en-US" sz="20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196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Georgia" panose="02040502050405020303" pitchFamily="18" charset="0"/>
                        </a:rPr>
                        <a:t>getTitle</a:t>
                      </a:r>
                      <a:r>
                        <a:rPr lang="en-US" sz="2000" dirty="0">
                          <a:latin typeface="Georgia" panose="02040502050405020303" pitchFamily="18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gets the current page title</a:t>
                      </a:r>
                      <a:endParaRPr lang="en-US" sz="20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2196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eorgia" panose="02040502050405020303" pitchFamily="18" charset="0"/>
                        </a:rPr>
                        <a:t>quit()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stops running the driver and close associated windows</a:t>
                      </a:r>
                      <a:endParaRPr lang="en-US" sz="20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08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9"/>
    </mc:Choice>
    <mc:Fallback xmlns="">
      <p:transition spd="slow" advTm="389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82134"/>
            <a:ext cx="8596668" cy="869005"/>
          </a:xfrm>
        </p:spPr>
        <p:txBody>
          <a:bodyPr/>
          <a:lstStyle/>
          <a:p>
            <a:pPr algn="ctr"/>
            <a:r>
              <a:rPr lang="en-US" dirty="0"/>
              <a:t>Tutorial Plan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478605"/>
            <a:ext cx="8596668" cy="4562758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Browser Method Descriptions</a:t>
            </a:r>
            <a:endParaRPr lang="en-US" sz="2400" dirty="0"/>
          </a:p>
          <a:p>
            <a:endParaRPr lang="en-US" sz="24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Browser Method Demo</a:t>
            </a:r>
            <a:endParaRPr lang="en-US" sz="2400" dirty="0"/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Practice Exercise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333025B8-1694-4C0B-B167-67944903105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43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9"/>
    </mc:Choice>
    <mc:Fallback xmlns="">
      <p:transition spd="slow" advTm="4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29203"/>
            <a:ext cx="8596668" cy="913610"/>
          </a:xfrm>
        </p:spPr>
        <p:txBody>
          <a:bodyPr/>
          <a:lstStyle/>
          <a:p>
            <a:pPr algn="ctr"/>
            <a:r>
              <a:rPr lang="en-US" dirty="0"/>
              <a:t>Tutorial Plan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478605"/>
            <a:ext cx="8596668" cy="4562758"/>
          </a:xfrm>
          <a:noFill/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Browser Method Descriptions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sz="24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Browser Method Demo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0F6FC6"/>
              </a:buClr>
            </a:pP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Practice Exercise</a:t>
            </a:r>
            <a:endParaRPr lang="en-US" sz="2400" dirty="0"/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b="1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C19068C0-0331-4EAC-A5AB-B36BA8B93E0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5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5"/>
    </mc:Choice>
    <mc:Fallback xmlns="">
      <p:transition spd="slow" advTm="5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02553"/>
            <a:ext cx="8596668" cy="833610"/>
          </a:xfrm>
        </p:spPr>
        <p:txBody>
          <a:bodyPr/>
          <a:lstStyle/>
          <a:p>
            <a:pPr algn="ctr"/>
            <a:r>
              <a:rPr lang="en-US" dirty="0"/>
              <a:t>Practice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2969"/>
            <a:ext cx="8596668" cy="464303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Load Amazon</a:t>
            </a:r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Get The Title</a:t>
            </a:r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Get The URL</a:t>
            </a:r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Quit The Driver</a:t>
            </a:r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C1C59693-B6CC-4B84-AF70-01144550C8D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07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31"/>
    </mc:Choice>
    <mc:Fallback xmlns="">
      <p:transition spd="slow" advTm="17431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Custom 1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FF"/>
      </a:hlink>
      <a:folHlink>
        <a:srgbClr val="0000FF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Facet">
  <a:themeElements>
    <a:clrScheme name="Custom 1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FF"/>
      </a:hlink>
      <a:folHlink>
        <a:srgbClr val="0000FF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226</Words>
  <Application>Microsoft Office PowerPoint</Application>
  <PresentationFormat>Widescreen</PresentationFormat>
  <Paragraphs>90</Paragraphs>
  <Slides>9</Slides>
  <Notes>9</Notes>
  <HiddenSlides>0</HiddenSlides>
  <MMClips>8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Georgia</vt:lpstr>
      <vt:lpstr>Times New Roman</vt:lpstr>
      <vt:lpstr>Verdana</vt:lpstr>
      <vt:lpstr>Wingdings</vt:lpstr>
      <vt:lpstr>Wingdings 3</vt:lpstr>
      <vt:lpstr>Facet</vt:lpstr>
      <vt:lpstr>1_Facet</vt:lpstr>
      <vt:lpstr>PowerPoint Presentation</vt:lpstr>
      <vt:lpstr>Selenium Method Categories</vt:lpstr>
      <vt:lpstr>Selenium Method Categories</vt:lpstr>
      <vt:lpstr>Tutorial Plan</vt:lpstr>
      <vt:lpstr>Tutorial Plan</vt:lpstr>
      <vt:lpstr>Browser Method Descriptions  </vt:lpstr>
      <vt:lpstr>Tutorial Plan</vt:lpstr>
      <vt:lpstr>Tutorial Plan</vt:lpstr>
      <vt:lpstr>Practice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A JONES</dc:creator>
  <cp:lastModifiedBy>Rex Allen Jones II</cp:lastModifiedBy>
  <cp:revision>1012</cp:revision>
  <dcterms:created xsi:type="dcterms:W3CDTF">2016-08-27T11:26:48Z</dcterms:created>
  <dcterms:modified xsi:type="dcterms:W3CDTF">2018-10-20T13:48:12Z</dcterms:modified>
</cp:coreProperties>
</file>