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24"/>
  </p:notesMasterIdLst>
  <p:sldIdLst>
    <p:sldId id="343" r:id="rId3"/>
    <p:sldId id="331" r:id="rId4"/>
    <p:sldId id="358" r:id="rId5"/>
    <p:sldId id="334" r:id="rId6"/>
    <p:sldId id="335" r:id="rId7"/>
    <p:sldId id="327" r:id="rId8"/>
    <p:sldId id="399" r:id="rId9"/>
    <p:sldId id="332" r:id="rId10"/>
    <p:sldId id="360" r:id="rId11"/>
    <p:sldId id="330" r:id="rId12"/>
    <p:sldId id="318" r:id="rId13"/>
    <p:sldId id="329" r:id="rId14"/>
    <p:sldId id="393" r:id="rId15"/>
    <p:sldId id="336" r:id="rId16"/>
    <p:sldId id="396" r:id="rId17"/>
    <p:sldId id="339" r:id="rId18"/>
    <p:sldId id="340" r:id="rId19"/>
    <p:sldId id="316" r:id="rId20"/>
    <p:sldId id="319" r:id="rId21"/>
    <p:sldId id="321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66" autoAdjust="0"/>
  </p:normalViewPr>
  <p:slideViewPr>
    <p:cSldViewPr snapToGrid="0">
      <p:cViewPr varScale="1">
        <p:scale>
          <a:sx n="58" d="100"/>
          <a:sy n="58" d="100"/>
        </p:scale>
        <p:origin x="117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2543503" y="5854592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94093"/>
            <a:ext cx="9599662" cy="3055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Understanding Java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Variables And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Operators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7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57" y="1329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Rules For Naming </a:t>
            </a:r>
            <a:br>
              <a:rPr lang="en-US" dirty="0"/>
            </a:br>
            <a:r>
              <a:rPr lang="en-US" dirty="0"/>
              <a:t>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79" y="1580204"/>
            <a:ext cx="8596668" cy="4830323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Can contain case sensitive letters, numbers, dollar sign “$,” and underscore “_”</a:t>
            </a:r>
          </a:p>
          <a:p>
            <a:pPr lvl="0"/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Can begin with a letter, dollar sign “$,” or underscore “_”</a:t>
            </a:r>
          </a:p>
          <a:p>
            <a:pPr lvl="0"/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Cannot begin with a number </a:t>
            </a:r>
          </a:p>
          <a:p>
            <a:pPr lvl="0"/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Cannot contain a space or special character except a dollar sign “$,” and underscore “_”</a:t>
            </a:r>
          </a:p>
          <a:p>
            <a:pPr lvl="0"/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Cannot contain a reserve keyword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C53AA76-1680-4F79-9B05-D8569FC625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"/>
    </mc:Choice>
    <mc:Fallback xmlns="">
      <p:transition spd="slow" advTm="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267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Java’s 50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Reserved Keywords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401015"/>
              </p:ext>
            </p:extLst>
          </p:nvPr>
        </p:nvGraphicFramePr>
        <p:xfrm>
          <a:off x="677334" y="1385651"/>
          <a:ext cx="8596315" cy="428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assert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synchronized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56063" marR="56063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this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implements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56063" marR="56063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transient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catch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extends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finally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strictfp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volatile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native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super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9BFEC4-594B-4FA3-A5E5-605E8B1292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DAB19-B706-486F-B5AC-42303F91077A}"/>
              </a:ext>
            </a:extLst>
          </p:cNvPr>
          <p:cNvSpPr/>
          <p:nvPr/>
        </p:nvSpPr>
        <p:spPr>
          <a:xfrm>
            <a:off x="335958" y="2533191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6F98AA-FE68-4CF7-8D60-B336A9C7F4EA}"/>
              </a:ext>
            </a:extLst>
          </p:cNvPr>
          <p:cNvSpPr/>
          <p:nvPr/>
        </p:nvSpPr>
        <p:spPr>
          <a:xfrm>
            <a:off x="335958" y="3345912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72379-A6D0-491A-B0BF-7FAE2EA3D8CE}"/>
              </a:ext>
            </a:extLst>
          </p:cNvPr>
          <p:cNvSpPr/>
          <p:nvPr/>
        </p:nvSpPr>
        <p:spPr>
          <a:xfrm>
            <a:off x="335958" y="4508922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DD34B6-053F-4BCF-B116-9FC0DC9B5E71}"/>
              </a:ext>
            </a:extLst>
          </p:cNvPr>
          <p:cNvSpPr/>
          <p:nvPr/>
        </p:nvSpPr>
        <p:spPr>
          <a:xfrm>
            <a:off x="3780198" y="4116660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A8EFDA-22D8-4B47-AD6A-C652989C35C6}"/>
              </a:ext>
            </a:extLst>
          </p:cNvPr>
          <p:cNvSpPr/>
          <p:nvPr/>
        </p:nvSpPr>
        <p:spPr>
          <a:xfrm>
            <a:off x="3780198" y="4894296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F740F5-4BAA-4646-8A78-0B80CF284025}"/>
              </a:ext>
            </a:extLst>
          </p:cNvPr>
          <p:cNvSpPr/>
          <p:nvPr/>
        </p:nvSpPr>
        <p:spPr>
          <a:xfrm>
            <a:off x="2030646" y="5271456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3EFDC-B72C-4AEA-B69E-BCF4D46C91F3}"/>
              </a:ext>
            </a:extLst>
          </p:cNvPr>
          <p:cNvSpPr/>
          <p:nvPr/>
        </p:nvSpPr>
        <p:spPr>
          <a:xfrm>
            <a:off x="2162786" y="2961152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0F4FD-1D8F-43BD-93CA-0EF18B9B9DB1}"/>
              </a:ext>
            </a:extLst>
          </p:cNvPr>
          <p:cNvSpPr/>
          <p:nvPr/>
        </p:nvSpPr>
        <p:spPr>
          <a:xfrm>
            <a:off x="5608320" y="4107516"/>
            <a:ext cx="151113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"/>
    </mc:Choice>
    <mc:Fallback xmlns="">
      <p:transition spd="slow" advTm="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005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Variable Names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Variable Declaration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Variable Initialization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2533"/>
            <a:ext cx="8150157" cy="8522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117"/>
            <a:ext cx="8150157" cy="171206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dataType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variableName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92247"/>
              </p:ext>
            </p:extLst>
          </p:nvPr>
        </p:nvGraphicFramePr>
        <p:xfrm>
          <a:off x="677334" y="3925770"/>
          <a:ext cx="8150157" cy="15412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type of variable being declared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variableName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variable being declared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declaration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005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Variable Names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Variable Declaration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Variable Initialization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8" y="162533"/>
            <a:ext cx="8024033" cy="94550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Variable Initialization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11"/>
              </p:ext>
            </p:extLst>
          </p:nvPr>
        </p:nvGraphicFramePr>
        <p:xfrm>
          <a:off x="803458" y="3631436"/>
          <a:ext cx="802403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variableName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variable being initialized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expression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that is assigned to the variable name 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initialization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03458" y="1183943"/>
            <a:ext cx="8024033" cy="171206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variableName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expression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Java Data Types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Java Variables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Operators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5CDFD38-84C4-4114-A78C-554239B83C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"/>
    </mc:Choice>
    <mc:Fallback xmlns="">
      <p:transition spd="slow" advTm="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419"/>
          </a:xfrm>
        </p:spPr>
        <p:txBody>
          <a:bodyPr/>
          <a:lstStyle/>
          <a:p>
            <a:pPr algn="ctr"/>
            <a:r>
              <a:rPr lang="en-US"/>
              <a:t>Java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01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Assignment Operator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Arithmetic Operators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Relational Operators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Logical Operators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9BF8C96-1CAE-4ACB-8943-678FF773E9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24033" cy="9610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Assignment Operator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734654"/>
            <a:ext cx="8024033" cy="171206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variableName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expression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98758"/>
              </p:ext>
            </p:extLst>
          </p:nvPr>
        </p:nvGraphicFramePr>
        <p:xfrm>
          <a:off x="677334" y="4430429"/>
          <a:ext cx="8128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 (=)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</a:t>
                      </a:r>
                      <a:r>
                        <a:rPr lang="en-US" baseline="0" dirty="0"/>
                        <a:t> the expression / value to the variable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16F9001-8906-43A8-A1F2-A93BB86614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"/>
    </mc:Choice>
    <mc:Fallback xmlns="">
      <p:transition spd="slow" advTm="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151118"/>
            <a:ext cx="8608979" cy="568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71815"/>
              </p:ext>
            </p:extLst>
          </p:nvPr>
        </p:nvGraphicFramePr>
        <p:xfrm>
          <a:off x="486383" y="864882"/>
          <a:ext cx="8988357" cy="543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Addition (+)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Adds a value on both sides of the (+) operator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Used for joining strings which is known as string concatenation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Subtraction (-)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Subtracts right operand from left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Multiplication</a:t>
                      </a:r>
                      <a:r>
                        <a:rPr lang="en-US" sz="1800" baseline="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*)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Multiplies values on both sides of the (*)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Division (/)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Divides left operand by right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Modulus (%)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Divides left operand by right operand then returns the remainder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Increment (++)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Increases the operand’s value by 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Decrement (--)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Decreases the operand’s value by 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45028F4-BAC5-446F-85D8-DBB32BC2D7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 Data Types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 Variables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 Operators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5" y="365125"/>
            <a:ext cx="9124545" cy="8313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779934"/>
              </p:ext>
            </p:extLst>
          </p:nvPr>
        </p:nvGraphicFramePr>
        <p:xfrm>
          <a:off x="350195" y="1492431"/>
          <a:ext cx="9124545" cy="4470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0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0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Equal To (==)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both operands are equal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Not Equal To (!=)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both operands are not equal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Greater Than (&gt;)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the left operand is greater than the right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 (&gt;=)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the left operand is greater than or equal to the right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Less Than (&lt;)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the left operand is less than the right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 (&lt;=)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Verifies if the left operand is less than or equal to the right operand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21D0699-EB20-4EF9-BAC7-2338EAB822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"/>
    </mc:Choice>
    <mc:Fallback xmlns="">
      <p:transition spd="slow" advTm="2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36916"/>
              </p:ext>
            </p:extLst>
          </p:nvPr>
        </p:nvGraphicFramePr>
        <p:xfrm>
          <a:off x="204370" y="1528644"/>
          <a:ext cx="9609481" cy="209685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0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Logical AND (&amp;&amp;)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Returns true if both operands are true</a:t>
                      </a:r>
                      <a:b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Returns false if one operand or both operands are 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Logical OR (||)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Returns true if one operand or both operands are true</a:t>
                      </a:r>
                      <a:b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Returns false if both operands are 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227" y="220494"/>
            <a:ext cx="10335793" cy="904113"/>
          </a:xfrm>
        </p:spPr>
        <p:txBody>
          <a:bodyPr/>
          <a:lstStyle/>
          <a:p>
            <a:pPr algn="ctr"/>
            <a:r>
              <a:rPr lang="en-US" dirty="0"/>
              <a:t>Logical Operators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45BFFF2-ACF5-4A87-9CBC-780F6F3E0A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"/>
    </mc:Choice>
    <mc:Fallback xmlns="">
      <p:transition spd="slow" advTm="4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904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Data Types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Variables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Operators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E282D0-511C-41A2-B6CC-9529DEA6B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/>
              <a:t>Java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612"/>
            <a:ext cx="8596668" cy="388077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Primitive"/>
          <p:cNvSpPr/>
          <p:nvPr/>
        </p:nvSpPr>
        <p:spPr>
          <a:xfrm>
            <a:off x="864722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Primitive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(Non-Object)</a:t>
            </a:r>
          </a:p>
        </p:txBody>
      </p:sp>
      <p:sp>
        <p:nvSpPr>
          <p:cNvPr id="4" name="Data Types"/>
          <p:cNvSpPr/>
          <p:nvPr/>
        </p:nvSpPr>
        <p:spPr>
          <a:xfrm>
            <a:off x="3599684" y="17103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6" name="Object-Oriented"/>
          <p:cNvSpPr/>
          <p:nvPr/>
        </p:nvSpPr>
        <p:spPr>
          <a:xfrm>
            <a:off x="6399960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Class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(Object)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2203" y="2575343"/>
            <a:ext cx="1367481" cy="157632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4646" y="2573257"/>
            <a:ext cx="1432795" cy="1576327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40ABDAD-BCB6-4749-AE90-EDB766C2DE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"/>
    </mc:Choice>
    <mc:Fallback xmlns="">
      <p:transition spd="slow" advTm="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06" y="15879"/>
            <a:ext cx="8844627" cy="1062856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Primitive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Categories &amp; 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6" y="1175768"/>
            <a:ext cx="8844627" cy="5302854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53" name="boolean Connector"/>
          <p:cNvCxnSpPr/>
          <p:nvPr/>
        </p:nvCxnSpPr>
        <p:spPr>
          <a:xfrm rot="10800000" flipH="1" flipV="1">
            <a:off x="7501591" y="3145953"/>
            <a:ext cx="227748" cy="968447"/>
          </a:xfrm>
          <a:prstGeom prst="bentConnector3">
            <a:avLst>
              <a:gd name="adj1" fmla="val -10037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olean"/>
          <p:cNvSpPr/>
          <p:nvPr/>
        </p:nvSpPr>
        <p:spPr>
          <a:xfrm>
            <a:off x="7721935" y="3901014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boolean</a:t>
            </a:r>
          </a:p>
        </p:txBody>
      </p:sp>
      <p:cxnSp>
        <p:nvCxnSpPr>
          <p:cNvPr id="52" name="char Connector"/>
          <p:cNvCxnSpPr/>
          <p:nvPr/>
        </p:nvCxnSpPr>
        <p:spPr>
          <a:xfrm rot="10800000" flipH="1" flipV="1">
            <a:off x="5322310" y="3092689"/>
            <a:ext cx="209707" cy="981431"/>
          </a:xfrm>
          <a:prstGeom prst="bentConnector3">
            <a:avLst>
              <a:gd name="adj1" fmla="val -109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ar"/>
          <p:cNvSpPr/>
          <p:nvPr/>
        </p:nvSpPr>
        <p:spPr>
          <a:xfrm>
            <a:off x="5519843" y="3923006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char</a:t>
            </a:r>
          </a:p>
        </p:txBody>
      </p:sp>
      <p:cxnSp>
        <p:nvCxnSpPr>
          <p:cNvPr id="51" name="float Connector"/>
          <p:cNvCxnSpPr/>
          <p:nvPr/>
        </p:nvCxnSpPr>
        <p:spPr>
          <a:xfrm rot="10800000" flipH="1" flipV="1">
            <a:off x="3071000" y="3092411"/>
            <a:ext cx="209706" cy="1640669"/>
          </a:xfrm>
          <a:prstGeom prst="bentConnector3">
            <a:avLst>
              <a:gd name="adj1" fmla="val -10901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at"/>
          <p:cNvSpPr/>
          <p:nvPr/>
        </p:nvSpPr>
        <p:spPr>
          <a:xfrm>
            <a:off x="3253490" y="4538080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float</a:t>
            </a:r>
          </a:p>
        </p:txBody>
      </p:sp>
      <p:cxnSp>
        <p:nvCxnSpPr>
          <p:cNvPr id="50" name="double Connector"/>
          <p:cNvCxnSpPr/>
          <p:nvPr/>
        </p:nvCxnSpPr>
        <p:spPr>
          <a:xfrm rot="10800000" flipH="1" flipV="1">
            <a:off x="3087624" y="3097814"/>
            <a:ext cx="209707" cy="968445"/>
          </a:xfrm>
          <a:prstGeom prst="bentConnector3">
            <a:avLst>
              <a:gd name="adj1" fmla="val -109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uble"/>
          <p:cNvSpPr/>
          <p:nvPr/>
        </p:nvSpPr>
        <p:spPr>
          <a:xfrm>
            <a:off x="3253491" y="3865856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double</a:t>
            </a:r>
          </a:p>
        </p:txBody>
      </p:sp>
      <p:cxnSp>
        <p:nvCxnSpPr>
          <p:cNvPr id="49" name="long Connector"/>
          <p:cNvCxnSpPr/>
          <p:nvPr/>
        </p:nvCxnSpPr>
        <p:spPr>
          <a:xfrm rot="10800000" flipH="1" flipV="1">
            <a:off x="698317" y="3088801"/>
            <a:ext cx="209705" cy="3026486"/>
          </a:xfrm>
          <a:prstGeom prst="bentConnector3">
            <a:avLst>
              <a:gd name="adj1" fmla="val -10901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ong"/>
          <p:cNvSpPr/>
          <p:nvPr/>
        </p:nvSpPr>
        <p:spPr>
          <a:xfrm>
            <a:off x="910197" y="5923894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long</a:t>
            </a:r>
          </a:p>
        </p:txBody>
      </p:sp>
      <p:cxnSp>
        <p:nvCxnSpPr>
          <p:cNvPr id="151" name="short Connector"/>
          <p:cNvCxnSpPr>
            <a:endCxn id="86" idx="1"/>
          </p:cNvCxnSpPr>
          <p:nvPr/>
        </p:nvCxnSpPr>
        <p:spPr>
          <a:xfrm rot="16200000" flipH="1">
            <a:off x="-460375" y="4066867"/>
            <a:ext cx="2311269" cy="42987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hort"/>
          <p:cNvSpPr/>
          <p:nvPr/>
        </p:nvSpPr>
        <p:spPr>
          <a:xfrm>
            <a:off x="910195" y="5246044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short</a:t>
            </a:r>
          </a:p>
        </p:txBody>
      </p:sp>
      <p:cxnSp>
        <p:nvCxnSpPr>
          <p:cNvPr id="47" name="byte Connector"/>
          <p:cNvCxnSpPr/>
          <p:nvPr/>
        </p:nvCxnSpPr>
        <p:spPr>
          <a:xfrm rot="16200000" flipH="1">
            <a:off x="-121259" y="3702197"/>
            <a:ext cx="1622932" cy="4399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yte"/>
          <p:cNvSpPr/>
          <p:nvPr/>
        </p:nvSpPr>
        <p:spPr>
          <a:xfrm>
            <a:off x="910198" y="4533039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byte</a:t>
            </a:r>
          </a:p>
        </p:txBody>
      </p:sp>
      <p:cxnSp>
        <p:nvCxnSpPr>
          <p:cNvPr id="46" name="int Connector"/>
          <p:cNvCxnSpPr/>
          <p:nvPr/>
        </p:nvCxnSpPr>
        <p:spPr>
          <a:xfrm rot="10800000" flipH="1" flipV="1">
            <a:off x="700490" y="3098022"/>
            <a:ext cx="209707" cy="977666"/>
          </a:xfrm>
          <a:prstGeom prst="bentConnector3">
            <a:avLst>
              <a:gd name="adj1" fmla="val -109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nt"/>
          <p:cNvSpPr/>
          <p:nvPr/>
        </p:nvSpPr>
        <p:spPr>
          <a:xfrm>
            <a:off x="910199" y="3875074"/>
            <a:ext cx="1258247" cy="382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int</a:t>
            </a:r>
          </a:p>
        </p:txBody>
      </p:sp>
      <p:cxnSp>
        <p:nvCxnSpPr>
          <p:cNvPr id="137" name="Cat Boolean Connector"/>
          <p:cNvCxnSpPr>
            <a:endCxn id="58" idx="0"/>
          </p:cNvCxnSpPr>
          <p:nvPr/>
        </p:nvCxnSpPr>
        <p:spPr>
          <a:xfrm>
            <a:off x="4840602" y="2262484"/>
            <a:ext cx="3484677" cy="40848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t Boolean"/>
          <p:cNvSpPr/>
          <p:nvPr/>
        </p:nvSpPr>
        <p:spPr>
          <a:xfrm>
            <a:off x="7486447" y="2670964"/>
            <a:ext cx="167766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eorgia" panose="02040502050405020303" pitchFamily="18" charset="0"/>
              </a:rPr>
              <a:t>Boolean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39" name="Cat Char Connector"/>
          <p:cNvCxnSpPr>
            <a:stCxn id="55" idx="2"/>
            <a:endCxn id="57" idx="0"/>
          </p:cNvCxnSpPr>
          <p:nvPr/>
        </p:nvCxnSpPr>
        <p:spPr>
          <a:xfrm rot="16200000" flipH="1">
            <a:off x="5372721" y="1903769"/>
            <a:ext cx="418190" cy="1135620"/>
          </a:xfrm>
          <a:prstGeom prst="bentConnector3">
            <a:avLst>
              <a:gd name="adj1" fmla="val -117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t Char"/>
          <p:cNvSpPr/>
          <p:nvPr/>
        </p:nvSpPr>
        <p:spPr>
          <a:xfrm>
            <a:off x="5310794" y="2680674"/>
            <a:ext cx="167766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eorgia" panose="02040502050405020303" pitchFamily="18" charset="0"/>
              </a:rPr>
              <a:t>Character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26" name="Cat Float Connector"/>
          <p:cNvCxnSpPr>
            <a:endCxn id="56" idx="0"/>
          </p:cNvCxnSpPr>
          <p:nvPr/>
        </p:nvCxnSpPr>
        <p:spPr>
          <a:xfrm rot="10800000" flipV="1">
            <a:off x="3904351" y="2262484"/>
            <a:ext cx="920569" cy="4181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t Float"/>
          <p:cNvSpPr/>
          <p:nvPr/>
        </p:nvSpPr>
        <p:spPr>
          <a:xfrm>
            <a:off x="3065518" y="2680674"/>
            <a:ext cx="167766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eorgia" panose="02040502050405020303" pitchFamily="18" charset="0"/>
              </a:rPr>
              <a:t>Floating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Georgia" panose="02040502050405020303" pitchFamily="18" charset="0"/>
              </a:rPr>
              <a:t>Point</a:t>
            </a:r>
          </a:p>
        </p:txBody>
      </p:sp>
      <p:cxnSp>
        <p:nvCxnSpPr>
          <p:cNvPr id="124" name="Cat Int Connector"/>
          <p:cNvCxnSpPr>
            <a:endCxn id="54" idx="0"/>
          </p:cNvCxnSpPr>
          <p:nvPr/>
        </p:nvCxnSpPr>
        <p:spPr>
          <a:xfrm rot="10800000" flipV="1">
            <a:off x="1556437" y="2262486"/>
            <a:ext cx="3268482" cy="41818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t Integer"/>
          <p:cNvSpPr/>
          <p:nvPr/>
        </p:nvSpPr>
        <p:spPr>
          <a:xfrm>
            <a:off x="717605" y="2680672"/>
            <a:ext cx="167766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eorgia" panose="02040502050405020303" pitchFamily="18" charset="0"/>
              </a:rPr>
              <a:t>Integer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5" name="Primitive"/>
          <p:cNvSpPr/>
          <p:nvPr/>
        </p:nvSpPr>
        <p:spPr>
          <a:xfrm>
            <a:off x="3646525" y="1397511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Primitive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(Non-Object)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C5F2D00-C425-4D73-830A-8BC5CA49A5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"/>
    </mc:Choice>
    <mc:Fallback xmlns="">
      <p:transition spd="slow" advTm="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5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8" grpId="0" animBg="1"/>
      <p:bldP spid="79" grpId="0" animBg="1"/>
      <p:bldP spid="79" grpId="1" animBg="1"/>
      <p:bldP spid="81" grpId="0" animBg="1"/>
      <p:bldP spid="81" grpId="1" animBg="1"/>
      <p:bldP spid="80" grpId="0" animBg="1"/>
      <p:bldP spid="85" grpId="0" animBg="1"/>
      <p:bldP spid="85" grpId="1" animBg="1"/>
      <p:bldP spid="86" grpId="0" animBg="1"/>
      <p:bldP spid="86" grpId="1" animBg="1"/>
      <p:bldP spid="83" grpId="0" animBg="1"/>
      <p:bldP spid="83" grpId="1" animBg="1"/>
      <p:bldP spid="82" grpId="0" animBg="1"/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Most Used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supports numerical values </a:t>
            </a:r>
            <a:r>
              <a:rPr lang="en-US" sz="2400" u="sng" dirty="0">
                <a:solidFill>
                  <a:schemeClr val="tx1"/>
                </a:solidFill>
                <a:latin typeface="Georgia" panose="02040502050405020303" pitchFamily="18" charset="0"/>
              </a:rPr>
              <a:t>without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a fractional/decimal component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supports numerical values </a:t>
            </a:r>
            <a:r>
              <a:rPr lang="en-US" sz="2400" u="sng" dirty="0">
                <a:solidFill>
                  <a:schemeClr val="tx1"/>
                </a:solidFill>
                <a:latin typeface="Georgia" panose="02040502050405020303" pitchFamily="18" charset="0"/>
              </a:rPr>
              <a:t>with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a fractional/decimal component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supports a conditional statement by returning </a:t>
            </a:r>
            <a:r>
              <a:rPr lang="en-US" sz="2400" u="sng" dirty="0">
                <a:solidFill>
                  <a:schemeClr val="tx1"/>
                </a:solidFill>
                <a:latin typeface="Georgia" panose="02040502050405020303" pitchFamily="18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or </a:t>
            </a:r>
            <a:r>
              <a:rPr lang="en-US" sz="2400" u="sng" dirty="0">
                <a:solidFill>
                  <a:schemeClr val="tx1"/>
                </a:solidFill>
                <a:latin typeface="Georgia" panose="02040502050405020303" pitchFamily="18" charset="0"/>
              </a:rPr>
              <a:t>false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Java Data Types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Variables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Operators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B3077E5-48BE-49BE-89FE-9BD45CF2F1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8"/>
    </mc:Choice>
    <mc:Fallback xmlns="">
      <p:transition spd="slow" advTm="9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7473"/>
          </a:xfrm>
        </p:spPr>
        <p:txBody>
          <a:bodyPr/>
          <a:lstStyle/>
          <a:p>
            <a:pPr algn="ctr"/>
            <a:r>
              <a:rPr lang="en-US" dirty="0"/>
              <a:t>Java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3"/>
            <a:ext cx="8596668" cy="44542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Variable Names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Variable Declaration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Variable Initialization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A5D7D3C-CAEF-4C84-83DB-9AC325C2DF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"/>
    </mc:Choice>
    <mc:Fallback xmlns="">
      <p:transition spd="slow" advTm="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5423"/>
          </a:xfrm>
        </p:spPr>
        <p:txBody>
          <a:bodyPr/>
          <a:lstStyle/>
          <a:p>
            <a:pPr algn="ctr"/>
            <a:r>
              <a:rPr lang="en-US" dirty="0"/>
              <a:t>Java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3"/>
            <a:ext cx="8596668" cy="445422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Variable Names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Variable Declaration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Variable Initialization 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E6E9CF6-0754-425D-A9A7-B366142CD4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"/>
    </mc:Choice>
    <mc:Fallback xmlns="">
      <p:transition spd="slow" advTm="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542</Words>
  <Application>Microsoft Office PowerPoint</Application>
  <PresentationFormat>Widescreen</PresentationFormat>
  <Paragraphs>252</Paragraphs>
  <Slides>21</Slides>
  <Notes>21</Notes>
  <HiddenSlides>0</HiddenSlides>
  <MMClips>20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Tutorial Plan</vt:lpstr>
      <vt:lpstr>Tutorial Plan</vt:lpstr>
      <vt:lpstr>Java Data Types</vt:lpstr>
      <vt:lpstr>Primitive  Categories &amp; Data Types</vt:lpstr>
      <vt:lpstr>Most Used  Primitive Data Types</vt:lpstr>
      <vt:lpstr>Tutorial Plan</vt:lpstr>
      <vt:lpstr>Java Variables</vt:lpstr>
      <vt:lpstr>Java Variables</vt:lpstr>
      <vt:lpstr>Rules For Naming  A Variable</vt:lpstr>
      <vt:lpstr>Java’s 50 Reserved Keywords </vt:lpstr>
      <vt:lpstr>Java Variables</vt:lpstr>
      <vt:lpstr>Variable Declaration</vt:lpstr>
      <vt:lpstr>Java Variables</vt:lpstr>
      <vt:lpstr>Variable Initialization</vt:lpstr>
      <vt:lpstr>Tutorial Plan</vt:lpstr>
      <vt:lpstr>Java Operators</vt:lpstr>
      <vt:lpstr>Assignment Operator</vt:lpstr>
      <vt:lpstr>Arithmetic Operators</vt:lpstr>
      <vt:lpstr>Relational Operators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611</cp:revision>
  <dcterms:created xsi:type="dcterms:W3CDTF">2016-08-27T11:26:48Z</dcterms:created>
  <dcterms:modified xsi:type="dcterms:W3CDTF">2018-10-30T08:40:14Z</dcterms:modified>
</cp:coreProperties>
</file>