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</p:sldMasterIdLst>
  <p:notesMasterIdLst>
    <p:notesMasterId r:id="rId17"/>
  </p:notesMasterIdLst>
  <p:sldIdLst>
    <p:sldId id="400" r:id="rId3"/>
    <p:sldId id="331" r:id="rId4"/>
    <p:sldId id="358" r:id="rId5"/>
    <p:sldId id="459" r:id="rId6"/>
    <p:sldId id="497" r:id="rId7"/>
    <p:sldId id="495" r:id="rId8"/>
    <p:sldId id="399" r:id="rId9"/>
    <p:sldId id="335" r:id="rId10"/>
    <p:sldId id="454" r:id="rId11"/>
    <p:sldId id="336" r:id="rId12"/>
    <p:sldId id="496" r:id="rId13"/>
    <p:sldId id="360" r:id="rId14"/>
    <p:sldId id="329" r:id="rId15"/>
    <p:sldId id="33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898"/>
    <a:srgbClr val="FF1493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78366" autoAdjust="0"/>
  </p:normalViewPr>
  <p:slideViewPr>
    <p:cSldViewPr snapToGrid="0">
      <p:cViewPr varScale="1">
        <p:scale>
          <a:sx n="53" d="100"/>
          <a:sy n="53" d="100"/>
        </p:scale>
        <p:origin x="1158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597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74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3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9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8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7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7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0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84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0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97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02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5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2" y="-8315"/>
            <a:ext cx="1369358" cy="10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04D89-1851-44CE-A234-D262C3A5FEA6}"/>
              </a:ext>
            </a:extLst>
          </p:cNvPr>
          <p:cNvSpPr txBox="1"/>
          <p:nvPr userDrawn="1"/>
        </p:nvSpPr>
        <p:spPr>
          <a:xfrm>
            <a:off x="2488350" y="5518785"/>
            <a:ext cx="502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Rex Jones II, CSTE, </a:t>
            </a:r>
            <a:r>
              <a:rPr lang="en-US" sz="3200" dirty="0" err="1">
                <a:solidFill>
                  <a:schemeClr val="tx1"/>
                </a:solidFill>
              </a:rPr>
              <a:t>TMap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294093"/>
            <a:ext cx="9599662" cy="305555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Learn The Relationship Between Java’s 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Classes, Objects &amp; </a:t>
            </a:r>
            <a:r>
              <a:rPr lang="en-US" sz="5400" b="1" dirty="0">
                <a:solidFill>
                  <a:srgbClr val="0F6FC6"/>
                </a:solidFill>
                <a:latin typeface="Georgia" panose="02040502050405020303" pitchFamily="18" charset="0"/>
              </a:rPr>
              <a:t>Methods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55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005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Tutorial Plan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Introduce Classes, Objects, and Methods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Concept of Classes, Objects, and Methods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Demo Classes, Objects, and Methods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516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dirty="0"/>
              <a:t>Classes, Objects,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How To Create and Use Objects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How To Return Values To A Method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How To Use Arguments and Parameters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9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279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dirty="0"/>
              <a:t>Classes, Objects,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023"/>
            <a:ext cx="8596668" cy="4454220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How To Create and Use Objects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How To Return Values To A Method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How To Use Arguments and Parameters</a:t>
            </a:r>
          </a:p>
          <a:p>
            <a:pPr marL="0" indent="0">
              <a:buNone/>
            </a:pPr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BE6E9CF6-0754-425D-A9A7-B366142CD4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"/>
    </mc:Choice>
    <mc:Fallback xmlns="">
      <p:transition spd="slow" advTm="378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2252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dirty="0"/>
              <a:t>Classes, Objects, and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How To Create and Use Objects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How To Return Values To A Method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How To Use Arguments and Parameters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1887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dirty="0"/>
              <a:t>Classes, Objects,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3880773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How To Create and Use Objects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How To Return Values To A Method</a:t>
            </a:r>
            <a:endParaRPr lang="en-US" sz="2400" dirty="0"/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How To Use Arguments and Parameters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5CDFD38-84C4-4114-A78C-554239B83C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"/>
    </mc:Choice>
    <mc:Fallback xmlns="">
      <p:transition spd="slow" advTm="440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5967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Introduce Classes, Objects, and Methods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Concept of Classes, Objects, and Methods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Demo Classes, Objects, and Methods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0904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3880773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Introduce Classes, Objects, and Methods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Concept of Classes, Objects, and Methods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Demo Classes, Objects, and Methods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4E282D0-511C-41A2-B6CC-9529DEA6B6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"/>
    </mc:Choice>
    <mc:Fallback xmlns="">
      <p:transition spd="slow" advTm="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164" y="99033"/>
            <a:ext cx="7937500" cy="5994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Class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64" y="847526"/>
            <a:ext cx="7937500" cy="5772730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u="sng" dirty="0">
                <a:solidFill>
                  <a:schemeClr val="accent1"/>
                </a:solidFill>
                <a:latin typeface="Georgia" panose="02040502050405020303" pitchFamily="18" charset="0"/>
              </a:rPr>
              <a:t>Syntax</a:t>
            </a:r>
          </a:p>
          <a:p>
            <a:pPr marL="0" indent="0">
              <a:buNone/>
            </a:pPr>
            <a:endParaRPr lang="en-US" sz="1900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class </a:t>
            </a: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ClassName</a:t>
            </a:r>
            <a:endParaRPr lang="en-US" sz="20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// Create Object(s)</a:t>
            </a:r>
          </a:p>
          <a:p>
            <a:pPr marL="0" indent="0">
              <a:buNone/>
            </a:pPr>
            <a:endParaRPr lang="en-US" sz="2000" dirty="0">
              <a:solidFill>
                <a:srgbClr val="FFFF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	// Declare Variable(s)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	// Declare Method(s)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methodType</a:t>
            </a: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methodName</a:t>
            </a: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Georgia" panose="02040502050405020303" pitchFamily="18" charset="0"/>
              </a:rPr>
              <a:t>()</a:t>
            </a:r>
            <a:endParaRPr lang="en-US" sz="20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	</a:t>
            </a:r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		// Method Body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	</a:t>
            </a:r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  <a:endParaRPr lang="en-US" sz="20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65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850" y="99033"/>
            <a:ext cx="8216900" cy="5994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Object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850" y="857917"/>
            <a:ext cx="8216900" cy="3348323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u="sng" dirty="0">
                <a:solidFill>
                  <a:schemeClr val="accent1"/>
                </a:solidFill>
                <a:latin typeface="Georgia" panose="02040502050405020303" pitchFamily="18" charset="0"/>
              </a:rPr>
              <a:t>Syntax</a:t>
            </a:r>
          </a:p>
          <a:p>
            <a:pPr marL="0" indent="0">
              <a:buNone/>
            </a:pPr>
            <a:endParaRPr lang="en-US" sz="2300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3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ClassName</a:t>
            </a:r>
            <a:r>
              <a:rPr lang="en-US" sz="2300" b="1" dirty="0">
                <a:solidFill>
                  <a:srgbClr val="A21898"/>
                </a:solidFill>
                <a:latin typeface="Georgia" panose="02040502050405020303" pitchFamily="18" charset="0"/>
              </a:rPr>
              <a:t> </a:t>
            </a:r>
            <a:r>
              <a:rPr lang="en-US" sz="2300" b="1" dirty="0" err="1">
                <a:solidFill>
                  <a:srgbClr val="00B050"/>
                </a:solidFill>
                <a:latin typeface="Georgia" panose="02040502050405020303" pitchFamily="18" charset="0"/>
              </a:rPr>
              <a:t>objReferenceVariable</a:t>
            </a:r>
            <a:r>
              <a:rPr lang="en-US" sz="2300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None/>
            </a:pPr>
            <a:r>
              <a:rPr lang="en-US" sz="2300" b="1" dirty="0" err="1">
                <a:solidFill>
                  <a:srgbClr val="00B050"/>
                </a:solidFill>
                <a:latin typeface="Georgia" panose="02040502050405020303" pitchFamily="18" charset="0"/>
              </a:rPr>
              <a:t>objReferenceVariable</a:t>
            </a:r>
            <a:r>
              <a:rPr lang="en-US" sz="2300" b="1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  <a:r>
              <a:rPr lang="en-US" sz="2300" b="1" dirty="0">
                <a:solidFill>
                  <a:srgbClr val="FFFF00"/>
                </a:solidFill>
                <a:latin typeface="Georgia" panose="02040502050405020303" pitchFamily="18" charset="0"/>
              </a:rPr>
              <a:t>=</a:t>
            </a:r>
            <a:r>
              <a:rPr lang="en-US" sz="2300" b="1" dirty="0">
                <a:solidFill>
                  <a:srgbClr val="A21898"/>
                </a:solidFill>
                <a:latin typeface="Georgia" panose="02040502050405020303" pitchFamily="18" charset="0"/>
              </a:rPr>
              <a:t> </a:t>
            </a:r>
            <a:r>
              <a:rPr lang="en-US" sz="2300" b="1" dirty="0">
                <a:solidFill>
                  <a:srgbClr val="0F6FC6"/>
                </a:solidFill>
                <a:latin typeface="Georgia" panose="02040502050405020303" pitchFamily="18" charset="0"/>
              </a:rPr>
              <a:t>new</a:t>
            </a:r>
            <a:r>
              <a:rPr lang="en-US" sz="2300" b="1" dirty="0">
                <a:solidFill>
                  <a:srgbClr val="A21898"/>
                </a:solidFill>
                <a:latin typeface="Georgia" panose="02040502050405020303" pitchFamily="18" charset="0"/>
              </a:rPr>
              <a:t> </a:t>
            </a:r>
            <a:r>
              <a:rPr lang="en-US" sz="23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ClassName</a:t>
            </a:r>
            <a:r>
              <a:rPr lang="en-US" sz="2300" b="1" dirty="0">
                <a:solidFill>
                  <a:srgbClr val="A21898"/>
                </a:solidFill>
                <a:latin typeface="Georgia" panose="02040502050405020303" pitchFamily="18" charset="0"/>
              </a:rPr>
              <a:t> </a:t>
            </a:r>
            <a:r>
              <a:rPr lang="en-US" sz="23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300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  <a:endParaRPr lang="en-US" sz="23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3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  <a:latin typeface="Georgia" panose="02040502050405020303" pitchFamily="18" charset="0"/>
              </a:rPr>
              <a:t>			or</a:t>
            </a:r>
            <a:br>
              <a:rPr lang="en-US" sz="23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endParaRPr lang="en-US" sz="23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3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ClassName</a:t>
            </a:r>
            <a:r>
              <a:rPr lang="en-US" sz="2300" b="1" dirty="0">
                <a:solidFill>
                  <a:srgbClr val="A21898"/>
                </a:solidFill>
                <a:latin typeface="Georgia" panose="02040502050405020303" pitchFamily="18" charset="0"/>
              </a:rPr>
              <a:t> </a:t>
            </a:r>
            <a:r>
              <a:rPr lang="en-US" sz="2300" b="1" dirty="0" err="1">
                <a:solidFill>
                  <a:srgbClr val="00B050"/>
                </a:solidFill>
                <a:latin typeface="Georgia" panose="02040502050405020303" pitchFamily="18" charset="0"/>
              </a:rPr>
              <a:t>objReferenceVariable</a:t>
            </a:r>
            <a:r>
              <a:rPr lang="en-US" sz="2300" b="1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  <a:r>
              <a:rPr lang="en-US" sz="2300" b="1" dirty="0">
                <a:solidFill>
                  <a:srgbClr val="FFFF00"/>
                </a:solidFill>
                <a:latin typeface="Georgia" panose="02040502050405020303" pitchFamily="18" charset="0"/>
              </a:rPr>
              <a:t>=</a:t>
            </a:r>
            <a:r>
              <a:rPr lang="en-US" sz="2300" b="1" dirty="0">
                <a:solidFill>
                  <a:srgbClr val="A21898"/>
                </a:solidFill>
                <a:latin typeface="Georgia" panose="02040502050405020303" pitchFamily="18" charset="0"/>
              </a:rPr>
              <a:t> </a:t>
            </a:r>
            <a:r>
              <a:rPr lang="en-US" sz="2300" b="1" dirty="0">
                <a:solidFill>
                  <a:srgbClr val="0F6FC6"/>
                </a:solidFill>
                <a:latin typeface="Georgia" panose="02040502050405020303" pitchFamily="18" charset="0"/>
              </a:rPr>
              <a:t>new</a:t>
            </a:r>
            <a:r>
              <a:rPr lang="en-US" sz="2300" b="1" dirty="0">
                <a:solidFill>
                  <a:srgbClr val="A21898"/>
                </a:solidFill>
                <a:latin typeface="Georgia" panose="02040502050405020303" pitchFamily="18" charset="0"/>
              </a:rPr>
              <a:t> </a:t>
            </a:r>
            <a:r>
              <a:rPr lang="en-US" sz="23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ClassName</a:t>
            </a:r>
            <a:r>
              <a:rPr lang="en-US" sz="23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300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None/>
            </a:pPr>
            <a:endParaRPr lang="en-US" sz="13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  <a:latin typeface="Georgia" panose="02040502050405020303" pitchFamily="18" charset="0"/>
              </a:rPr>
              <a:t>	</a:t>
            </a:r>
            <a:endParaRPr lang="en-US" sz="19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3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47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654" y="99033"/>
            <a:ext cx="8528472" cy="5994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Method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654" y="888469"/>
            <a:ext cx="8528472" cy="29601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u="sng" dirty="0">
                <a:solidFill>
                  <a:schemeClr val="accent1"/>
                </a:solidFill>
                <a:latin typeface="Georgia" panose="02040502050405020303" pitchFamily="18" charset="0"/>
              </a:rPr>
              <a:t>Syntax</a:t>
            </a:r>
          </a:p>
          <a:p>
            <a:pPr marL="0" indent="0">
              <a:buNone/>
            </a:pPr>
            <a:endParaRPr lang="en-US" sz="1900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returnType</a:t>
            </a: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eorgia" panose="02040502050405020303" pitchFamily="18" charset="0"/>
              </a:rPr>
              <a:t>methodName</a:t>
            </a: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Georgia" panose="02040502050405020303" pitchFamily="18" charset="0"/>
              </a:rPr>
              <a:t>(parameter-list)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	// Method Body</a:t>
            </a: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62989"/>
              </p:ext>
            </p:extLst>
          </p:nvPr>
        </p:nvGraphicFramePr>
        <p:xfrm>
          <a:off x="765654" y="3956750"/>
          <a:ext cx="8528472" cy="25668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27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399">
                <a:tc>
                  <a:txBody>
                    <a:bodyPr/>
                    <a:lstStyle/>
                    <a:p>
                      <a:r>
                        <a:rPr lang="en-US" b="1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215">
                <a:tc>
                  <a:txBody>
                    <a:bodyPr/>
                    <a:lstStyle/>
                    <a:p>
                      <a:r>
                        <a:rPr lang="en-US" dirty="0" err="1"/>
                        <a:t>returnType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Known as return</a:t>
                      </a:r>
                      <a:r>
                        <a:rPr lang="en-US" baseline="0" dirty="0"/>
                        <a:t> type which determines the data type returned from the 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422">
                <a:tc>
                  <a:txBody>
                    <a:bodyPr/>
                    <a:lstStyle/>
                    <a:p>
                      <a:r>
                        <a:rPr lang="en-US" dirty="0" err="1"/>
                        <a:t>methodName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the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422">
                <a:tc>
                  <a:txBody>
                    <a:bodyPr/>
                    <a:lstStyle/>
                    <a:p>
                      <a:r>
                        <a:rPr lang="en-US" dirty="0"/>
                        <a:t>parameter-list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Variable(s) that receive argument(s) passed to the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42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r>
                        <a:rPr lang="en-US" baseline="0" dirty="0"/>
                        <a:t> Body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where the code </a:t>
                      </a:r>
                      <a:r>
                        <a:rPr lang="en-US" baseline="0" dirty="0"/>
                        <a:t>carries out a task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81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1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802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5967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3880773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Introduce Classes, Objects, and Methods</a:t>
            </a:r>
            <a:endParaRPr lang="en-US" sz="2400" dirty="0"/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Concept of Classes, Objects, and Methods</a:t>
            </a:r>
            <a:endParaRPr lang="en-US" sz="2400" dirty="0"/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Demo Classes, Objects, and Methods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1B3077E5-48BE-49BE-89FE-9BD45CF2F10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0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58"/>
    </mc:Choice>
    <mc:Fallback xmlns="">
      <p:transition spd="slow" advTm="9458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106" y="15879"/>
            <a:ext cx="8844627" cy="1062856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Concept of 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Classes, Objects, and 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06" y="1175768"/>
            <a:ext cx="8844627" cy="5529832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55" name="Primitive"/>
          <p:cNvSpPr/>
          <p:nvPr/>
        </p:nvSpPr>
        <p:spPr>
          <a:xfrm>
            <a:off x="3578006" y="1262907"/>
            <a:ext cx="2734962" cy="6463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Georgia" panose="02040502050405020303" pitchFamily="18" charset="0"/>
              </a:rPr>
              <a:t>Car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5C5F2D00-C425-4D73-830A-8BC5CA49A5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5CE49C-C422-4A22-8A6B-8C4E4B843FD8}"/>
              </a:ext>
            </a:extLst>
          </p:cNvPr>
          <p:cNvSpPr/>
          <p:nvPr/>
        </p:nvSpPr>
        <p:spPr>
          <a:xfrm>
            <a:off x="1018291" y="3485395"/>
            <a:ext cx="1556210" cy="1196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9E8B8-B238-43FC-BEB5-CFEB7E9A7926}"/>
              </a:ext>
            </a:extLst>
          </p:cNvPr>
          <p:cNvSpPr txBox="1"/>
          <p:nvPr/>
        </p:nvSpPr>
        <p:spPr>
          <a:xfrm>
            <a:off x="443325" y="2676651"/>
            <a:ext cx="26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Car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0B94A5-8184-4508-905E-76EF6A16C6CE}"/>
              </a:ext>
            </a:extLst>
          </p:cNvPr>
          <p:cNvSpPr txBox="1"/>
          <p:nvPr/>
        </p:nvSpPr>
        <p:spPr>
          <a:xfrm>
            <a:off x="3573330" y="2680790"/>
            <a:ext cx="26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Car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E7184E-0177-4957-9E09-16587FA0BA88}"/>
              </a:ext>
            </a:extLst>
          </p:cNvPr>
          <p:cNvSpPr txBox="1"/>
          <p:nvPr/>
        </p:nvSpPr>
        <p:spPr>
          <a:xfrm>
            <a:off x="6699716" y="2676651"/>
            <a:ext cx="26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Car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12D4EAB2-62BF-4E6F-B5B4-BFE41CDAF2B3}"/>
              </a:ext>
            </a:extLst>
          </p:cNvPr>
          <p:cNvSpPr/>
          <p:nvPr/>
        </p:nvSpPr>
        <p:spPr>
          <a:xfrm>
            <a:off x="2203455" y="5303707"/>
            <a:ext cx="2372493" cy="10727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Cost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9146CAF7-E5B2-4543-B54B-0D13EF328387}"/>
              </a:ext>
            </a:extLst>
          </p:cNvPr>
          <p:cNvSpPr/>
          <p:nvPr/>
        </p:nvSpPr>
        <p:spPr>
          <a:xfrm>
            <a:off x="5979448" y="6131637"/>
            <a:ext cx="1556211" cy="4896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taxes</a:t>
            </a:r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E1D63CDA-9F6C-44E2-AA4A-C341CABFD10B}"/>
              </a:ext>
            </a:extLst>
          </p:cNvPr>
          <p:cNvSpPr/>
          <p:nvPr/>
        </p:nvSpPr>
        <p:spPr>
          <a:xfrm>
            <a:off x="5979448" y="5151079"/>
            <a:ext cx="1556211" cy="4896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96175D-D63D-4CE7-ACFF-3A6D4327D1CB}"/>
              </a:ext>
            </a:extLst>
          </p:cNvPr>
          <p:cNvCxnSpPr>
            <a:cxnSpLocks/>
          </p:cNvCxnSpPr>
          <p:nvPr/>
        </p:nvCxnSpPr>
        <p:spPr>
          <a:xfrm flipH="1">
            <a:off x="4399722" y="5426019"/>
            <a:ext cx="1579727" cy="2869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56EB37C-38F1-4089-9819-2349778B4974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4399722" y="6047342"/>
            <a:ext cx="1579726" cy="32912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65385FD-EE34-48AC-972F-0F9A87D90547}"/>
              </a:ext>
            </a:extLst>
          </p:cNvPr>
          <p:cNvSpPr/>
          <p:nvPr/>
        </p:nvSpPr>
        <p:spPr>
          <a:xfrm>
            <a:off x="4148296" y="3464713"/>
            <a:ext cx="1556210" cy="1196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minivan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5E69CD2-C637-461F-8B8E-4FB49FD22E63}"/>
              </a:ext>
            </a:extLst>
          </p:cNvPr>
          <p:cNvSpPr/>
          <p:nvPr/>
        </p:nvSpPr>
        <p:spPr>
          <a:xfrm>
            <a:off x="7278301" y="3485394"/>
            <a:ext cx="1556210" cy="1196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sedan</a:t>
            </a:r>
          </a:p>
        </p:txBody>
      </p:sp>
    </p:spTree>
    <p:extLst>
      <p:ext uri="{BB962C8B-B14F-4D97-AF65-F5344CB8AC3E}">
        <p14:creationId xmlns:p14="http://schemas.microsoft.com/office/powerpoint/2010/main" val="14261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"/>
    </mc:Choice>
    <mc:Fallback xmlns="">
      <p:transition spd="slow" advTm="3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55" grpId="0" animBg="1"/>
      <p:bldP spid="6" grpId="0" animBg="1"/>
      <p:bldP spid="11" grpId="0"/>
      <p:bldP spid="40" grpId="0"/>
      <p:bldP spid="42" grpId="0"/>
      <p:bldP spid="13" grpId="0" animBg="1"/>
      <p:bldP spid="45" grpId="0" animBg="1"/>
      <p:bldP spid="48" grpId="0" animBg="1"/>
      <p:bldP spid="61" grpId="0" animBg="1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712" y="28667"/>
            <a:ext cx="8596668" cy="10183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Concept of </a:t>
            </a:r>
            <a:br>
              <a:rPr lang="en-US" dirty="0"/>
            </a:br>
            <a:r>
              <a:rPr lang="en-US" dirty="0"/>
              <a:t>Classes, Objects, &amp; Methods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53565" y="1078980"/>
            <a:ext cx="4807937" cy="576262"/>
          </a:xfrm>
        </p:spPr>
        <p:txBody>
          <a:bodyPr/>
          <a:lstStyle/>
          <a:p>
            <a:pPr algn="ctr"/>
            <a:r>
              <a:rPr lang="en-US" dirty="0"/>
              <a:t>Class &amp; Method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78858" y="2166588"/>
            <a:ext cx="4837077" cy="420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class Car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int price, taxes;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public void </a:t>
            </a:r>
            <a:r>
              <a:rPr lang="en-US" sz="1600" dirty="0" err="1">
                <a:solidFill>
                  <a:schemeClr val="tx1"/>
                </a:solidFill>
              </a:rPr>
              <a:t>calculateCost</a:t>
            </a:r>
            <a:r>
              <a:rPr lang="en-US" sz="1600" dirty="0">
                <a:solidFill>
                  <a:schemeClr val="tx1"/>
                </a:solidFill>
              </a:rPr>
              <a:t> 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  int cost = price + taxes;</a:t>
            </a:r>
          </a:p>
          <a:p>
            <a:pPr marL="119063" lvl="1" indent="163513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</a:t>
            </a:r>
            <a:r>
              <a:rPr lang="en-US" i="1" dirty="0" err="1">
                <a:solidFill>
                  <a:schemeClr val="tx1"/>
                </a:solidFill>
              </a:rPr>
              <a:t>out</a:t>
            </a:r>
            <a:r>
              <a:rPr lang="en-US" dirty="0" err="1">
                <a:solidFill>
                  <a:schemeClr val="tx1"/>
                </a:solidFill>
              </a:rPr>
              <a:t>.println</a:t>
            </a:r>
            <a:r>
              <a:rPr lang="en-US" dirty="0">
                <a:solidFill>
                  <a:schemeClr val="tx1"/>
                </a:solidFill>
              </a:rPr>
              <a:t> (“Total Cost = ” + cost); </a:t>
            </a:r>
          </a:p>
          <a:p>
            <a:pPr marL="119063" lvl="1" indent="163513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174218" y="1046976"/>
            <a:ext cx="4512143" cy="576262"/>
          </a:xfrm>
        </p:spPr>
        <p:txBody>
          <a:bodyPr/>
          <a:lstStyle/>
          <a:p>
            <a:pPr algn="ctr"/>
            <a:r>
              <a:rPr lang="en-US" dirty="0"/>
              <a:t>Objects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428786" y="1833562"/>
            <a:ext cx="4595944" cy="46660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Car coupe, minivan, sedan;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coupe.price</a:t>
            </a:r>
            <a:r>
              <a:rPr lang="en-US" sz="1600" dirty="0"/>
              <a:t> = 20000;</a:t>
            </a:r>
          </a:p>
          <a:p>
            <a:pPr marL="0" indent="0">
              <a:buNone/>
            </a:pPr>
            <a:r>
              <a:rPr lang="en-US" sz="1600" dirty="0" err="1"/>
              <a:t>coupe.taxes</a:t>
            </a:r>
            <a:r>
              <a:rPr lang="en-US" sz="1600" dirty="0"/>
              <a:t> = 5000;</a:t>
            </a:r>
          </a:p>
          <a:p>
            <a:pPr marL="0" indent="0">
              <a:buNone/>
            </a:pPr>
            <a:r>
              <a:rPr lang="en-US" sz="1600" dirty="0" err="1"/>
              <a:t>coupe.calculateCost</a:t>
            </a:r>
            <a:r>
              <a:rPr lang="en-US" sz="1600" dirty="0"/>
              <a:t> ();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minivan.price</a:t>
            </a:r>
            <a:r>
              <a:rPr lang="en-US" sz="1600" dirty="0"/>
              <a:t> = 15000;</a:t>
            </a:r>
          </a:p>
          <a:p>
            <a:pPr marL="0" indent="0">
              <a:buNone/>
            </a:pPr>
            <a:r>
              <a:rPr lang="en-US" sz="1600" dirty="0" err="1"/>
              <a:t>minivan.taxes</a:t>
            </a:r>
            <a:r>
              <a:rPr lang="en-US" sz="1600" dirty="0"/>
              <a:t> = 3000;</a:t>
            </a:r>
          </a:p>
          <a:p>
            <a:pPr marL="0" indent="0">
              <a:buNone/>
            </a:pPr>
            <a:r>
              <a:rPr lang="en-US" sz="1600" dirty="0" err="1"/>
              <a:t>minivan.calculateCost</a:t>
            </a:r>
            <a:r>
              <a:rPr lang="en-US" sz="1600" dirty="0"/>
              <a:t> ();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sedan.price</a:t>
            </a:r>
            <a:r>
              <a:rPr lang="en-US" sz="1600" dirty="0"/>
              <a:t> = 25000;</a:t>
            </a:r>
          </a:p>
          <a:p>
            <a:pPr marL="0" indent="0">
              <a:buNone/>
            </a:pPr>
            <a:r>
              <a:rPr lang="en-US" sz="1600" dirty="0" err="1"/>
              <a:t>sedan.taxes</a:t>
            </a:r>
            <a:r>
              <a:rPr lang="en-US" sz="1600" dirty="0"/>
              <a:t> = 7000;</a:t>
            </a:r>
          </a:p>
          <a:p>
            <a:pPr marL="0" indent="0">
              <a:buNone/>
            </a:pPr>
            <a:r>
              <a:rPr lang="en-US" sz="1600" dirty="0" err="1"/>
              <a:t>sedan.calculateCost</a:t>
            </a:r>
            <a:r>
              <a:rPr lang="en-US" sz="1600" dirty="0"/>
              <a:t> ();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67650" y="1699179"/>
            <a:ext cx="0" cy="47947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9AF191-76F7-44ED-8A7E-5A819B24187D}"/>
              </a:ext>
            </a:extLst>
          </p:cNvPr>
          <p:cNvCxnSpPr>
            <a:cxnSpLocks/>
          </p:cNvCxnSpPr>
          <p:nvPr/>
        </p:nvCxnSpPr>
        <p:spPr>
          <a:xfrm>
            <a:off x="423829" y="1623238"/>
            <a:ext cx="920775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3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389</Words>
  <Application>Microsoft Office PowerPoint</Application>
  <PresentationFormat>Widescreen</PresentationFormat>
  <Paragraphs>153</Paragraphs>
  <Slides>14</Slides>
  <Notes>14</Notes>
  <HiddenSlides>0</HiddenSlides>
  <MMClips>9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Georgia</vt:lpstr>
      <vt:lpstr>Times New Roman</vt:lpstr>
      <vt:lpstr>Wingdings</vt:lpstr>
      <vt:lpstr>Wingdings 3</vt:lpstr>
      <vt:lpstr>Facet</vt:lpstr>
      <vt:lpstr>1_Facet</vt:lpstr>
      <vt:lpstr>PowerPoint Presentation</vt:lpstr>
      <vt:lpstr>Tutorial Plan</vt:lpstr>
      <vt:lpstr>Tutorial Plan</vt:lpstr>
      <vt:lpstr>Class Introduction</vt:lpstr>
      <vt:lpstr>Object Introduction</vt:lpstr>
      <vt:lpstr>Method Introduction</vt:lpstr>
      <vt:lpstr>Tutorial Plan</vt:lpstr>
      <vt:lpstr>Concept of  Classes, Objects, and Methods</vt:lpstr>
      <vt:lpstr>Concept of  Classes, Objects, &amp; Methods</vt:lpstr>
      <vt:lpstr>Tutorial Plan</vt:lpstr>
      <vt:lpstr>Demo Classes, Objects, and Methods</vt:lpstr>
      <vt:lpstr>Demo Classes, Objects, and Methods</vt:lpstr>
      <vt:lpstr>Demo Classes, Objects, and Methods</vt:lpstr>
      <vt:lpstr>Demo Classes, Objects, and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665</cp:revision>
  <dcterms:created xsi:type="dcterms:W3CDTF">2016-08-27T11:26:48Z</dcterms:created>
  <dcterms:modified xsi:type="dcterms:W3CDTF">2018-11-15T11:43:07Z</dcterms:modified>
</cp:coreProperties>
</file>