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45" r:id="rId2"/>
  </p:sldMasterIdLst>
  <p:notesMasterIdLst>
    <p:notesMasterId r:id="rId6"/>
  </p:notesMasterIdLst>
  <p:sldIdLst>
    <p:sldId id="500" r:id="rId3"/>
    <p:sldId id="383" r:id="rId4"/>
    <p:sldId id="49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1898"/>
    <a:srgbClr val="FF1493"/>
    <a:srgbClr val="B40395"/>
    <a:srgbClr val="BD0395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78366" autoAdjust="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12D7-89DF-4470-87C6-52B7179EA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AC3-829D-4ECE-A262-2A477265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DCAC3-829D-4ECE-A262-2A4772654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59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AC3-829D-4ECE-A262-2A4772654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288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7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56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2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61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6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10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04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0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6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6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42" y="-8315"/>
            <a:ext cx="1369358" cy="101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937" y="0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3BDE-4CB0-4315-A55F-EF9721A0ED8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F44AB6-9DC6-4C48-A10C-12E2664230C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04D89-1851-44CE-A234-D262C3A5FEA6}"/>
              </a:ext>
            </a:extLst>
          </p:cNvPr>
          <p:cNvSpPr txBox="1"/>
          <p:nvPr userDrawn="1"/>
        </p:nvSpPr>
        <p:spPr>
          <a:xfrm>
            <a:off x="-28110" y="5518785"/>
            <a:ext cx="12191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Rex Jones II, CSTE, </a:t>
            </a:r>
            <a:r>
              <a:rPr lang="en-US" sz="3200" dirty="0" err="1">
                <a:solidFill>
                  <a:schemeClr val="tx1"/>
                </a:solidFill>
              </a:rPr>
              <a:t>TMap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BF4218-BDD2-4E4F-99EB-10400F81348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2225364" cy="17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520C7-C511-463E-8B94-4BFAFA66A707}"/>
              </a:ext>
            </a:extLst>
          </p:cNvPr>
          <p:cNvSpPr txBox="1">
            <a:spLocks/>
          </p:cNvSpPr>
          <p:nvPr/>
        </p:nvSpPr>
        <p:spPr>
          <a:xfrm>
            <a:off x="0" y="2294093"/>
            <a:ext cx="12192000" cy="30555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Java’s Conditional</a:t>
            </a:r>
          </a:p>
          <a:p>
            <a:pPr marL="22860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5400" b="1" dirty="0">
                <a:solidFill>
                  <a:srgbClr val="0F6FC6"/>
                </a:solidFill>
                <a:latin typeface="Georgia" panose="02040502050405020303" pitchFamily="18" charset="0"/>
              </a:rPr>
              <a:t>switch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 Statement</a:t>
            </a: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1435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5715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914400" marR="0" lvl="1" indent="-5143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</a:endParaRPr>
          </a:p>
          <a:p>
            <a:pPr marL="40005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F6FC6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"/>
    </mc:Choice>
    <mc:Fallback xmlns="">
      <p:transition spd="slow" advTm="3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578"/>
            <a:ext cx="7713631" cy="4790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Switch Statement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4" y="602428"/>
            <a:ext cx="7713631" cy="616413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40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40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variableName</a:t>
            </a:r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4000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4000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value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endParaRPr lang="en-US" sz="40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A21898"/>
                </a:solidFill>
                <a:latin typeface="Georgia" panose="02040502050405020303" pitchFamily="18" charset="0"/>
              </a:rPr>
              <a:t>switch </a:t>
            </a: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(</a:t>
            </a:r>
            <a:r>
              <a:rPr lang="en-US" sz="40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variableName</a:t>
            </a: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A21898"/>
                </a:solidFill>
                <a:latin typeface="Georgia" panose="02040502050405020303" pitchFamily="18" charset="0"/>
              </a:rPr>
              <a:t>case</a:t>
            </a: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 value1:</a:t>
            </a:r>
          </a:p>
          <a:p>
            <a:pPr marL="800100" lvl="2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break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A21898"/>
                </a:solidFill>
                <a:latin typeface="Georgia" panose="02040502050405020303" pitchFamily="18" charset="0"/>
              </a:rPr>
              <a:t>case</a:t>
            </a: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 value2:</a:t>
            </a:r>
          </a:p>
          <a:p>
            <a:pPr marL="800100" lvl="2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break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A21898"/>
                </a:solidFill>
                <a:latin typeface="Georgia" panose="02040502050405020303" pitchFamily="18" charset="0"/>
              </a:rPr>
              <a:t>case</a:t>
            </a: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 value3:</a:t>
            </a:r>
          </a:p>
          <a:p>
            <a:pPr marL="800100" lvl="2" indent="0">
              <a:buNone/>
            </a:pPr>
            <a:r>
              <a:rPr lang="en-US" sz="4000" b="1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break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00B0F0"/>
                </a:solidFill>
                <a:latin typeface="Georgia" panose="02040502050405020303" pitchFamily="18" charset="0"/>
              </a:rPr>
              <a:t>… ….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00B0F0"/>
                </a:solidFill>
                <a:latin typeface="Georgia" panose="02040502050405020303" pitchFamily="18" charset="0"/>
              </a:rPr>
              <a:t>… ….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00B0F0"/>
                </a:solidFill>
                <a:latin typeface="Georgia" panose="02040502050405020303" pitchFamily="18" charset="0"/>
              </a:rPr>
              <a:t>… ….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A21898"/>
                </a:solidFill>
                <a:latin typeface="Georgia" panose="02040502050405020303" pitchFamily="18" charset="0"/>
              </a:rPr>
              <a:t>default:</a:t>
            </a:r>
          </a:p>
          <a:p>
            <a:pPr marL="400050" lvl="1" indent="0">
              <a:buNone/>
            </a:pPr>
            <a:r>
              <a:rPr lang="en-US" sz="4000" b="1" dirty="0">
                <a:solidFill>
                  <a:srgbClr val="A21898"/>
                </a:solidFill>
                <a:latin typeface="Georgia" panose="02040502050405020303" pitchFamily="18" charset="0"/>
              </a:rPr>
              <a:t>		</a:t>
            </a:r>
            <a:r>
              <a:rPr lang="en-US" sz="40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000" b="1" dirty="0">
                <a:solidFill>
                  <a:srgbClr val="FF0000"/>
                </a:solidFill>
                <a:latin typeface="Georgia" panose="02040502050405020303" pitchFamily="18" charset="0"/>
              </a:rPr>
              <a:t>;	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EE24918-0306-42D3-8CB1-61F0A00B2A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4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"/>
    </mc:Choice>
    <mc:Fallback xmlns="">
      <p:transition spd="slow" advTm="189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578"/>
            <a:ext cx="7713631" cy="4790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Switch Statement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5218"/>
              </p:ext>
            </p:extLst>
          </p:nvPr>
        </p:nvGraphicFramePr>
        <p:xfrm>
          <a:off x="677334" y="786752"/>
          <a:ext cx="7885752" cy="46990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58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7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Argument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switch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Checks the variable’s 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variableName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of the variable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opening curly bracket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4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case value1, 2, 3 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Contains a possible match for the variable’s value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 to be executed if the variable’s value match a given case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Semi-colon completes a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optional keyword that exits out of the switch statement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8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 optional keyword that will execute if the variable’s value does not match a case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statement(s)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Default statement to be executed if the variable’s value does not match a case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7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 closing curly bracket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>
          <a:xfrm>
            <a:off x="9254765" y="941032"/>
            <a:ext cx="2937235" cy="582495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u="sng" dirty="0">
                <a:solidFill>
                  <a:schemeClr val="accent1"/>
                </a:solidFill>
                <a:latin typeface="Georgia" panose="02040502050405020303" pitchFamily="18" charset="0"/>
              </a:rPr>
              <a:t>Syntax</a:t>
            </a:r>
          </a:p>
          <a:p>
            <a:pPr marL="0" indent="0">
              <a:buNone/>
            </a:pPr>
            <a:endParaRPr lang="en-US" sz="4800" b="1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48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variableName</a:t>
            </a:r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US" sz="4800" dirty="0">
                <a:solidFill>
                  <a:srgbClr val="FFFF00"/>
                </a:solidFill>
                <a:latin typeface="Georgia" panose="02040502050405020303" pitchFamily="18" charset="0"/>
              </a:rPr>
              <a:t>=</a:t>
            </a:r>
            <a:r>
              <a:rPr lang="en-US" sz="4800" dirty="0">
                <a:solidFill>
                  <a:srgbClr val="A21898"/>
                </a:solidFill>
                <a:latin typeface="Georgia" panose="02040502050405020303" pitchFamily="18" charset="0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value</a:t>
            </a:r>
            <a:r>
              <a:rPr lang="en-US" sz="4800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0" indent="0">
              <a:buNone/>
            </a:pPr>
            <a:endParaRPr lang="en-US" sz="4800" u="sng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A21898"/>
                </a:solidFill>
                <a:latin typeface="Georgia" panose="02040502050405020303" pitchFamily="18" charset="0"/>
              </a:rPr>
              <a:t>switch </a:t>
            </a: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(</a:t>
            </a:r>
            <a:r>
              <a:rPr lang="en-US" sz="4800" b="1" dirty="0" err="1">
                <a:solidFill>
                  <a:srgbClr val="00B050"/>
                </a:solidFill>
                <a:latin typeface="Georgia" panose="02040502050405020303" pitchFamily="18" charset="0"/>
              </a:rPr>
              <a:t>variableName</a:t>
            </a: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FF00"/>
                </a:solidFill>
                <a:latin typeface="Georgia" panose="02040502050405020303" pitchFamily="18" charset="0"/>
              </a:rPr>
              <a:t>{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A21898"/>
                </a:solidFill>
                <a:latin typeface="Georgia" panose="02040502050405020303" pitchFamily="18" charset="0"/>
              </a:rPr>
              <a:t>case</a:t>
            </a: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 value1:</a:t>
            </a:r>
          </a:p>
          <a:p>
            <a:pPr marL="800100" lvl="2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4800" b="1" dirty="0">
                <a:solidFill>
                  <a:srgbClr val="FFFF00"/>
                </a:solidFill>
                <a:latin typeface="Georgia" panose="02040502050405020303" pitchFamily="18" charset="0"/>
              </a:rPr>
              <a:t>break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A21898"/>
                </a:solidFill>
                <a:latin typeface="Georgia" panose="02040502050405020303" pitchFamily="18" charset="0"/>
              </a:rPr>
              <a:t>case</a:t>
            </a: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 value2:</a:t>
            </a:r>
          </a:p>
          <a:p>
            <a:pPr marL="800100" lvl="2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4800" b="1" dirty="0">
                <a:solidFill>
                  <a:srgbClr val="FFFF00"/>
                </a:solidFill>
                <a:latin typeface="Georgia" panose="02040502050405020303" pitchFamily="18" charset="0"/>
              </a:rPr>
              <a:t>break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A21898"/>
                </a:solidFill>
                <a:latin typeface="Georgia" panose="02040502050405020303" pitchFamily="18" charset="0"/>
              </a:rPr>
              <a:t>case</a:t>
            </a: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 value3:</a:t>
            </a:r>
          </a:p>
          <a:p>
            <a:pPr marL="800100" lvl="2" indent="0">
              <a:buNone/>
            </a:pPr>
            <a:r>
              <a:rPr lang="en-US" sz="4800" b="1" dirty="0">
                <a:solidFill>
                  <a:srgbClr val="00B050"/>
                </a:solidFill>
                <a:latin typeface="Georgia" panose="02040502050405020303" pitchFamily="18" charset="0"/>
              </a:rPr>
              <a:t>	</a:t>
            </a: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800100" lvl="2" indent="0">
              <a:buNone/>
            </a:pP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	</a:t>
            </a:r>
            <a:r>
              <a:rPr lang="en-US" sz="4800" b="1" dirty="0">
                <a:solidFill>
                  <a:srgbClr val="FFFF00"/>
                </a:solidFill>
                <a:latin typeface="Georgia" panose="02040502050405020303" pitchFamily="18" charset="0"/>
              </a:rPr>
              <a:t>break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00B0F0"/>
                </a:solidFill>
                <a:latin typeface="Georgia" panose="02040502050405020303" pitchFamily="18" charset="0"/>
              </a:rPr>
              <a:t>… ….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00B0F0"/>
                </a:solidFill>
                <a:latin typeface="Georgia" panose="02040502050405020303" pitchFamily="18" charset="0"/>
              </a:rPr>
              <a:t>… ….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00B0F0"/>
                </a:solidFill>
                <a:latin typeface="Georgia" panose="02040502050405020303" pitchFamily="18" charset="0"/>
              </a:rPr>
              <a:t>… ….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A21898"/>
                </a:solidFill>
                <a:latin typeface="Georgia" panose="02040502050405020303" pitchFamily="18" charset="0"/>
              </a:rPr>
              <a:t>default:</a:t>
            </a:r>
          </a:p>
          <a:p>
            <a:pPr marL="400050" lvl="1" indent="0">
              <a:buNone/>
            </a:pPr>
            <a:r>
              <a:rPr lang="en-US" sz="4800" b="1" dirty="0">
                <a:solidFill>
                  <a:srgbClr val="A21898"/>
                </a:solidFill>
                <a:latin typeface="Georgia" panose="02040502050405020303" pitchFamily="18" charset="0"/>
              </a:rPr>
              <a:t>		</a:t>
            </a:r>
            <a:r>
              <a:rPr lang="en-US" sz="4800" b="1" dirty="0">
                <a:solidFill>
                  <a:schemeClr val="bg1"/>
                </a:solidFill>
                <a:latin typeface="Georgia" panose="02040502050405020303" pitchFamily="18" charset="0"/>
              </a:rPr>
              <a:t>statement(s)</a:t>
            </a:r>
            <a:r>
              <a:rPr lang="en-US" sz="4800" b="1" dirty="0">
                <a:solidFill>
                  <a:srgbClr val="FF0000"/>
                </a:solidFill>
                <a:latin typeface="Georgia" panose="02040502050405020303" pitchFamily="18" charset="0"/>
              </a:rPr>
              <a:t>;	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FFFF00"/>
                </a:solidFill>
                <a:latin typeface="Georgia" panose="02040502050405020303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45B1BAE-B97A-4DBB-B72D-8C690460B1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"/>
    </mc:Choice>
    <mc:Fallback xmlns="">
      <p:transition spd="slow" advTm="296"/>
    </mc:Fallback>
  </mc:AlternateContent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Custom 1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00FF"/>
      </a:hlink>
      <a:folHlink>
        <a:srgbClr val="0000FF"/>
      </a:folHlink>
    </a:clrScheme>
    <a:fontScheme name="Custom 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Widescreen</PresentationFormat>
  <Paragraphs>76</Paragraphs>
  <Slides>3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Georgia</vt:lpstr>
      <vt:lpstr>Wingdings</vt:lpstr>
      <vt:lpstr>Wingdings 3</vt:lpstr>
      <vt:lpstr>Facet</vt:lpstr>
      <vt:lpstr>1_Facet</vt:lpstr>
      <vt:lpstr>PowerPoint Presentation</vt:lpstr>
      <vt:lpstr>Switch Statement </vt:lpstr>
      <vt:lpstr>Switch Statement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REX A JONES</dc:creator>
  <cp:lastModifiedBy>Rex Allen Jones II</cp:lastModifiedBy>
  <cp:revision>704</cp:revision>
  <dcterms:created xsi:type="dcterms:W3CDTF">2016-08-27T11:26:48Z</dcterms:created>
  <dcterms:modified xsi:type="dcterms:W3CDTF">2018-12-04T02:16:24Z</dcterms:modified>
</cp:coreProperties>
</file>