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1"/>
  </p:notesMasterIdLst>
  <p:sldIdLst>
    <p:sldId id="331" r:id="rId2"/>
    <p:sldId id="264" r:id="rId3"/>
    <p:sldId id="342" r:id="rId4"/>
    <p:sldId id="343" r:id="rId5"/>
    <p:sldId id="344" r:id="rId6"/>
    <p:sldId id="268" r:id="rId7"/>
    <p:sldId id="278" r:id="rId8"/>
    <p:sldId id="273" r:id="rId9"/>
    <p:sldId id="495" r:id="rId10"/>
    <p:sldId id="267" r:id="rId11"/>
    <p:sldId id="277" r:id="rId12"/>
    <p:sldId id="393" r:id="rId13"/>
    <p:sldId id="497" r:id="rId14"/>
    <p:sldId id="318" r:id="rId15"/>
    <p:sldId id="496" r:id="rId16"/>
    <p:sldId id="341" r:id="rId17"/>
    <p:sldId id="336" r:id="rId18"/>
    <p:sldId id="337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1493"/>
    <a:srgbClr val="0F6FC6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78366" autoAdjust="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outlineViewPr>
    <p:cViewPr>
      <p:scale>
        <a:sx n="33" d="100"/>
        <a:sy n="33" d="100"/>
      </p:scale>
      <p:origin x="0" y="-2778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8196"/>
    </p:cViewPr>
  </p:sorterViewPr>
  <p:notesViewPr>
    <p:cSldViewPr snapToGrid="0">
      <p:cViewPr varScale="1">
        <p:scale>
          <a:sx n="50" d="100"/>
          <a:sy n="50" d="100"/>
        </p:scale>
        <p:origin x="262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1. Fade the words that are not Data Types. The video shows how to display a row but I will customize to display certain words</a:t>
            </a:r>
          </a:p>
          <a:p>
            <a:r>
              <a:rPr lang="en-US" dirty="0"/>
              <a:t>https://www.youtube.com/watch?v=fip-RdJgsFA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Highlight</a:t>
            </a:r>
            <a:r>
              <a:rPr lang="en-US" baseline="0" dirty="0"/>
              <a:t> the Data Types within the 50 Reserved Words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https://www.youtube.com/watch?v=340fjTB-na8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0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0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Primitive Data Types are called many names then state </a:t>
            </a:r>
            <a:r>
              <a:rPr lang="en-US"/>
              <a:t>the other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2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45B177-957B-4437-8B95-1F79CA1661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13" y="5667945"/>
            <a:ext cx="1242125" cy="10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5196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8806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Name A Package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Name A Class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Name A Method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Name A Variable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Questions, Answers, &amp; Practice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6" y="162534"/>
            <a:ext cx="8598256" cy="11797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Non Object &amp; Object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Data Types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5745" y="2292629"/>
            <a:ext cx="4185623" cy="2958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int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double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boolean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5088383" y="2292628"/>
            <a:ext cx="4186237" cy="29598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String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75745" y="1716366"/>
            <a:ext cx="4185623" cy="5762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Non Object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088383" y="1716366"/>
            <a:ext cx="4185618" cy="5762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227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9832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Package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Class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Method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Name A Variable</a:t>
            </a:r>
            <a:endParaRPr lang="en-US" sz="2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Questions, Answers, &amp; Practice</a:t>
            </a:r>
            <a:endParaRPr lang="en-US" sz="2400" b="1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2533"/>
            <a:ext cx="8150157" cy="85222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117"/>
            <a:ext cx="8150157" cy="171206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DataType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variableName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89563"/>
              </p:ext>
            </p:extLst>
          </p:nvPr>
        </p:nvGraphicFramePr>
        <p:xfrm>
          <a:off x="677334" y="3925770"/>
          <a:ext cx="8150157" cy="15412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2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type of variable being declared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variableName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of variable being declared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the declaration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emi-colon"/>
          <p:cNvSpPr/>
          <p:nvPr/>
        </p:nvSpPr>
        <p:spPr>
          <a:xfrm>
            <a:off x="589547" y="5124875"/>
            <a:ext cx="8373979" cy="360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variableName"/>
          <p:cNvSpPr/>
          <p:nvPr/>
        </p:nvSpPr>
        <p:spPr>
          <a:xfrm>
            <a:off x="589547" y="4727831"/>
            <a:ext cx="8461766" cy="397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variableType"/>
          <p:cNvSpPr/>
          <p:nvPr/>
        </p:nvSpPr>
        <p:spPr>
          <a:xfrm>
            <a:off x="589546" y="4366884"/>
            <a:ext cx="8373979" cy="360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der"/>
          <p:cNvSpPr/>
          <p:nvPr/>
        </p:nvSpPr>
        <p:spPr>
          <a:xfrm>
            <a:off x="589547" y="3838073"/>
            <a:ext cx="8373979" cy="529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2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02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702"/>
                            </p:stCondLst>
                            <p:childTnLst>
                              <p:par>
                                <p:cTn id="21" presetID="2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702"/>
                            </p:stCondLst>
                            <p:childTnLst>
                              <p:par>
                                <p:cTn id="25" presetID="2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8" grpId="0" animBg="1"/>
      <p:bldP spid="7" grpId="0" animBg="1"/>
      <p:bldP spid="9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8EFF-D028-4C6D-84D2-D37FB09D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Variable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Rules &amp;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01E9-C231-4B99-A119-DF0C2BB2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643755"/>
            <a:ext cx="9144000" cy="4120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Rules</a:t>
            </a:r>
            <a:r>
              <a:rPr lang="en-US" sz="2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Can contain letters, numbers, dollar sign ($), and underscore (_)</a:t>
            </a:r>
          </a:p>
          <a:p>
            <a:pPr>
              <a:buFont typeface="+mj-lt"/>
              <a:buAutoNum type="arabicPeriod"/>
            </a:pPr>
            <a:r>
              <a:rPr lang="en-US" dirty="0"/>
              <a:t>Can begin with a letter, dollar sign ($), or underscore (_)</a:t>
            </a:r>
          </a:p>
          <a:p>
            <a:pPr>
              <a:buFont typeface="+mj-lt"/>
              <a:buAutoNum type="arabicPeriod"/>
            </a:pPr>
            <a:r>
              <a:rPr lang="en-US" dirty="0"/>
              <a:t>Cannot contain a space or special character except dollar sign ($) or underscore (_)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Conventions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Construct a descriptive name that describe the variable’s purpose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Compose names utilizing the </a:t>
            </a:r>
            <a:r>
              <a:rPr lang="en-US" dirty="0" err="1"/>
              <a:t>lowerCamelCase</a:t>
            </a:r>
            <a:r>
              <a:rPr lang="en-US" dirty="0"/>
              <a:t> syntax. All letters are lowercase if there is only one word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name that begins with a letter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851"/>
            <a:ext cx="8596668" cy="12210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Java’s 50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Reserved Keywords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323800"/>
              </p:ext>
            </p:extLst>
          </p:nvPr>
        </p:nvGraphicFramePr>
        <p:xfrm>
          <a:off x="677334" y="1285858"/>
          <a:ext cx="8596315" cy="41623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continue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</a:t>
                      </a:r>
                    </a:p>
                  </a:txBody>
                  <a:tcPr marL="56063" marR="5606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assert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synchronized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this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implements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protected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throw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throws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transient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catch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extends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finally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strictfp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volatile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native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super</a:t>
                      </a: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</a:p>
                  </a:txBody>
                  <a:tcPr marL="56063" marR="5606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9BFEC4-594B-4FA3-A5E5-605E8B1292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"/>
    </mc:Choice>
    <mc:Fallback xmlns="">
      <p:transition spd="slow" advTm="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2533"/>
            <a:ext cx="8150157" cy="12163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Naming Conventions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Summary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0E4391-C039-4D47-82CA-00FCB9C4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61110"/>
              </p:ext>
            </p:extLst>
          </p:nvPr>
        </p:nvGraphicFramePr>
        <p:xfrm>
          <a:off x="196329" y="1538514"/>
          <a:ext cx="9470186" cy="330925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4460">
                  <a:extLst>
                    <a:ext uri="{9D8B030D-6E8A-4147-A177-3AD203B41FA5}">
                      <a16:colId xmlns:a16="http://schemas.microsoft.com/office/drawing/2014/main" val="505945812"/>
                    </a:ext>
                  </a:extLst>
                </a:gridCol>
                <a:gridCol w="8435726">
                  <a:extLst>
                    <a:ext uri="{9D8B030D-6E8A-4147-A177-3AD203B41FA5}">
                      <a16:colId xmlns:a16="http://schemas.microsoft.com/office/drawing/2014/main" val="308198792"/>
                    </a:ext>
                  </a:extLst>
                </a:gridCol>
              </a:tblGrid>
              <a:tr h="49348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618207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letters are lowercase.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07883"/>
                  </a:ext>
                </a:extLst>
              </a:tr>
              <a:tr h="73103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noun that starts with an uppercase letter using the CamelCase syntax. Each word begins with an uppercase letter.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2544"/>
                  </a:ext>
                </a:extLst>
              </a:tr>
              <a:tr h="74942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verb or verb phrase that starts with a lowercase letter using the </a:t>
                      </a:r>
                      <a:r>
                        <a:rPr lang="en-US" dirty="0" err="1"/>
                        <a:t>lowerCamelCase</a:t>
                      </a:r>
                      <a:r>
                        <a:rPr lang="en-US" dirty="0"/>
                        <a:t> syntax. Every subsequent word begins with an uppercase letter.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36110"/>
                  </a:ext>
                </a:extLst>
              </a:tr>
              <a:tr h="836989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descriptive word that starts with a lowercase letter using the </a:t>
                      </a:r>
                      <a:r>
                        <a:rPr lang="en-US" dirty="0" err="1"/>
                        <a:t>lowerCamelCase</a:t>
                      </a:r>
                      <a:r>
                        <a:rPr lang="en-US" dirty="0"/>
                        <a:t> syntax. Every subsequent word begins with an uppercase letter.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6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9832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Package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Class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Method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Variable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Questions, Answers, &amp; Practice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u="sng" dirty="0"/>
              <a:t>Questions</a:t>
            </a:r>
            <a:r>
              <a:rPr lang="en-US" dirty="0"/>
              <a:t>, Answers,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How do you create a sub package?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Can a class name include numbers?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What is the convention for a Method?</a:t>
            </a:r>
          </a:p>
        </p:txBody>
      </p:sp>
    </p:spTree>
    <p:extLst>
      <p:ext uri="{BB962C8B-B14F-4D97-AF65-F5344CB8AC3E}">
        <p14:creationId xmlns:p14="http://schemas.microsoft.com/office/powerpoint/2010/main" val="42162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</a:t>
            </a:r>
            <a:r>
              <a:rPr lang="en-US" u="sng" dirty="0"/>
              <a:t>Answers</a:t>
            </a:r>
            <a:r>
              <a:rPr lang="en-US" dirty="0"/>
              <a:t>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20" y="1510714"/>
            <a:ext cx="8596668" cy="512783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u="sng" dirty="0"/>
              <a:t>How do you create a sub package? </a:t>
            </a:r>
            <a:r>
              <a:rPr lang="en-US" sz="2000" dirty="0"/>
              <a:t>A sub package is created using a dot after the package name.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u="sng" dirty="0"/>
              <a:t>Can a class name include numbers? </a:t>
            </a:r>
            <a:r>
              <a:rPr lang="en-US" sz="2000" dirty="0"/>
              <a:t>Yes, a class name can include numbers but it cannot start with a number.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u="sng" dirty="0"/>
              <a:t>What is the convention for a Method? </a:t>
            </a:r>
            <a:r>
              <a:rPr lang="en-US" sz="2000" dirty="0"/>
              <a:t>The convention for a method is to follow a </a:t>
            </a:r>
            <a:r>
              <a:rPr lang="en-US" sz="2000" dirty="0" err="1"/>
              <a:t>lowerCamelCase</a:t>
            </a:r>
            <a:r>
              <a:rPr lang="en-US" sz="2000" dirty="0"/>
              <a:t> syntax by way of a verb phrase. </a:t>
            </a:r>
          </a:p>
        </p:txBody>
      </p:sp>
    </p:spTree>
    <p:extLst>
      <p:ext uri="{BB962C8B-B14F-4D97-AF65-F5344CB8AC3E}">
        <p14:creationId xmlns:p14="http://schemas.microsoft.com/office/powerpoint/2010/main" val="9301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Answers, &amp; </a:t>
            </a:r>
            <a:r>
              <a:rPr lang="en-US" u="sng" dirty="0"/>
              <a:t>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You Have Time, Watch This Video Conventional Naming In Java At Least One More Time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Create some sub packages that include a utility sub package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Read the code from </a:t>
            </a:r>
            <a:r>
              <a:rPr lang="en-US" sz="2000" dirty="0" err="1"/>
              <a:t>Search_T_SHIRTS_Highlight</a:t>
            </a:r>
            <a:r>
              <a:rPr lang="en-US" sz="2000" dirty="0"/>
              <a:t> and see if you understand how to highlight web elements. If you understand how to highlight web elements then highlight each element in your Test Script </a:t>
            </a:r>
            <a:r>
              <a:rPr lang="en-US" sz="2000" dirty="0" err="1"/>
              <a:t>VerifyDemoWebShop_Email_Logout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84549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51139"/>
            <a:ext cx="8596668" cy="456275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Name A Package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Name A Class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Name A Method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Name A Variable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Questions, Answers, &amp; Practice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Classes Organized Into</a:t>
            </a:r>
            <a:br>
              <a:rPr lang="en-US" dirty="0"/>
            </a:br>
            <a:r>
              <a:rPr lang="en-US" dirty="0"/>
              <a:t>A Default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51139"/>
            <a:ext cx="8596668" cy="456275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0FBF6-FA5A-49D7-B95D-8A6549AF124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1647509"/>
            <a:ext cx="86136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Classes Organized Into</a:t>
            </a:r>
            <a:br>
              <a:rPr lang="en-US" dirty="0"/>
            </a:br>
            <a:r>
              <a:rPr lang="en-US" dirty="0"/>
              <a:t>A Named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51139"/>
            <a:ext cx="8596668" cy="456275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6DD449-8473-41B3-8091-BEFAF5F2D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88" y="1600200"/>
            <a:ext cx="7856847" cy="40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9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Sub Packages Organized</a:t>
            </a:r>
            <a:br>
              <a:rPr lang="en-US" dirty="0"/>
            </a:br>
            <a:r>
              <a:rPr lang="en-US" dirty="0"/>
              <a:t>Into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51139"/>
            <a:ext cx="8596668" cy="456275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49CCD-83A7-4D3F-9D9B-A59A99429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1626920"/>
            <a:ext cx="8245953" cy="38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Package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Name A Class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Name A Method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Name A Variable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Questions, Answers, &amp; Practice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612"/>
            <a:ext cx="8596668" cy="3880773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Primitive"/>
          <p:cNvSpPr/>
          <p:nvPr/>
        </p:nvSpPr>
        <p:spPr>
          <a:xfrm>
            <a:off x="864722" y="41516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Primitive</a:t>
            </a:r>
          </a:p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(Non-Object)</a:t>
            </a:r>
          </a:p>
        </p:txBody>
      </p:sp>
      <p:sp>
        <p:nvSpPr>
          <p:cNvPr id="4" name="Data Types"/>
          <p:cNvSpPr/>
          <p:nvPr/>
        </p:nvSpPr>
        <p:spPr>
          <a:xfrm>
            <a:off x="3599684" y="17103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Data Types</a:t>
            </a:r>
          </a:p>
        </p:txBody>
      </p:sp>
      <p:sp>
        <p:nvSpPr>
          <p:cNvPr id="6" name="Object-Oriented"/>
          <p:cNvSpPr/>
          <p:nvPr/>
        </p:nvSpPr>
        <p:spPr>
          <a:xfrm>
            <a:off x="6399960" y="41516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Class</a:t>
            </a:r>
          </a:p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(Object)</a:t>
            </a: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232203" y="2575343"/>
            <a:ext cx="1367481" cy="157632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34646" y="2573257"/>
            <a:ext cx="1432795" cy="157632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F40ABDAD-BCB6-4749-AE90-EDB766C2DE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"/>
    </mc:Choice>
    <mc:Fallback xmlns="">
      <p:transition spd="slow" advTm="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9832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Package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Name A Class </a:t>
            </a:r>
            <a:endParaRPr lang="en-US" sz="2400" dirty="0"/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Name A Method</a:t>
            </a:r>
            <a:endParaRPr lang="en-US" sz="2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Name A Variable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Questions, Answers, &amp; Practice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54" y="99033"/>
            <a:ext cx="8528472" cy="5994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Method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54" y="1635229"/>
            <a:ext cx="8528472" cy="29601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19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latin typeface="Georgia" panose="02040502050405020303" pitchFamily="18" charset="0"/>
              </a:rPr>
              <a:t>modifier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returnType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methodName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Georgia" panose="02040502050405020303" pitchFamily="18" charset="0"/>
              </a:rPr>
              <a:t>(parameter-list)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	// Method Body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721</Words>
  <Application>Microsoft Office PowerPoint</Application>
  <PresentationFormat>Widescreen</PresentationFormat>
  <Paragraphs>231</Paragraphs>
  <Slides>19</Slides>
  <Notes>15</Notes>
  <HiddenSlides>0</HiddenSlides>
  <MMClips>14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Georgia</vt:lpstr>
      <vt:lpstr>Times New Roman</vt:lpstr>
      <vt:lpstr>Verdana</vt:lpstr>
      <vt:lpstr>Wingdings</vt:lpstr>
      <vt:lpstr>Wingdings 3</vt:lpstr>
      <vt:lpstr>Facet</vt:lpstr>
      <vt:lpstr>Tutorial Plan</vt:lpstr>
      <vt:lpstr>Tutorial Plan</vt:lpstr>
      <vt:lpstr>Classes Organized Into A Default Package</vt:lpstr>
      <vt:lpstr>Classes Organized Into A Named Package</vt:lpstr>
      <vt:lpstr>Sub Packages Organized Into A Package</vt:lpstr>
      <vt:lpstr>Tutorial Plan</vt:lpstr>
      <vt:lpstr>Data Types</vt:lpstr>
      <vt:lpstr>Tutorial Plan</vt:lpstr>
      <vt:lpstr>Method  Components </vt:lpstr>
      <vt:lpstr>Non Object &amp; Object Data Types</vt:lpstr>
      <vt:lpstr>Tutorial Plan</vt:lpstr>
      <vt:lpstr>Variable Declaration</vt:lpstr>
      <vt:lpstr>Variable Rules &amp; Conventions</vt:lpstr>
      <vt:lpstr>Java’s 50 Reserved Keywords </vt:lpstr>
      <vt:lpstr>Naming Conventions Summary</vt:lpstr>
      <vt:lpstr>Tutorial Plan</vt:lpstr>
      <vt:lpstr>Questions, Answers, &amp; Practice </vt:lpstr>
      <vt:lpstr>Questions, Answers, &amp; Practice </vt:lpstr>
      <vt:lpstr>Questions, Answers, &amp; 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1019</cp:revision>
  <dcterms:created xsi:type="dcterms:W3CDTF">2016-08-27T11:26:48Z</dcterms:created>
  <dcterms:modified xsi:type="dcterms:W3CDTF">2018-09-14T10:02:29Z</dcterms:modified>
</cp:coreProperties>
</file>