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45" r:id="rId2"/>
  </p:sldMasterIdLst>
  <p:notesMasterIdLst>
    <p:notesMasterId r:id="rId19"/>
  </p:notesMasterIdLst>
  <p:sldIdLst>
    <p:sldId id="400" r:id="rId3"/>
    <p:sldId id="403" r:id="rId4"/>
    <p:sldId id="402" r:id="rId5"/>
    <p:sldId id="331" r:id="rId6"/>
    <p:sldId id="264" r:id="rId7"/>
    <p:sldId id="412" r:id="rId8"/>
    <p:sldId id="409" r:id="rId9"/>
    <p:sldId id="268" r:id="rId10"/>
    <p:sldId id="410" r:id="rId11"/>
    <p:sldId id="277" r:id="rId12"/>
    <p:sldId id="415" r:id="rId13"/>
    <p:sldId id="416" r:id="rId14"/>
    <p:sldId id="419" r:id="rId15"/>
    <p:sldId id="404" r:id="rId16"/>
    <p:sldId id="411" r:id="rId17"/>
    <p:sldId id="42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898"/>
    <a:srgbClr val="FF1493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78366" autoAdjust="0"/>
  </p:normalViewPr>
  <p:slideViewPr>
    <p:cSldViewPr snapToGrid="0">
      <p:cViewPr varScale="1">
        <p:scale>
          <a:sx n="53" d="100"/>
          <a:sy n="53" d="100"/>
        </p:scale>
        <p:origin x="1158" y="6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597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17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80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23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23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64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15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78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8108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33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32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486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9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dirty="0">
              <a:latin typeface="Georgia" panose="02040502050405020303" pitchFamily="18" charset="0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6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2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4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1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0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0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8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5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910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04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0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6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2" y="-8315"/>
            <a:ext cx="1369358" cy="101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A04D89-1851-44CE-A234-D262C3A5FEA6}"/>
              </a:ext>
            </a:extLst>
          </p:cNvPr>
          <p:cNvSpPr txBox="1"/>
          <p:nvPr userDrawn="1"/>
        </p:nvSpPr>
        <p:spPr>
          <a:xfrm>
            <a:off x="-24937" y="4770149"/>
            <a:ext cx="1218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Rex Jones II, CSTE, </a:t>
            </a:r>
            <a:r>
              <a:rPr lang="en-US" sz="3200" dirty="0" err="1">
                <a:solidFill>
                  <a:schemeClr val="tx1"/>
                </a:solidFill>
              </a:rPr>
              <a:t>TMap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BF4218-BDD2-4E4F-99EB-10400F81348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2225364" cy="17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8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476973"/>
            <a:ext cx="12192000" cy="25888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Selenium 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lang="en-US" sz="5400" b="1" dirty="0">
                <a:solidFill>
                  <a:srgbClr val="0F6FC6"/>
                </a:solidFill>
                <a:latin typeface="Georgia" panose="02040502050405020303" pitchFamily="18" charset="0"/>
              </a:rPr>
              <a:t>Wait M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ethods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5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9203"/>
            <a:ext cx="8596668" cy="913610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  <a:noFill/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Wait Complications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Type of Wait Methods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0F6FC6"/>
              </a:buClr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Demo Selenium Wait Methods</a:t>
            </a: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dirty="0"/>
          </a:p>
          <a:p>
            <a:pPr marL="0" lvl="0" indent="0">
              <a:spcBef>
                <a:spcPts val="0"/>
              </a:spcBef>
              <a:buNone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>
              <a:solidFill>
                <a:srgbClr val="404040"/>
              </a:solidFill>
              <a:highlight>
                <a:srgbClr val="C0C0C0"/>
              </a:highlight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19068C0-0331-4EAC-A5AB-B36BA8B93E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"/>
    </mc:Choice>
    <mc:Fallback xmlns="">
      <p:transition spd="slow" advTm="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5098"/>
            <a:ext cx="8596668" cy="869005"/>
          </a:xfrm>
        </p:spPr>
        <p:txBody>
          <a:bodyPr/>
          <a:lstStyle/>
          <a:p>
            <a:pPr algn="ctr"/>
            <a:r>
              <a:rPr lang="en-US" dirty="0"/>
              <a:t>Wait 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533242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Page Load Timeout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Implicit Wait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Explicit Wait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 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Fluent Wait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EB0DF33-A98E-439E-AFC7-C90CC766D3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4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2134"/>
            <a:ext cx="8596668" cy="869005"/>
          </a:xfrm>
        </p:spPr>
        <p:txBody>
          <a:bodyPr/>
          <a:lstStyle/>
          <a:p>
            <a:pPr algn="ctr"/>
            <a:r>
              <a:rPr lang="en-US" dirty="0"/>
              <a:t>Wait 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Page Load Timeout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Implicit Wait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Explicit Wait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Fluent Wait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33025B8-1694-4C0B-B167-679449031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2134"/>
            <a:ext cx="8596668" cy="869005"/>
          </a:xfrm>
        </p:spPr>
        <p:txBody>
          <a:bodyPr/>
          <a:lstStyle/>
          <a:p>
            <a:pPr algn="ctr"/>
            <a:r>
              <a:rPr lang="en-US" dirty="0"/>
              <a:t>Wait 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Page Load Timeout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Implicit Wait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Explicit Wait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Fluent Wait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33025B8-1694-4C0B-B167-679449031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1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509" y="133241"/>
            <a:ext cx="8024033" cy="10731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Implicit Wait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vs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Explicit Wait</a:t>
            </a:r>
            <a:br>
              <a:rPr lang="en-US" sz="4000" dirty="0">
                <a:latin typeface="Georgia" panose="02040502050405020303" pitchFamily="18" charset="0"/>
              </a:rPr>
            </a:br>
            <a:br>
              <a:rPr lang="en-US" sz="4000" dirty="0">
                <a:latin typeface="Georgia" panose="02040502050405020303" pitchFamily="18" charset="0"/>
              </a:rPr>
            </a:b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445198A-3A68-4C4F-8C46-B3DE8883EE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10423"/>
              </p:ext>
            </p:extLst>
          </p:nvPr>
        </p:nvGraphicFramePr>
        <p:xfrm>
          <a:off x="231004" y="2356025"/>
          <a:ext cx="9515041" cy="276774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31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4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Implicit Wait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Explicit Wait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6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Single Code Line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Multiple Code Lines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4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Used On All WebElements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Used For A Specific WebElement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1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Expected Conditions Are Not Required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Expected Conditions Are Required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88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"/>
    </mc:Choice>
    <mc:Fallback xmlns="">
      <p:transition spd="slow" advTm="38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509" y="133241"/>
            <a:ext cx="8024033" cy="10731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Expected Conditions </a:t>
            </a:r>
            <a:br>
              <a:rPr lang="en-US" sz="4000" dirty="0">
                <a:latin typeface="Georgia" panose="02040502050405020303" pitchFamily="18" charset="0"/>
              </a:rPr>
            </a:br>
            <a:br>
              <a:rPr lang="en-US" sz="4000" dirty="0">
                <a:latin typeface="Georgia" panose="02040502050405020303" pitchFamily="18" charset="0"/>
              </a:rPr>
            </a:b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445198A-3A68-4C4F-8C46-B3DE8883EE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838124"/>
              </p:ext>
            </p:extLst>
          </p:nvPr>
        </p:nvGraphicFramePr>
        <p:xfrm>
          <a:off x="231004" y="1206439"/>
          <a:ext cx="9515041" cy="38274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31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428"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alertIsPresent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 startAt="9"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textToBePresentInElementLocated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428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elementSelectionStateToBe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000" b="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 startAt="10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textToBePresentInElementValue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000" b="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987029"/>
                  </a:ext>
                </a:extLst>
              </a:tr>
              <a:tr h="478428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elementToBeClickable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000" b="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 startAt="11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titleIs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000" b="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2990350"/>
                  </a:ext>
                </a:extLst>
              </a:tr>
              <a:tr h="478428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invisibilityOfTheElementLocated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000" b="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 startAt="12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titleContains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000" b="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2098817"/>
                  </a:ext>
                </a:extLst>
              </a:tr>
              <a:tr h="478428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 startAt="5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invisibilityOfElementWithText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000" b="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 startAt="13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visibilityOf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000" b="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973831"/>
                  </a:ext>
                </a:extLst>
              </a:tr>
              <a:tr h="478428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 startAt="6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presenceOfAllElementsLocatedBy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000" b="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 startAt="14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visibilityOfAllElements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000" b="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5490155"/>
                  </a:ext>
                </a:extLst>
              </a:tr>
              <a:tr h="478428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 startAt="7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presenceOfElementLocated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000" b="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 startAt="15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visibilityOfAllElementsLocatedBy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000" b="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5557126"/>
                  </a:ext>
                </a:extLst>
              </a:tr>
              <a:tr h="478428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 startAt="8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textToBePresentInElement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000" b="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 startAt="16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visibilityOfElementLocated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000" b="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430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18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"/>
    </mc:Choice>
    <mc:Fallback xmlns="">
      <p:transition spd="slow" advTm="38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2134"/>
            <a:ext cx="8596668" cy="869005"/>
          </a:xfrm>
        </p:spPr>
        <p:txBody>
          <a:bodyPr/>
          <a:lstStyle/>
          <a:p>
            <a:pPr algn="ctr"/>
            <a:r>
              <a:rPr lang="en-US" dirty="0"/>
              <a:t>Wait 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Page Load Timeout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Implicit Wait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sz="2400" dirty="0">
              <a:solidFill>
                <a:srgbClr val="404040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Explicit Wait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Fluent Wait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33025B8-1694-4C0B-B167-679449031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5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2571"/>
            <a:ext cx="8596668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Selenium Method</a:t>
            </a:r>
            <a:br>
              <a:rPr lang="en-US" dirty="0"/>
            </a:br>
            <a:r>
              <a:rPr lang="en-US" dirty="0"/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567"/>
            <a:ext cx="8596668" cy="464303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Browser Methods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WebElement Methods</a:t>
            </a: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prstClr val="black"/>
                </a:solidFill>
                <a:latin typeface="Georgia" panose="02040502050405020303" pitchFamily="18" charset="0"/>
              </a:rPr>
              <a:t>Navigation Methods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spcBef>
                <a:spcPts val="0"/>
              </a:spcBef>
              <a:buFont typeface="+mj-lt"/>
              <a:buAutoNum type="arabicPeriod" startAt="4"/>
              <a:tabLst>
                <a:tab pos="457200" algn="l"/>
              </a:tabLst>
            </a:pPr>
            <a:r>
              <a:rPr lang="en-US" sz="2400" b="1" dirty="0">
                <a:solidFill>
                  <a:schemeClr val="tx1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Wait Methods</a:t>
            </a:r>
            <a:endParaRPr lang="en-US" sz="2400" b="1" dirty="0">
              <a:highlight>
                <a:srgbClr val="C0C0C0"/>
              </a:highlight>
            </a:endParaRPr>
          </a:p>
          <a:p>
            <a:pPr marL="457200" indent="-457200">
              <a:buFont typeface="+mj-lt"/>
              <a:buAutoNum type="arabicPeriod" startAt="4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Switch Methods</a:t>
            </a: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8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2571"/>
            <a:ext cx="8596668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Selenium Method</a:t>
            </a:r>
            <a:br>
              <a:rPr lang="en-US" dirty="0"/>
            </a:br>
            <a:r>
              <a:rPr lang="en-US" dirty="0"/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567"/>
            <a:ext cx="8596668" cy="508003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solidFill>
                  <a:schemeClr val="tx1"/>
                </a:solidFill>
                <a:latin typeface="Georgia" panose="02040502050405020303" pitchFamily="18" charset="0"/>
              </a:rPr>
              <a:t>Browser Methods </a:t>
            </a:r>
            <a:r>
              <a:rPr lang="en-US" sz="2200" dirty="0">
                <a:solidFill>
                  <a:schemeClr val="tx1"/>
                </a:solidFill>
              </a:rPr>
              <a:t>are a group of methods that perform actions on a browser.</a:t>
            </a: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solidFill>
                  <a:schemeClr val="tx1"/>
                </a:solidFill>
                <a:latin typeface="Georgia" panose="02040502050405020303" pitchFamily="18" charset="0"/>
              </a:rPr>
              <a:t>WebElement Methods </a:t>
            </a:r>
            <a:r>
              <a:rPr lang="en-US" sz="2200" dirty="0">
                <a:solidFill>
                  <a:schemeClr val="tx1"/>
                </a:solidFill>
              </a:rPr>
              <a:t>are a group of methods that perform actions on </a:t>
            </a:r>
            <a:r>
              <a:rPr lang="en-US" sz="2200" dirty="0" err="1">
                <a:solidFill>
                  <a:schemeClr val="tx1"/>
                </a:solidFill>
              </a:rPr>
              <a:t>WebElements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solidFill>
                  <a:schemeClr val="tx1"/>
                </a:solidFill>
                <a:latin typeface="Georgia" panose="02040502050405020303" pitchFamily="18" charset="0"/>
              </a:rPr>
              <a:t>Navigation Methods </a:t>
            </a:r>
            <a:r>
              <a:rPr lang="en-US" sz="2200" dirty="0">
                <a:solidFill>
                  <a:schemeClr val="tx1"/>
                </a:solidFill>
              </a:rPr>
              <a:t>are a group of methods that either loads a web page, refresh a web page, or move backwards and forwards in your browser’s history. 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solidFill>
                  <a:schemeClr val="tx1"/>
                </a:solidFill>
                <a:latin typeface="Georgia" panose="02040502050405020303" pitchFamily="18" charset="0"/>
              </a:rPr>
              <a:t>Wait Methods </a:t>
            </a:r>
            <a:r>
              <a:rPr lang="en-US" sz="2200" dirty="0">
                <a:solidFill>
                  <a:schemeClr val="tx1"/>
                </a:solidFill>
              </a:rPr>
              <a:t>are a group of methods that pause between execution statements.</a:t>
            </a: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>
                <a:solidFill>
                  <a:schemeClr val="tx1"/>
                </a:solidFill>
                <a:latin typeface="Georgia" panose="02040502050405020303" pitchFamily="18" charset="0"/>
              </a:rPr>
              <a:t>Switch Methods </a:t>
            </a:r>
            <a:r>
              <a:rPr lang="en-US" sz="2200" dirty="0">
                <a:solidFill>
                  <a:schemeClr val="tx1"/>
                </a:solidFill>
              </a:rPr>
              <a:t>are a group of methods that switch to alerts, windows, and frames.</a:t>
            </a:r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4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2553"/>
            <a:ext cx="8596668" cy="833610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2969"/>
            <a:ext cx="8596668" cy="464303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Wait Complications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Type of Wait Methods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Demo Selenium Wait Methods</a:t>
            </a:r>
          </a:p>
          <a:p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6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5098"/>
            <a:ext cx="8596668" cy="869005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533242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Wait Complications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Type of Wait Methods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Demo Selenium Wait Methods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EB0DF33-A98E-439E-AFC7-C90CC766D3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7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"/>
    </mc:Choice>
    <mc:Fallback xmlns="">
      <p:transition spd="slow" advTm="383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38331"/>
            <a:ext cx="8596668" cy="103366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Wait Complications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567"/>
            <a:ext cx="8596668" cy="464303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Server Location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Server Performance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Machine Performance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JavaScript Engine Performance</a:t>
            </a:r>
          </a:p>
          <a:p>
            <a:pPr lvl="0">
              <a:spcBef>
                <a:spcPts val="0"/>
              </a:spcBef>
              <a:buClr>
                <a:srgbClr val="0F6FC6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400" dirty="0">
              <a:solidFill>
                <a:prstClr val="black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400" dirty="0">
              <a:solidFill>
                <a:prstClr val="black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400" dirty="0">
              <a:solidFill>
                <a:prstClr val="black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400" dirty="0">
              <a:solidFill>
                <a:prstClr val="black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Clr>
                <a:srgbClr val="0F6FC6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1C59693-B6CC-4B84-AF70-01144550C8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7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31"/>
    </mc:Choice>
    <mc:Fallback xmlns="">
      <p:transition spd="slow" advTm="17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0FCF6F-2D29-4F06-BEA2-D9BFFBD5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5" y="347164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JavaScript Engine</a:t>
            </a:r>
            <a:br>
              <a:rPr lang="en-US" dirty="0"/>
            </a:br>
            <a:r>
              <a:rPr lang="en-US" dirty="0"/>
              <a:t>Performance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BE558-189E-4002-84F9-FB6E3C3BF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302" y="1872852"/>
            <a:ext cx="4185623" cy="576262"/>
          </a:xfrm>
        </p:spPr>
        <p:txBody>
          <a:bodyPr/>
          <a:lstStyle/>
          <a:p>
            <a:pPr algn="ctr"/>
            <a:r>
              <a:rPr lang="en-US" dirty="0"/>
              <a:t>Firefox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B2A3A2-1568-41CC-9761-B84785160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6795" y="1872852"/>
            <a:ext cx="4185618" cy="576262"/>
          </a:xfrm>
        </p:spPr>
        <p:txBody>
          <a:bodyPr/>
          <a:lstStyle/>
          <a:p>
            <a:pPr algn="ctr"/>
            <a:r>
              <a:rPr lang="en-US" dirty="0"/>
              <a:t>Google Chrome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609249-8564-440C-9082-C96087D804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75" y="2654002"/>
            <a:ext cx="4184650" cy="35639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E98C605-A7CE-4CB6-8DE3-F272C582CDA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87938" y="2654002"/>
            <a:ext cx="4186237" cy="35639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91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2134"/>
            <a:ext cx="8596668" cy="869005"/>
          </a:xfrm>
        </p:spPr>
        <p:txBody>
          <a:bodyPr/>
          <a:lstStyle/>
          <a:p>
            <a:pPr algn="ctr"/>
            <a:r>
              <a:rPr lang="en-US" dirty="0"/>
              <a:t>Tutorial Plan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78605"/>
            <a:ext cx="8596668" cy="456275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400" dirty="0">
                <a:solidFill>
                  <a:srgbClr val="404040"/>
                </a:solidFill>
                <a:latin typeface="Georgia" panose="02040502050405020303" pitchFamily="18" charset="0"/>
              </a:rPr>
              <a:t>Wait Complications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4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Type of Wait Methods</a:t>
            </a:r>
            <a:endParaRPr lang="en-US" sz="2400" dirty="0"/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Demo Selenium Wait Methods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33025B8-1694-4C0B-B167-6794490310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3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511" y="152400"/>
            <a:ext cx="8024033" cy="10731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eorgia" panose="02040502050405020303" pitchFamily="18" charset="0"/>
              </a:rPr>
              <a:t>Wait Method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Types</a:t>
            </a:r>
            <a:br>
              <a:rPr lang="en-US" sz="4000" dirty="0">
                <a:latin typeface="Georgia" panose="02040502050405020303" pitchFamily="18" charset="0"/>
              </a:rPr>
            </a:br>
            <a:br>
              <a:rPr lang="en-US" sz="4000" dirty="0">
                <a:latin typeface="Georgia" panose="02040502050405020303" pitchFamily="18" charset="0"/>
              </a:rPr>
            </a:b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445198A-3A68-4C4F-8C46-B3DE8883EE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382008"/>
              </p:ext>
            </p:extLst>
          </p:nvPr>
        </p:nvGraphicFramePr>
        <p:xfrm>
          <a:off x="976511" y="1495404"/>
          <a:ext cx="8719326" cy="52101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2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9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4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6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eorgia" panose="02040502050405020303" pitchFamily="18" charset="0"/>
                        </a:rPr>
                        <a:t>Thread.sleep()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dirty="0">
                          <a:latin typeface="Georgia" panose="02040502050405020303" pitchFamily="18" charset="0"/>
                        </a:rPr>
                        <a:t>(Not a Selenium Wait Method)</a:t>
                      </a:r>
                      <a:r>
                        <a:rPr lang="en-US" sz="2000" dirty="0">
                          <a:latin typeface="Georgia" panose="02040502050405020303" pitchFamily="18" charset="0"/>
                        </a:rPr>
                        <a:t> Causes execution to sleep for a certain number of milliseconds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4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Page Load Timeout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Sets the wait time for a page to load before throwing an error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4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Set Script Timeout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Sets the wait time for JavaScript to execute before throwing an error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3692718"/>
                  </a:ext>
                </a:extLst>
              </a:tr>
              <a:tr h="73114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Implicit Wait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Georgia" panose="02040502050405020303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Determines the wait time to search for an element before throwing an exception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83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Explicit Wait</a:t>
                      </a:r>
                    </a:p>
                    <a:p>
                      <a:endParaRPr lang="en-US" sz="20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Pauses execution until time has expired or an expected condition is met via </a:t>
                      </a:r>
                      <a:r>
                        <a:rPr lang="en-US" sz="2000" dirty="0" err="1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WebDriverWait</a:t>
                      </a:r>
                      <a:r>
                        <a:rPr lang="en-US" sz="2000" dirty="0">
                          <a:effectLst/>
                          <a:latin typeface="Georgia" panose="02040502050405020303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class</a:t>
                      </a:r>
                      <a:endParaRPr lang="en-US" sz="20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283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eorgia" panose="02040502050405020303" pitchFamily="18" charset="0"/>
                        </a:rPr>
                        <a:t>Fluent 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eorgia" panose="02040502050405020303" pitchFamily="18" charset="0"/>
                        </a:rPr>
                        <a:t>A specialization of Explicit Wait that’s </a:t>
                      </a:r>
                      <a:r>
                        <a:rPr lang="en-US" sz="2000">
                          <a:latin typeface="Georgia" panose="02040502050405020303" pitchFamily="18" charset="0"/>
                        </a:rPr>
                        <a:t>extended by </a:t>
                      </a:r>
                      <a:r>
                        <a:rPr lang="en-US" sz="2000" dirty="0">
                          <a:latin typeface="Georgia" panose="02040502050405020303" pitchFamily="18" charset="0"/>
                        </a:rPr>
                        <a:t>the </a:t>
                      </a:r>
                      <a:r>
                        <a:rPr lang="en-US" sz="2000" dirty="0" err="1">
                          <a:latin typeface="Georgia" panose="02040502050405020303" pitchFamily="18" charset="0"/>
                        </a:rPr>
                        <a:t>WebDriverWait</a:t>
                      </a:r>
                      <a:r>
                        <a:rPr lang="en-US" sz="2000" dirty="0">
                          <a:latin typeface="Georgia" panose="02040502050405020303" pitchFamily="18" charset="0"/>
                        </a:rPr>
                        <a:t>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81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08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"/>
    </mc:Choice>
    <mc:Fallback xmlns="">
      <p:transition spd="slow" advTm="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F6FC6"/>
      </a:hlink>
      <a:folHlink>
        <a:srgbClr val="17406D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390</Words>
  <Application>Microsoft Office PowerPoint</Application>
  <PresentationFormat>Widescreen</PresentationFormat>
  <Paragraphs>169</Paragraphs>
  <Slides>16</Slides>
  <Notes>15</Notes>
  <HiddenSlides>0</HiddenSlides>
  <MMClips>14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Georgia</vt:lpstr>
      <vt:lpstr>Times New Roman</vt:lpstr>
      <vt:lpstr>Verdana</vt:lpstr>
      <vt:lpstr>Wingdings</vt:lpstr>
      <vt:lpstr>Wingdings 3</vt:lpstr>
      <vt:lpstr>Facet</vt:lpstr>
      <vt:lpstr>1_Facet</vt:lpstr>
      <vt:lpstr>PowerPoint Presentation</vt:lpstr>
      <vt:lpstr>Selenium Method Categories</vt:lpstr>
      <vt:lpstr>Selenium Method Categories</vt:lpstr>
      <vt:lpstr>Tutorial Plan</vt:lpstr>
      <vt:lpstr>Tutorial Plan</vt:lpstr>
      <vt:lpstr>Wait Complications</vt:lpstr>
      <vt:lpstr>JavaScript Engine Performance</vt:lpstr>
      <vt:lpstr>Tutorial Plan</vt:lpstr>
      <vt:lpstr>Wait Method Types  </vt:lpstr>
      <vt:lpstr>Tutorial Plan</vt:lpstr>
      <vt:lpstr>Wait Methods</vt:lpstr>
      <vt:lpstr>Wait Methods</vt:lpstr>
      <vt:lpstr>Wait Methods</vt:lpstr>
      <vt:lpstr>Implicit Wait vs Explicit Wait  </vt:lpstr>
      <vt:lpstr>Expected Conditions   </vt:lpstr>
      <vt:lpstr>Wait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707</cp:revision>
  <dcterms:created xsi:type="dcterms:W3CDTF">2016-08-27T11:26:48Z</dcterms:created>
  <dcterms:modified xsi:type="dcterms:W3CDTF">2019-01-07T23:35:35Z</dcterms:modified>
</cp:coreProperties>
</file>