
<file path=[Content_Types].xml><?xml version="1.0" encoding="utf-8"?>
<Types xmlns="http://schemas.openxmlformats.org/package/2006/content-types"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  <p:sldMasterId id="2147483745" r:id="rId2"/>
  </p:sldMasterIdLst>
  <p:notesMasterIdLst>
    <p:notesMasterId r:id="rId16"/>
  </p:notesMasterIdLst>
  <p:sldIdLst>
    <p:sldId id="400" r:id="rId3"/>
    <p:sldId id="498" r:id="rId4"/>
    <p:sldId id="331" r:id="rId5"/>
    <p:sldId id="365" r:id="rId6"/>
    <p:sldId id="354" r:id="rId7"/>
    <p:sldId id="355" r:id="rId8"/>
    <p:sldId id="388" r:id="rId9"/>
    <p:sldId id="504" r:id="rId10"/>
    <p:sldId id="389" r:id="rId11"/>
    <p:sldId id="507" r:id="rId12"/>
    <p:sldId id="390" r:id="rId13"/>
    <p:sldId id="508" r:id="rId14"/>
    <p:sldId id="50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1898"/>
    <a:srgbClr val="FF1493"/>
    <a:srgbClr val="B40395"/>
    <a:srgbClr val="BD0395"/>
    <a:srgbClr val="FFC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78366" autoAdjust="0"/>
  </p:normalViewPr>
  <p:slideViewPr>
    <p:cSldViewPr snapToGrid="0">
      <p:cViewPr varScale="1">
        <p:scale>
          <a:sx n="92" d="100"/>
          <a:sy n="92" d="100"/>
        </p:scale>
        <p:origin x="90" y="7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A12D7-89DF-4470-87C6-52B7179EA50C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DCAC3-829D-4ECE-A262-2A477265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15978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31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555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84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i="1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7764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07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="0" dirty="0"/>
              <a:t>Pages 88 – 91 (Part 1) Java 4 Selenium WebDriver</a:t>
            </a:r>
          </a:p>
          <a:p>
            <a:pPr marL="228600" indent="-228600">
              <a:buAutoNum type="arabicPeriod"/>
            </a:pPr>
            <a:r>
              <a:rPr lang="en-US" b="0" dirty="0"/>
              <a:t>Add a note</a:t>
            </a:r>
            <a:r>
              <a:rPr lang="en-US" b="0" baseline="0" dirty="0"/>
              <a:t> from Camtasia that can be changed stating:</a:t>
            </a:r>
          </a:p>
          <a:p>
            <a:pPr marL="685800" lvl="1" indent="-228600">
              <a:buAutoNum type="arabicPeriod"/>
            </a:pPr>
            <a:r>
              <a:rPr lang="en-US" b="0" baseline="0" dirty="0"/>
              <a:t>“Questions can be Answered in the upcoming VIP Live Session”</a:t>
            </a:r>
          </a:p>
          <a:p>
            <a:pPr marL="685800" lvl="1" indent="-228600">
              <a:buAutoNum type="arabicPeriod"/>
            </a:pPr>
            <a:r>
              <a:rPr lang="en-US" b="0" baseline="0" dirty="0"/>
              <a:t>“Questions can be Answered in the VIP Live Session”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15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="0" dirty="0"/>
              <a:t>Pages 92 – 93 (Part 1) Java 4 Selenium WebDriver</a:t>
            </a:r>
          </a:p>
          <a:p>
            <a:pPr marL="228600" indent="-228600">
              <a:buAutoNum type="arabicPeriod"/>
            </a:pPr>
            <a:r>
              <a:rPr lang="en-US" b="0" dirty="0"/>
              <a:t>Add a note</a:t>
            </a:r>
            <a:r>
              <a:rPr lang="en-US" b="0" baseline="0" dirty="0"/>
              <a:t> from Camtasia that can be changed stating:</a:t>
            </a:r>
          </a:p>
          <a:p>
            <a:pPr marL="685800" lvl="1" indent="-228600">
              <a:buAutoNum type="arabicPeriod"/>
            </a:pPr>
            <a:r>
              <a:rPr lang="en-US" b="0" baseline="0" dirty="0"/>
              <a:t>“Questions can be Answered in the upcoming VIP Live Session”</a:t>
            </a:r>
          </a:p>
          <a:p>
            <a:pPr marL="685800" lvl="1" indent="-228600">
              <a:buAutoNum type="arabicPeriod"/>
            </a:pPr>
            <a:r>
              <a:rPr lang="en-US" b="0" baseline="0" dirty="0"/>
              <a:t>“Questions can be Answered in the VIP Live Session”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30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="0" dirty="0"/>
              <a:t>Pages 94 – 97 (Part 1) Java 4 Selenium WebDriver</a:t>
            </a:r>
          </a:p>
          <a:p>
            <a:pPr marL="228600" indent="-228600">
              <a:buAutoNum type="arabicPeriod"/>
            </a:pPr>
            <a:r>
              <a:rPr lang="en-US" b="0" dirty="0"/>
              <a:t>Add a note</a:t>
            </a:r>
            <a:r>
              <a:rPr lang="en-US" b="0" baseline="0" dirty="0"/>
              <a:t> from Camtasia that can be changed stating:</a:t>
            </a:r>
          </a:p>
          <a:p>
            <a:pPr marL="685800" lvl="1" indent="-228600">
              <a:buAutoNum type="arabicPeriod"/>
            </a:pPr>
            <a:r>
              <a:rPr lang="en-US" b="0" baseline="0" dirty="0"/>
              <a:t>“Questions can be Answered in the upcoming VIP Live Session”</a:t>
            </a:r>
          </a:p>
          <a:p>
            <a:pPr marL="685800" lvl="1" indent="-228600">
              <a:buAutoNum type="arabicPeriod"/>
            </a:pPr>
            <a:r>
              <a:rPr lang="en-US" b="0" baseline="0" dirty="0"/>
              <a:t>“Questions can be Answered in the VIP Live Session”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8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30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34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59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32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288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46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477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69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98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56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525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15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4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196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940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686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612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200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603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889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058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1910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86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704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082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409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260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6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1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8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6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15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7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5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2642" y="-8315"/>
            <a:ext cx="1369358" cy="101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79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4937" y="0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A04D89-1851-44CE-A234-D262C3A5FEA6}"/>
              </a:ext>
            </a:extLst>
          </p:cNvPr>
          <p:cNvSpPr txBox="1"/>
          <p:nvPr userDrawn="1"/>
        </p:nvSpPr>
        <p:spPr>
          <a:xfrm>
            <a:off x="-28111" y="4961467"/>
            <a:ext cx="12191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Rex Jones II, CSTE, </a:t>
            </a:r>
            <a:r>
              <a:rPr lang="en-US" sz="3200" dirty="0" err="1">
                <a:solidFill>
                  <a:schemeClr val="tx1"/>
                </a:solidFill>
              </a:rPr>
              <a:t>TMap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8BF4218-BDD2-4E4F-99EB-10400F81348A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2225364" cy="179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483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2294093"/>
            <a:ext cx="12192000" cy="305555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Learn Java’s </a:t>
            </a: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5400" b="1" dirty="0">
                <a:solidFill>
                  <a:srgbClr val="0F6FC6"/>
                </a:solidFill>
                <a:latin typeface="Georgia" panose="02040502050405020303" pitchFamily="18" charset="0"/>
              </a:rPr>
              <a:t>Loop Statements</a:t>
            </a: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055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"/>
    </mc:Choice>
    <mc:Fallback xmlns="">
      <p:transition spd="slow" advTm="36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362" y="112640"/>
            <a:ext cx="9543791" cy="65115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While Loop Flow Chart</a:t>
            </a:r>
            <a:br>
              <a:rPr lang="en-US" dirty="0"/>
            </a:br>
            <a:endParaRPr lang="en-US" dirty="0"/>
          </a:p>
        </p:txBody>
      </p:sp>
      <p:pic>
        <p:nvPicPr>
          <p:cNvPr id="16" name="Audio 15">
            <a:hlinkClick r:id="" action="ppaction://media"/>
            <a:extLst>
              <a:ext uri="{FF2B5EF4-FFF2-40B4-BE49-F238E27FC236}">
                <a16:creationId xmlns:a16="http://schemas.microsoft.com/office/drawing/2014/main" id="{804CEDBD-53AC-47E9-847D-BB3B9B6F8B6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30DF35-04FE-4924-8B82-97BC48DB01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7299" y="952626"/>
            <a:ext cx="7776657" cy="495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12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"/>
    </mc:Choice>
    <mc:Fallback xmlns="">
      <p:transition spd="slow" advTm="383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12640"/>
            <a:ext cx="8128000" cy="54593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D0-While Loop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7334" y="763794"/>
            <a:ext cx="8128000" cy="272168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600" u="sng" dirty="0">
                <a:solidFill>
                  <a:schemeClr val="bg1"/>
                </a:solidFill>
                <a:latin typeface="Georgia" panose="02040502050405020303" pitchFamily="18" charset="0"/>
              </a:rPr>
              <a:t>Syntax</a:t>
            </a:r>
          </a:p>
          <a:p>
            <a:pPr marL="0" indent="0">
              <a:buFont typeface="Wingdings 3" charset="2"/>
              <a:buNone/>
            </a:pPr>
            <a:endParaRPr lang="en-US" sz="1600" u="sng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marL="0" indent="0">
              <a:buFont typeface="Wingdings 3" charset="2"/>
              <a:buNone/>
            </a:pPr>
            <a:r>
              <a:rPr lang="en-US" sz="1600" b="1" dirty="0">
                <a:solidFill>
                  <a:srgbClr val="A21898"/>
                </a:solidFill>
                <a:latin typeface="Georgia" panose="02040502050405020303" pitchFamily="18" charset="0"/>
              </a:rPr>
              <a:t>do</a:t>
            </a:r>
            <a:endParaRPr lang="en-US" sz="1600" dirty="0">
              <a:solidFill>
                <a:srgbClr val="00B050"/>
              </a:solidFill>
              <a:latin typeface="Georgia" panose="02040502050405020303" pitchFamily="18" charset="0"/>
            </a:endParaRPr>
          </a:p>
          <a:p>
            <a:pPr marL="0" indent="0">
              <a:buFont typeface="Wingdings 3" charset="2"/>
              <a:buNone/>
            </a:pPr>
            <a:r>
              <a:rPr lang="en-US" sz="1600" dirty="0">
                <a:solidFill>
                  <a:srgbClr val="FFFF00"/>
                </a:solidFill>
                <a:latin typeface="Georgia" panose="02040502050405020303" pitchFamily="18" charset="0"/>
              </a:rPr>
              <a:t>{</a:t>
            </a:r>
          </a:p>
          <a:p>
            <a:pPr marL="0" indent="0">
              <a:buFont typeface="Wingdings 3" charset="2"/>
              <a:buNone/>
            </a:pPr>
            <a:r>
              <a:rPr lang="en-US" sz="1600" dirty="0">
                <a:solidFill>
                  <a:srgbClr val="00B050"/>
                </a:solidFill>
                <a:latin typeface="Georgia" panose="02040502050405020303" pitchFamily="18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Georgia" panose="02040502050405020303" pitchFamily="18" charset="0"/>
              </a:rPr>
              <a:t>statement(s)</a:t>
            </a:r>
            <a:r>
              <a:rPr lang="en-US" sz="1600" dirty="0">
                <a:solidFill>
                  <a:srgbClr val="FF0000"/>
                </a:solidFill>
                <a:latin typeface="Georgia" panose="02040502050405020303" pitchFamily="18" charset="0"/>
              </a:rPr>
              <a:t>;</a:t>
            </a:r>
          </a:p>
          <a:p>
            <a:pPr marL="0" indent="0">
              <a:buFont typeface="Wingdings 3" charset="2"/>
              <a:buNone/>
            </a:pPr>
            <a:r>
              <a:rPr lang="en-US" sz="1600" dirty="0">
                <a:solidFill>
                  <a:srgbClr val="FFFF00"/>
                </a:solidFill>
                <a:latin typeface="Georgia" panose="02040502050405020303" pitchFamily="18" charset="0"/>
              </a:rPr>
              <a:t>}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A21898"/>
                </a:solidFill>
                <a:latin typeface="Georgia" panose="02040502050405020303" pitchFamily="18" charset="0"/>
              </a:rPr>
              <a:t>while</a:t>
            </a:r>
            <a:r>
              <a:rPr lang="en-US" sz="1600" dirty="0">
                <a:solidFill>
                  <a:srgbClr val="FFFF00"/>
                </a:solidFill>
                <a:latin typeface="Georgia" panose="02040502050405020303" pitchFamily="18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Georgia" panose="02040502050405020303" pitchFamily="18" charset="0"/>
              </a:rPr>
              <a:t>(condition)</a:t>
            </a:r>
            <a:r>
              <a:rPr lang="en-US" sz="1600" dirty="0">
                <a:solidFill>
                  <a:srgbClr val="FF0000"/>
                </a:solidFill>
                <a:latin typeface="Georgia" panose="02040502050405020303" pitchFamily="18" charset="0"/>
              </a:rPr>
              <a:t>;</a:t>
            </a:r>
          </a:p>
          <a:p>
            <a:pPr marL="0" indent="0">
              <a:buFont typeface="Wingdings 3" charset="2"/>
              <a:buNone/>
            </a:pPr>
            <a:endParaRPr lang="en-US" dirty="0">
              <a:solidFill>
                <a:srgbClr val="FFFF00"/>
              </a:solidFill>
              <a:latin typeface="Georgia" panose="02040502050405020303" pitchFamily="18" charset="0"/>
            </a:endParaRPr>
          </a:p>
          <a:p>
            <a:pPr marL="0" indent="0">
              <a:buFont typeface="Wingdings 3" charset="2"/>
              <a:buNone/>
            </a:pPr>
            <a:endParaRPr lang="en-US" sz="24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endParaRPr lang="en-US" sz="24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endParaRPr lang="en-US" sz="2400" dirty="0">
              <a:latin typeface="Georgia" panose="02040502050405020303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677334" y="3679403"/>
          <a:ext cx="8128000" cy="303336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63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4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0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Argument</a:t>
                      </a:r>
                      <a:endParaRPr lang="en-US" sz="1600" dirty="0">
                        <a:effectLst/>
                        <a:latin typeface="+mn-lt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600" dirty="0">
                        <a:effectLst/>
                        <a:latin typeface="+mn-lt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4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Keyword that starts the loop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4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An opening curly bracket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1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statement(s)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Statement(s) that will execute at least once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2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;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Semi-colon that completes the statement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2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 closing curly bracket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9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while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Keyword that determines if the loop’s condition will repeat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6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condition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 boolean expression that determines if the loop will or will not repeat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71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;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Semi-colon that completes the condition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8348A3AF-DDDC-4E6F-A410-04A3F07B7BD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05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0"/>
    </mc:Choice>
    <mc:Fallback xmlns="">
      <p:transition spd="slow" advTm="3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640"/>
            <a:ext cx="8758238" cy="65115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Do-While Loop Flow Chart</a:t>
            </a:r>
            <a:br>
              <a:rPr lang="en-US" dirty="0"/>
            </a:br>
            <a:endParaRPr lang="en-US" dirty="0"/>
          </a:p>
        </p:txBody>
      </p:sp>
      <p:pic>
        <p:nvPicPr>
          <p:cNvPr id="16" name="Audio 15">
            <a:hlinkClick r:id="" action="ppaction://media"/>
            <a:extLst>
              <a:ext uri="{FF2B5EF4-FFF2-40B4-BE49-F238E27FC236}">
                <a16:creationId xmlns:a16="http://schemas.microsoft.com/office/drawing/2014/main" id="{804CEDBD-53AC-47E9-847D-BB3B9B6F8B6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E6C50B2-BBCD-4722-932A-732BC8A2DE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1800" y="962333"/>
            <a:ext cx="6357938" cy="536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20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"/>
    </mc:Choice>
    <mc:Fallback xmlns="">
      <p:transition spd="slow" advTm="383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52418-A6D1-4876-878D-EA4EF49F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Which Loop Do I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ADF64-A227-49CB-AEC7-B4D937712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/>
              <a:t>Use the </a:t>
            </a:r>
            <a:r>
              <a:rPr lang="en-US" sz="2400" b="1" u="sng" dirty="0"/>
              <a:t>For Loop</a:t>
            </a:r>
            <a:r>
              <a:rPr lang="en-US" sz="2400" dirty="0"/>
              <a:t> When The Number Of Iterations/Loops Are </a:t>
            </a:r>
            <a:r>
              <a:rPr lang="en-US" sz="2400" b="1" u="sng" dirty="0"/>
              <a:t>Known</a:t>
            </a:r>
          </a:p>
          <a:p>
            <a:endParaRPr lang="en-US" sz="2400" dirty="0"/>
          </a:p>
          <a:p>
            <a:r>
              <a:rPr lang="en-US" sz="2400" dirty="0"/>
              <a:t>Use The </a:t>
            </a:r>
            <a:r>
              <a:rPr lang="en-US" sz="2400" b="1" u="sng" dirty="0"/>
              <a:t>While Loop</a:t>
            </a:r>
            <a:r>
              <a:rPr lang="en-US" sz="2400" dirty="0"/>
              <a:t> When The Number of Iterations/Loops Are </a:t>
            </a:r>
            <a:r>
              <a:rPr lang="en-US" sz="2400" b="1" u="sng" dirty="0"/>
              <a:t>Unknown</a:t>
            </a:r>
          </a:p>
          <a:p>
            <a:endParaRPr lang="en-US" sz="2400" b="1" u="sng" dirty="0"/>
          </a:p>
          <a:p>
            <a:r>
              <a:rPr lang="en-US" sz="2400" dirty="0"/>
              <a:t>Use The </a:t>
            </a:r>
            <a:r>
              <a:rPr lang="en-US" sz="2400" b="1" u="sng" dirty="0"/>
              <a:t>Do-While Loop</a:t>
            </a:r>
            <a:r>
              <a:rPr lang="en-US" sz="2400" dirty="0"/>
              <a:t> When The Loop Must Run At </a:t>
            </a:r>
            <a:r>
              <a:rPr lang="en-US" sz="2400" b="1" u="sng" dirty="0"/>
              <a:t>Least One Time</a:t>
            </a:r>
          </a:p>
        </p:txBody>
      </p:sp>
    </p:spTree>
    <p:extLst>
      <p:ext uri="{BB962C8B-B14F-4D97-AF65-F5344CB8AC3E}">
        <p14:creationId xmlns:p14="http://schemas.microsoft.com/office/powerpoint/2010/main" val="400992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2571"/>
            <a:ext cx="8596668" cy="1224214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Java</a:t>
            </a:r>
            <a:br>
              <a:rPr lang="en-US" dirty="0"/>
            </a:br>
            <a:r>
              <a:rPr lang="en-US" dirty="0"/>
              <a:t>Flow Control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08200"/>
            <a:ext cx="8596668" cy="464303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Conditional Statements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Loop Statements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 startAt="3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C1C59693-B6CC-4B84-AF70-01144550C8D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9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31"/>
    </mc:Choice>
    <mc:Fallback xmlns="">
      <p:transition spd="slow" advTm="17431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15884"/>
            <a:ext cx="8596668" cy="130968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Java Loop</a:t>
            </a:r>
            <a:br>
              <a:rPr lang="en-US" dirty="0"/>
            </a:br>
            <a:r>
              <a:rPr lang="en-US" dirty="0"/>
              <a:t>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5567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For Loop</a:t>
            </a:r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While Loop</a:t>
            </a:r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Do-While Loop</a:t>
            </a:r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C1C59693-B6CC-4B84-AF70-01144550C8D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44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31"/>
    </mc:Choice>
    <mc:Fallback xmlns="">
      <p:transition spd="slow" advTm="174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5567"/>
            <a:ext cx="8596668" cy="3880773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00000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For Loop</a:t>
            </a:r>
            <a:endParaRPr lang="en-US" sz="2400" dirty="0"/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While Loop</a:t>
            </a:r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Do-While Loop</a:t>
            </a:r>
          </a:p>
          <a:p>
            <a:endParaRPr lang="en-US" sz="2400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F3D822C4-2DE8-4E41-9525-9F3B26C7093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22C023E-EAEA-4696-86BA-0120074CD17D}"/>
              </a:ext>
            </a:extLst>
          </p:cNvPr>
          <p:cNvSpPr txBox="1">
            <a:spLocks/>
          </p:cNvSpPr>
          <p:nvPr/>
        </p:nvSpPr>
        <p:spPr>
          <a:xfrm>
            <a:off x="677334" y="315884"/>
            <a:ext cx="8596668" cy="13096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Java Loop</a:t>
            </a:r>
            <a:br>
              <a:rPr lang="en-US" dirty="0"/>
            </a:br>
            <a:r>
              <a:rPr lang="en-US" dirty="0"/>
              <a:t>Statements</a:t>
            </a:r>
          </a:p>
        </p:txBody>
      </p:sp>
    </p:spTree>
    <p:extLst>
      <p:ext uri="{BB962C8B-B14F-4D97-AF65-F5344CB8AC3E}">
        <p14:creationId xmlns:p14="http://schemas.microsoft.com/office/powerpoint/2010/main" val="284580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"/>
    </mc:Choice>
    <mc:Fallback xmlns="">
      <p:transition spd="slow" advTm="1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5567"/>
            <a:ext cx="8596668" cy="3880773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000000"/>
                </a:solidFill>
                <a:latin typeface="Georgia" panose="02040502050405020303" pitchFamily="18" charset="0"/>
              </a:rPr>
              <a:t>For Loop</a:t>
            </a:r>
            <a:endParaRPr lang="en-US" sz="2400" dirty="0"/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00000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While Loop</a:t>
            </a:r>
            <a:endParaRPr lang="en-US" sz="2400" dirty="0"/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Do-While Loop</a:t>
            </a:r>
          </a:p>
          <a:p>
            <a:endParaRPr lang="en-US" sz="2400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141E415E-1B3B-4A3D-B8E1-6A1FF4E2887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537838C-53FE-419E-894F-3DA6624CEF8D}"/>
              </a:ext>
            </a:extLst>
          </p:cNvPr>
          <p:cNvSpPr txBox="1">
            <a:spLocks/>
          </p:cNvSpPr>
          <p:nvPr/>
        </p:nvSpPr>
        <p:spPr>
          <a:xfrm>
            <a:off x="677334" y="315884"/>
            <a:ext cx="8596668" cy="13096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Java Loop</a:t>
            </a:r>
            <a:br>
              <a:rPr lang="en-US" dirty="0"/>
            </a:br>
            <a:r>
              <a:rPr lang="en-US" dirty="0"/>
              <a:t>Statements</a:t>
            </a:r>
          </a:p>
        </p:txBody>
      </p:sp>
    </p:spTree>
    <p:extLst>
      <p:ext uri="{BB962C8B-B14F-4D97-AF65-F5344CB8AC3E}">
        <p14:creationId xmlns:p14="http://schemas.microsoft.com/office/powerpoint/2010/main" val="365415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"/>
    </mc:Choice>
    <mc:Fallback xmlns="">
      <p:transition spd="slow" advTm="1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5567"/>
            <a:ext cx="8596668" cy="3880773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000000"/>
                </a:solidFill>
                <a:latin typeface="Georgia" panose="02040502050405020303" pitchFamily="18" charset="0"/>
              </a:rPr>
              <a:t>For Loop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000000"/>
                </a:solidFill>
                <a:latin typeface="Georgia" panose="02040502050405020303" pitchFamily="18" charset="0"/>
              </a:rPr>
              <a:t>While Loop</a:t>
            </a:r>
            <a:endParaRPr lang="en-US" sz="2400" dirty="0"/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00000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Do-While Loop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A41F6705-CC5A-4D9F-AC07-2CEEFA4F65E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0EC44D6-AF8A-4381-AE3D-2880EAB99AFA}"/>
              </a:ext>
            </a:extLst>
          </p:cNvPr>
          <p:cNvSpPr txBox="1">
            <a:spLocks/>
          </p:cNvSpPr>
          <p:nvPr/>
        </p:nvSpPr>
        <p:spPr>
          <a:xfrm>
            <a:off x="677334" y="315884"/>
            <a:ext cx="8596668" cy="13096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Java Loop</a:t>
            </a:r>
            <a:br>
              <a:rPr lang="en-US" dirty="0"/>
            </a:br>
            <a:r>
              <a:rPr lang="en-US" dirty="0"/>
              <a:t>Statements</a:t>
            </a:r>
          </a:p>
        </p:txBody>
      </p:sp>
    </p:spTree>
    <p:extLst>
      <p:ext uri="{BB962C8B-B14F-4D97-AF65-F5344CB8AC3E}">
        <p14:creationId xmlns:p14="http://schemas.microsoft.com/office/powerpoint/2010/main" val="295548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8"/>
    </mc:Choice>
    <mc:Fallback xmlns="">
      <p:transition spd="slow" advTm="1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12640"/>
            <a:ext cx="8128000" cy="65115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For Loop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7334" y="763794"/>
            <a:ext cx="8128000" cy="223759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600" u="sng" dirty="0">
                <a:solidFill>
                  <a:schemeClr val="bg1"/>
                </a:solidFill>
                <a:latin typeface="Georgia" panose="02040502050405020303" pitchFamily="18" charset="0"/>
              </a:rPr>
              <a:t>Syntax</a:t>
            </a:r>
          </a:p>
          <a:p>
            <a:pPr marL="0" indent="0">
              <a:buFont typeface="Wingdings 3" charset="2"/>
              <a:buNone/>
            </a:pPr>
            <a:endParaRPr lang="en-US" sz="1600" u="sng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marL="0" indent="0">
              <a:buFont typeface="Wingdings 3" charset="2"/>
              <a:buNone/>
            </a:pPr>
            <a:r>
              <a:rPr lang="en-US" sz="1600" b="1" dirty="0">
                <a:solidFill>
                  <a:srgbClr val="A21898"/>
                </a:solidFill>
                <a:latin typeface="Georgia" panose="02040502050405020303" pitchFamily="18" charset="0"/>
              </a:rPr>
              <a:t>for </a:t>
            </a:r>
            <a:r>
              <a:rPr lang="en-US" sz="16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sz="1600" dirty="0">
                <a:solidFill>
                  <a:srgbClr val="FFFF00"/>
                </a:solidFill>
                <a:latin typeface="Georgia" panose="02040502050405020303" pitchFamily="18" charset="0"/>
              </a:rPr>
              <a:t>(initialization</a:t>
            </a:r>
            <a:r>
              <a:rPr lang="en-US" sz="1600" dirty="0">
                <a:solidFill>
                  <a:srgbClr val="FF0000"/>
                </a:solidFill>
                <a:latin typeface="Georgia" panose="02040502050405020303" pitchFamily="18" charset="0"/>
              </a:rPr>
              <a:t>;</a:t>
            </a:r>
            <a:r>
              <a:rPr lang="en-US" sz="1600" dirty="0">
                <a:solidFill>
                  <a:srgbClr val="00B050"/>
                </a:solidFill>
                <a:latin typeface="Georgia" panose="02040502050405020303" pitchFamily="18" charset="0"/>
              </a:rPr>
              <a:t> condition</a:t>
            </a:r>
            <a:r>
              <a:rPr lang="en-US" sz="1600" dirty="0">
                <a:solidFill>
                  <a:srgbClr val="FF0000"/>
                </a:solidFill>
                <a:latin typeface="Georgia" panose="02040502050405020303" pitchFamily="18" charset="0"/>
              </a:rPr>
              <a:t>;</a:t>
            </a:r>
            <a:r>
              <a:rPr lang="en-US" sz="1600" dirty="0">
                <a:solidFill>
                  <a:srgbClr val="00B050"/>
                </a:solidFill>
                <a:latin typeface="Georgia" panose="02040502050405020303" pitchFamily="18" charset="0"/>
              </a:rPr>
              <a:t> </a:t>
            </a:r>
            <a:r>
              <a:rPr lang="en-US" sz="1600" dirty="0">
                <a:solidFill>
                  <a:srgbClr val="FF1493"/>
                </a:solidFill>
                <a:latin typeface="Georgia" panose="02040502050405020303" pitchFamily="18" charset="0"/>
              </a:rPr>
              <a:t>iteration)</a:t>
            </a:r>
          </a:p>
          <a:p>
            <a:pPr marL="0" indent="0">
              <a:buFont typeface="Wingdings 3" charset="2"/>
              <a:buNone/>
            </a:pPr>
            <a:r>
              <a:rPr lang="en-US" sz="1600" dirty="0">
                <a:solidFill>
                  <a:srgbClr val="FFFF00"/>
                </a:solidFill>
                <a:latin typeface="Georgia" panose="02040502050405020303" pitchFamily="18" charset="0"/>
              </a:rPr>
              <a:t>{</a:t>
            </a:r>
          </a:p>
          <a:p>
            <a:pPr marL="0" indent="0">
              <a:buFont typeface="Wingdings 3" charset="2"/>
              <a:buNone/>
            </a:pPr>
            <a:r>
              <a:rPr lang="en-US" sz="1600" dirty="0">
                <a:solidFill>
                  <a:srgbClr val="00B050"/>
                </a:solidFill>
                <a:latin typeface="Georgia" panose="02040502050405020303" pitchFamily="18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Georgia" panose="02040502050405020303" pitchFamily="18" charset="0"/>
              </a:rPr>
              <a:t>statement(s)</a:t>
            </a:r>
            <a:r>
              <a:rPr lang="en-US" sz="1600" dirty="0">
                <a:solidFill>
                  <a:srgbClr val="FF0000"/>
                </a:solidFill>
                <a:latin typeface="Georgia" panose="02040502050405020303" pitchFamily="18" charset="0"/>
              </a:rPr>
              <a:t>;</a:t>
            </a:r>
          </a:p>
          <a:p>
            <a:pPr marL="0" indent="0">
              <a:buFont typeface="Wingdings 3" charset="2"/>
              <a:buNone/>
            </a:pPr>
            <a:r>
              <a:rPr lang="en-US" sz="1600" dirty="0">
                <a:solidFill>
                  <a:srgbClr val="FFFF00"/>
                </a:solidFill>
                <a:latin typeface="Georgia" panose="02040502050405020303" pitchFamily="18" charset="0"/>
              </a:rPr>
              <a:t>}</a:t>
            </a:r>
          </a:p>
          <a:p>
            <a:pPr marL="0" indent="0">
              <a:buFont typeface="Wingdings 3" charset="2"/>
              <a:buNone/>
            </a:pPr>
            <a:endParaRPr lang="en-US" sz="24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endParaRPr lang="en-US" sz="24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endParaRPr lang="en-US" sz="2400" dirty="0">
              <a:latin typeface="Georgia" panose="02040502050405020303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677334" y="3139128"/>
          <a:ext cx="8128000" cy="363281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63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4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Argument</a:t>
                      </a:r>
                      <a:endParaRPr lang="en-US" sz="1800" dirty="0">
                        <a:effectLst/>
                        <a:latin typeface="+mn-lt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800" dirty="0">
                        <a:effectLst/>
                        <a:latin typeface="+mn-lt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9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for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Keyword that starts the for loop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9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initialization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Assignment that sets the loop control initial value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9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;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Semi-colon completes the initialization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4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condition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 boolean expression that determines if the loop will or will not repeat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2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;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Semi-colon completes the condition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7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iteration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Indicates how the loop control variable will change after each variation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4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An opening curly bracket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4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statement(s)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Statement(s) that will execute after the condition is met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;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Semi-colon completes the statement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 closing curly bracket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16" name="Audio 15">
            <a:hlinkClick r:id="" action="ppaction://media"/>
            <a:extLst>
              <a:ext uri="{FF2B5EF4-FFF2-40B4-BE49-F238E27FC236}">
                <a16:creationId xmlns:a16="http://schemas.microsoft.com/office/drawing/2014/main" id="{804CEDBD-53AC-47E9-847D-BB3B9B6F8B6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"/>
    </mc:Choice>
    <mc:Fallback xmlns="">
      <p:transition spd="slow" advTm="3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12640"/>
            <a:ext cx="8128000" cy="65115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For Loop Flow Chart</a:t>
            </a:r>
            <a:br>
              <a:rPr lang="en-US" dirty="0"/>
            </a:br>
            <a:endParaRPr lang="en-US" dirty="0"/>
          </a:p>
        </p:txBody>
      </p:sp>
      <p:pic>
        <p:nvPicPr>
          <p:cNvPr id="16" name="Audio 15">
            <a:hlinkClick r:id="" action="ppaction://media"/>
            <a:extLst>
              <a:ext uri="{FF2B5EF4-FFF2-40B4-BE49-F238E27FC236}">
                <a16:creationId xmlns:a16="http://schemas.microsoft.com/office/drawing/2014/main" id="{804CEDBD-53AC-47E9-847D-BB3B9B6F8B6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8901BE-9F6A-413E-BE7F-D2512A6305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022" y="763794"/>
            <a:ext cx="8128000" cy="5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71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"/>
    </mc:Choice>
    <mc:Fallback xmlns="">
      <p:transition spd="slow" advTm="383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12640"/>
            <a:ext cx="8128000" cy="65115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While Loop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7334" y="763794"/>
            <a:ext cx="8128000" cy="246082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u="sng" dirty="0">
                <a:solidFill>
                  <a:schemeClr val="bg1"/>
                </a:solidFill>
                <a:latin typeface="Georgia" panose="02040502050405020303" pitchFamily="18" charset="0"/>
              </a:rPr>
              <a:t>Syntax</a:t>
            </a:r>
          </a:p>
          <a:p>
            <a:pPr marL="0" indent="0">
              <a:buFont typeface="Wingdings 3" charset="2"/>
              <a:buNone/>
            </a:pPr>
            <a:endParaRPr lang="en-US" u="sng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marL="0" indent="0">
              <a:buFont typeface="Wingdings 3" charset="2"/>
              <a:buNone/>
            </a:pPr>
            <a:r>
              <a:rPr lang="en-US" b="1" dirty="0">
                <a:solidFill>
                  <a:srgbClr val="A21898"/>
                </a:solidFill>
                <a:latin typeface="Georgia" panose="02040502050405020303" pitchFamily="18" charset="0"/>
              </a:rPr>
              <a:t>while 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Georgia" panose="02040502050405020303" pitchFamily="18" charset="0"/>
              </a:rPr>
              <a:t>(condition)</a:t>
            </a:r>
          </a:p>
          <a:p>
            <a:pPr marL="0" indent="0">
              <a:buFont typeface="Wingdings 3" charset="2"/>
              <a:buNone/>
            </a:pPr>
            <a:r>
              <a:rPr lang="en-US" dirty="0">
                <a:solidFill>
                  <a:srgbClr val="FFFF00"/>
                </a:solidFill>
                <a:latin typeface="Georgia" panose="02040502050405020303" pitchFamily="18" charset="0"/>
              </a:rPr>
              <a:t>{</a:t>
            </a:r>
          </a:p>
          <a:p>
            <a:pPr marL="0" indent="0">
              <a:buFont typeface="Wingdings 3" charset="2"/>
              <a:buNone/>
            </a:pPr>
            <a:r>
              <a:rPr lang="en-US" dirty="0">
                <a:solidFill>
                  <a:srgbClr val="00B050"/>
                </a:solidFill>
                <a:latin typeface="Georgia" panose="02040502050405020303" pitchFamily="18" charset="0"/>
              </a:rPr>
              <a:t>	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statement(s)</a:t>
            </a: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;</a:t>
            </a:r>
          </a:p>
          <a:p>
            <a:pPr marL="0" indent="0">
              <a:buFont typeface="Wingdings 3" charset="2"/>
              <a:buNone/>
            </a:pPr>
            <a:r>
              <a:rPr lang="en-US" dirty="0">
                <a:solidFill>
                  <a:srgbClr val="FFFF00"/>
                </a:solidFill>
                <a:latin typeface="Georgia" panose="02040502050405020303" pitchFamily="18" charset="0"/>
              </a:rPr>
              <a:t>}</a:t>
            </a:r>
          </a:p>
          <a:p>
            <a:pPr marL="0" indent="0">
              <a:buFont typeface="Wingdings 3" charset="2"/>
              <a:buNone/>
            </a:pPr>
            <a:endParaRPr lang="en-US" sz="24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endParaRPr lang="en-US" sz="24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endParaRPr lang="en-US" sz="2400" dirty="0">
              <a:latin typeface="Georgia" panose="02040502050405020303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677334" y="3466638"/>
          <a:ext cx="8128000" cy="237476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63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4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Argument</a:t>
                      </a:r>
                      <a:endParaRPr lang="en-US" sz="1600" dirty="0">
                        <a:effectLst/>
                        <a:latin typeface="+mn-lt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600" dirty="0">
                        <a:effectLst/>
                        <a:latin typeface="+mn-lt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7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while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Keyword that starts the loop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7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condition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 boolean expression that determines if the loop will or will not repeat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2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An opening curly bracket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4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statement(s)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Statement(s) that will execute after the condition is met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4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;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Semi-colon that completes the statement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2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 closing curly bracket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2A18C35E-1520-45F7-8259-5F7034259E1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09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4"/>
    </mc:Choice>
    <mc:Fallback xmlns="">
      <p:transition spd="slow" advTm="8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Facet">
  <a:themeElements>
    <a:clrScheme name="Custom 1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FF"/>
      </a:hlink>
      <a:folHlink>
        <a:srgbClr val="0000FF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480</Words>
  <Application>Microsoft Office PowerPoint</Application>
  <PresentationFormat>Widescreen</PresentationFormat>
  <Paragraphs>150</Paragraphs>
  <Slides>13</Slides>
  <Notes>12</Notes>
  <HiddenSlides>0</HiddenSlides>
  <MMClips>11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Georgia</vt:lpstr>
      <vt:lpstr>Wingdings</vt:lpstr>
      <vt:lpstr>Wingdings 3</vt:lpstr>
      <vt:lpstr>Facet</vt:lpstr>
      <vt:lpstr>1_Facet</vt:lpstr>
      <vt:lpstr>PowerPoint Presentation</vt:lpstr>
      <vt:lpstr>Java Flow Control Statements</vt:lpstr>
      <vt:lpstr>Java Loop Statements</vt:lpstr>
      <vt:lpstr>PowerPoint Presentation</vt:lpstr>
      <vt:lpstr>PowerPoint Presentation</vt:lpstr>
      <vt:lpstr>PowerPoint Presentation</vt:lpstr>
      <vt:lpstr>For Loop </vt:lpstr>
      <vt:lpstr>For Loop Flow Chart </vt:lpstr>
      <vt:lpstr>While Loop </vt:lpstr>
      <vt:lpstr>While Loop Flow Chart </vt:lpstr>
      <vt:lpstr>D0-While Loop </vt:lpstr>
      <vt:lpstr>Do-While Loop Flow Chart </vt:lpstr>
      <vt:lpstr>Which Loop Do I Use?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A JONES</dc:creator>
  <cp:lastModifiedBy>Rex Allen Jones II</cp:lastModifiedBy>
  <cp:revision>743</cp:revision>
  <dcterms:created xsi:type="dcterms:W3CDTF">2016-08-27T11:26:48Z</dcterms:created>
  <dcterms:modified xsi:type="dcterms:W3CDTF">2018-12-28T02:59:19Z</dcterms:modified>
</cp:coreProperties>
</file>