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745" r:id="rId2"/>
    <p:sldMasterId id="2147483762" r:id="rId3"/>
  </p:sldMasterIdLst>
  <p:notesMasterIdLst>
    <p:notesMasterId r:id="rId34"/>
  </p:notesMasterIdLst>
  <p:sldIdLst>
    <p:sldId id="591" r:id="rId4"/>
    <p:sldId id="586" r:id="rId5"/>
    <p:sldId id="358" r:id="rId6"/>
    <p:sldId id="593" r:id="rId7"/>
    <p:sldId id="594" r:id="rId8"/>
    <p:sldId id="595" r:id="rId9"/>
    <p:sldId id="598" r:id="rId10"/>
    <p:sldId id="596" r:id="rId11"/>
    <p:sldId id="329" r:id="rId12"/>
    <p:sldId id="599" r:id="rId13"/>
    <p:sldId id="601" r:id="rId14"/>
    <p:sldId id="602" r:id="rId15"/>
    <p:sldId id="603" r:id="rId16"/>
    <p:sldId id="604" r:id="rId17"/>
    <p:sldId id="605" r:id="rId18"/>
    <p:sldId id="606" r:id="rId19"/>
    <p:sldId id="336" r:id="rId20"/>
    <p:sldId id="607" r:id="rId21"/>
    <p:sldId id="623" r:id="rId22"/>
    <p:sldId id="626" r:id="rId23"/>
    <p:sldId id="393" r:id="rId24"/>
    <p:sldId id="628" r:id="rId25"/>
    <p:sldId id="629" r:id="rId26"/>
    <p:sldId id="630" r:id="rId27"/>
    <p:sldId id="337" r:id="rId28"/>
    <p:sldId id="631" r:id="rId29"/>
    <p:sldId id="632" r:id="rId30"/>
    <p:sldId id="633" r:id="rId31"/>
    <p:sldId id="624" r:id="rId32"/>
    <p:sldId id="57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  <a:srgbClr val="A21898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354" autoAdjust="0"/>
    <p:restoredTop sz="78366" autoAdjust="0"/>
  </p:normalViewPr>
  <p:slideViewPr>
    <p:cSldViewPr snapToGrid="0">
      <p:cViewPr varScale="1">
        <p:scale>
          <a:sx n="53" d="100"/>
          <a:sy n="53" d="100"/>
        </p:scale>
        <p:origin x="420" y="4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821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8769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600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8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821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21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0034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88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821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9362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364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076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652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8218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652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31455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82169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8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89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1660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8509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086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69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821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7793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3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288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6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77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9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98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56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52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1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4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19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94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68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61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20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603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889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058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1910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8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704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82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409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260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618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91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6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1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855"/>
            <a:ext cx="1369358" cy="101872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58019BF-0F61-4808-8E8D-A43EE7AC908A}"/>
              </a:ext>
            </a:extLst>
          </p:cNvPr>
          <p:cNvSpPr/>
          <p:nvPr userDrawn="1"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429179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BF4218-BDD2-4E4F-99EB-10400F81348A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2225364" cy="179546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E1CF555-3A3D-49C9-BC09-1A0FB537DB18}"/>
              </a:ext>
            </a:extLst>
          </p:cNvPr>
          <p:cNvSpPr/>
          <p:nvPr userDrawn="1"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214248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BF4218-BDD2-4E4F-99EB-10400F81348A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2225364" cy="179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234381"/>
            <a:ext cx="12192000" cy="372750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  <a:t>HTML, WebElements, 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&amp; DOM Relationship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3400" dirty="0">
                <a:solidFill>
                  <a:schemeClr val="accent1"/>
                </a:solidFill>
                <a:latin typeface="Georgia" panose="02040502050405020303" pitchFamily="18" charset="0"/>
              </a:rPr>
              <a:t>Trainer: Rex Jones II</a:t>
            </a:r>
            <a:endParaRPr kumimoji="0" lang="en-US" sz="34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Georgia" panose="02040502050405020303" pitchFamily="18" charset="0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1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234381"/>
            <a:ext cx="12192000" cy="372750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 Locators 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To Find WebElements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3400" dirty="0">
                <a:solidFill>
                  <a:schemeClr val="tx1"/>
                </a:solidFill>
                <a:latin typeface="Georgia" panose="02040502050405020303" pitchFamily="18" charset="0"/>
              </a:rPr>
              <a:t>Trainer: Rex Jones II</a:t>
            </a:r>
            <a:endParaRPr kumimoji="0" lang="en-US" sz="3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09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450623"/>
            <a:ext cx="12192000" cy="294112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Selenium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Locators 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67">
        <p14:switch dir="r"/>
      </p:transition>
    </mc:Choice>
    <mc:Fallback xmlns="">
      <p:transition spd="slow" advTm="367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8F44-DB7E-49A4-ABF3-16E75E357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84"/>
            <a:ext cx="12192000" cy="1320800"/>
          </a:xfrm>
        </p:spPr>
        <p:txBody>
          <a:bodyPr/>
          <a:lstStyle/>
          <a:p>
            <a:pPr algn="ctr"/>
            <a:r>
              <a:rPr lang="en-US" dirty="0"/>
              <a:t>Selenium Locators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69F9C-57F0-44A0-85CC-47AD8CA0D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566" y="1666813"/>
            <a:ext cx="8596668" cy="51911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dirty="0"/>
              <a:t>className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cssSelector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id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linkText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name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partialLinkText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tagName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xpath</a:t>
            </a:r>
          </a:p>
          <a:p>
            <a:pPr marL="457200" indent="-457200">
              <a:buFont typeface="+mj-lt"/>
              <a:buAutoNum type="arabicParenR"/>
            </a:pPr>
            <a:endParaRPr lang="en-US" sz="2000" dirty="0"/>
          </a:p>
          <a:p>
            <a:pPr marL="457200" indent="-457200">
              <a:buFont typeface="+mj-lt"/>
              <a:buAutoNum type="arabicParenR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419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450623"/>
            <a:ext cx="12192000" cy="294112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Selenium Locators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To Find WebElements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9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67">
        <p14:switch dir="r"/>
      </p:transition>
    </mc:Choice>
    <mc:Fallback xmlns="">
      <p:transition spd="slow" advTm="367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450623"/>
            <a:ext cx="12192000" cy="294112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Ranking of 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Selenium Locators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6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67">
        <p14:switch dir="r"/>
      </p:transition>
    </mc:Choice>
    <mc:Fallback xmlns="">
      <p:transition spd="slow" advTm="367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8F44-DB7E-49A4-ABF3-16E75E357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84"/>
            <a:ext cx="12192000" cy="1320800"/>
          </a:xfrm>
        </p:spPr>
        <p:txBody>
          <a:bodyPr/>
          <a:lstStyle/>
          <a:p>
            <a:pPr algn="ctr"/>
            <a:r>
              <a:rPr lang="en-US" dirty="0"/>
              <a:t>Selenium Locators</a:t>
            </a:r>
            <a:br>
              <a:rPr lang="en-US" dirty="0"/>
            </a:br>
            <a:r>
              <a:rPr lang="en-US" dirty="0"/>
              <a:t>Rankings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69F9C-57F0-44A0-85CC-47AD8CA0D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566" y="1666813"/>
            <a:ext cx="8596668" cy="51911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dirty="0"/>
              <a:t>id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name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err="1"/>
              <a:t>clasName</a:t>
            </a:r>
            <a:endParaRPr lang="en-US" sz="2400" dirty="0"/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linkText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partialLinkText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tagName</a:t>
            </a:r>
          </a:p>
          <a:p>
            <a:pPr marL="457200" indent="-457200">
              <a:buFont typeface="+mj-lt"/>
              <a:buAutoNum type="arabicParenR"/>
            </a:pPr>
            <a:endParaRPr lang="en-US" sz="2400" dirty="0"/>
          </a:p>
          <a:p>
            <a:pPr marL="457200" indent="-457200">
              <a:buFont typeface="+mj-lt"/>
              <a:buAutoNum type="arabicParenR"/>
            </a:pPr>
            <a:endParaRPr lang="en-US" sz="2400" dirty="0"/>
          </a:p>
          <a:p>
            <a:pPr marL="457200" indent="-457200">
              <a:buFont typeface="+mj-lt"/>
              <a:buAutoNum type="arabicParenR"/>
            </a:pPr>
            <a:endParaRPr lang="en-US" sz="2000" dirty="0"/>
          </a:p>
          <a:p>
            <a:pPr marL="457200" indent="-457200">
              <a:buFont typeface="+mj-lt"/>
              <a:buAutoNum type="arabicParenR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008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8F44-DB7E-49A4-ABF3-16E75E357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84"/>
            <a:ext cx="12192000" cy="1320800"/>
          </a:xfrm>
        </p:spPr>
        <p:txBody>
          <a:bodyPr/>
          <a:lstStyle/>
          <a:p>
            <a:pPr algn="ctr"/>
            <a:r>
              <a:rPr lang="en-US" dirty="0"/>
              <a:t>Selenium Locators</a:t>
            </a:r>
            <a:br>
              <a:rPr lang="en-US" dirty="0"/>
            </a:br>
            <a:r>
              <a:rPr lang="en-US" dirty="0"/>
              <a:t>Rankings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69F9C-57F0-44A0-85CC-47AD8CA0D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566" y="1666813"/>
            <a:ext cx="8596668" cy="51911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dirty="0"/>
              <a:t>id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name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err="1"/>
              <a:t>clasName</a:t>
            </a:r>
            <a:endParaRPr lang="en-US" sz="2400" dirty="0"/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xpath or CSS Selector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linkText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partialLinkText</a:t>
            </a:r>
          </a:p>
          <a:p>
            <a:pPr marL="457200" indent="-457200">
              <a:buFont typeface="+mj-lt"/>
              <a:buAutoNum type="arabicParenR"/>
            </a:pPr>
            <a:endParaRPr lang="en-US" sz="2000" dirty="0"/>
          </a:p>
          <a:p>
            <a:pPr marL="457200" indent="-457200">
              <a:buFont typeface="+mj-lt"/>
              <a:buAutoNum type="arabicParenR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321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9005"/>
          </a:xfrm>
        </p:spPr>
        <p:txBody>
          <a:bodyPr/>
          <a:lstStyle/>
          <a:p>
            <a:pPr algn="ctr"/>
            <a:r>
              <a:rPr lang="en-US" dirty="0"/>
              <a:t>Lesson Plan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35702" y="1326205"/>
            <a:ext cx="8596668" cy="5379395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Relationship Between HTML, WebElements, &amp; DOM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Use Selenium Locators To Find WebElements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Create Customized XPath Values For Selenium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Create Customized CSS Selector Values For Selenium</a:t>
            </a:r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333025B8-1694-4C0B-B167-67944903105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3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"/>
    </mc:Choice>
    <mc:Fallback xmlns="">
      <p:transition spd="slow" advTm="4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234381"/>
            <a:ext cx="12192000" cy="372750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  <a:t>Create </a:t>
            </a: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Customized XPath Values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3400" dirty="0">
                <a:solidFill>
                  <a:schemeClr val="tx1"/>
                </a:solidFill>
                <a:latin typeface="Georgia" panose="02040502050405020303" pitchFamily="18" charset="0"/>
              </a:rPr>
              <a:t>Trainer: Rex Jones II</a:t>
            </a:r>
            <a:endParaRPr kumimoji="0" lang="en-US" sz="3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2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6205"/>
          </a:xfrm>
        </p:spPr>
        <p:txBody>
          <a:bodyPr/>
          <a:lstStyle/>
          <a:p>
            <a:pPr algn="ctr"/>
            <a:r>
              <a:rPr lang="en-US" dirty="0"/>
              <a:t>Create Customized </a:t>
            </a:r>
            <a:br>
              <a:rPr lang="en-US" dirty="0"/>
            </a:br>
            <a:r>
              <a:rPr lang="en-US" dirty="0"/>
              <a:t>XPath Values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35702" y="1478605"/>
            <a:ext cx="8596668" cy="537939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Absolute XPath vs Relative XPath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XPath Functions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XPath Axes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333025B8-1694-4C0B-B167-67944903105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1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"/>
    </mc:Choice>
    <mc:Fallback xmlns="">
      <p:transition spd="slow" advTm="4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714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Lesson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7414" y="1452942"/>
            <a:ext cx="8064330" cy="525265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Relationship Between HTML, WebElements, &amp; DOM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Use Selenium Locators To Find WebElements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Create Customized XPath Values For Selenium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Create Customized CSS Selector Values For Selenium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308334"/>
            <a:ext cx="12192000" cy="30460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Absolute vs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7200" b="1" dirty="0">
                <a:solidFill>
                  <a:srgbClr val="0F6FC6"/>
                </a:solidFill>
                <a:latin typeface="Georgia" panose="02040502050405020303" pitchFamily="18" charset="0"/>
              </a:rPr>
              <a:t>Relative XPath</a:t>
            </a: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10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67">
        <p14:switch dir="r"/>
      </p:transition>
    </mc:Choice>
    <mc:Fallback xmlns="">
      <p:transition spd="slow" advTm="367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5331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Absolute vs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Relative XPath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0921" y="1944325"/>
            <a:ext cx="8150157" cy="3332525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solidFill>
                  <a:schemeClr val="accent1"/>
                </a:solidFill>
                <a:latin typeface="Georgia" panose="02040502050405020303" pitchFamily="18" charset="0"/>
              </a:rPr>
              <a:t>Absolute Syntax </a:t>
            </a:r>
            <a:endParaRPr lang="en-US" sz="2400" u="sng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  <a:latin typeface="Georgia" panose="02040502050405020303" pitchFamily="18" charset="0"/>
              </a:rPr>
              <a:t>/</a:t>
            </a:r>
            <a:r>
              <a:rPr lang="en-US" sz="2400" b="1" dirty="0">
                <a:solidFill>
                  <a:srgbClr val="A21898"/>
                </a:solidFill>
                <a:latin typeface="Georgia" panose="02040502050405020303" pitchFamily="18" charset="0"/>
              </a:rPr>
              <a:t>html</a:t>
            </a:r>
            <a:r>
              <a:rPr lang="en-US" sz="2400" b="1" dirty="0">
                <a:solidFill>
                  <a:srgbClr val="FFFF00"/>
                </a:solidFill>
                <a:latin typeface="Georgia" panose="02040502050405020303" pitchFamily="18" charset="0"/>
              </a:rPr>
              <a:t>/</a:t>
            </a:r>
            <a:r>
              <a:rPr lang="en-US" sz="2400" b="1" dirty="0">
                <a:solidFill>
                  <a:srgbClr val="00B050"/>
                </a:solidFill>
                <a:latin typeface="Georgia" panose="02040502050405020303" pitchFamily="18" charset="0"/>
              </a:rPr>
              <a:t>head</a:t>
            </a:r>
            <a:r>
              <a:rPr lang="en-US" sz="2400" b="1" dirty="0">
                <a:solidFill>
                  <a:srgbClr val="FFFF00"/>
                </a:solidFill>
                <a:latin typeface="Georgia" panose="02040502050405020303" pitchFamily="18" charset="0"/>
              </a:rPr>
              <a:t>/</a:t>
            </a:r>
            <a:r>
              <a:rPr lang="en-US" sz="2400" b="1" dirty="0">
                <a:solidFill>
                  <a:srgbClr val="A21898"/>
                </a:solidFill>
                <a:latin typeface="Georgia" panose="02040502050405020303" pitchFamily="18" charset="0"/>
              </a:rPr>
              <a:t>next child element</a:t>
            </a:r>
            <a:r>
              <a:rPr lang="en-US" sz="2400" b="1" dirty="0">
                <a:solidFill>
                  <a:srgbClr val="FFFF00"/>
                </a:solidFill>
                <a:latin typeface="Georgia" panose="02040502050405020303" pitchFamily="18" charset="0"/>
              </a:rPr>
              <a:t>/</a:t>
            </a:r>
            <a:r>
              <a:rPr lang="en-US" sz="2400" b="1" dirty="0">
                <a:solidFill>
                  <a:srgbClr val="00B050"/>
                </a:solidFill>
                <a:latin typeface="Georgia" panose="02040502050405020303" pitchFamily="18" charset="0"/>
              </a:rPr>
              <a:t>…</a:t>
            </a:r>
            <a:endParaRPr lang="en-US" sz="2400" b="1" dirty="0">
              <a:solidFill>
                <a:srgbClr val="A21898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A21898"/>
                </a:solidFill>
                <a:latin typeface="Georgia" panose="02040502050405020303" pitchFamily="18" charset="0"/>
              </a:rPr>
              <a:t>html</a:t>
            </a:r>
            <a:r>
              <a:rPr lang="en-US" sz="2400" b="1" dirty="0">
                <a:solidFill>
                  <a:srgbClr val="FFFF00"/>
                </a:solidFill>
                <a:latin typeface="Georgia" panose="02040502050405020303" pitchFamily="18" charset="0"/>
              </a:rPr>
              <a:t>/</a:t>
            </a:r>
            <a:r>
              <a:rPr lang="en-US" sz="2400" b="1" dirty="0">
                <a:solidFill>
                  <a:srgbClr val="00B050"/>
                </a:solidFill>
                <a:latin typeface="Georgia" panose="02040502050405020303" pitchFamily="18" charset="0"/>
              </a:rPr>
              <a:t>body</a:t>
            </a:r>
            <a:r>
              <a:rPr lang="en-US" sz="2400" b="1" dirty="0">
                <a:solidFill>
                  <a:srgbClr val="FFFF00"/>
                </a:solidFill>
                <a:latin typeface="Georgia" panose="02040502050405020303" pitchFamily="18" charset="0"/>
              </a:rPr>
              <a:t>/</a:t>
            </a:r>
            <a:r>
              <a:rPr lang="en-US" sz="2400" b="1" dirty="0">
                <a:solidFill>
                  <a:srgbClr val="A21898"/>
                </a:solidFill>
                <a:latin typeface="Georgia" panose="02040502050405020303" pitchFamily="18" charset="0"/>
              </a:rPr>
              <a:t>next child element</a:t>
            </a:r>
            <a:r>
              <a:rPr lang="en-US" sz="2400" b="1" dirty="0">
                <a:solidFill>
                  <a:srgbClr val="FFFF00"/>
                </a:solidFill>
                <a:latin typeface="Georgia" panose="02040502050405020303" pitchFamily="18" charset="0"/>
              </a:rPr>
              <a:t>/</a:t>
            </a:r>
            <a:r>
              <a:rPr lang="en-US" sz="2400" b="1" dirty="0">
                <a:solidFill>
                  <a:srgbClr val="00B050"/>
                </a:solidFill>
                <a:latin typeface="Georgia" panose="02040502050405020303" pitchFamily="18" charset="0"/>
              </a:rPr>
              <a:t>…</a:t>
            </a:r>
            <a:endParaRPr lang="en-US" sz="2400" dirty="0">
              <a:solidFill>
                <a:srgbClr val="00B05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400" u="sng" dirty="0">
                <a:solidFill>
                  <a:schemeClr val="accent1"/>
                </a:solidFill>
                <a:latin typeface="Georgia" panose="02040502050405020303" pitchFamily="18" charset="0"/>
              </a:rPr>
              <a:t>Relative Syntax</a:t>
            </a:r>
            <a:endParaRPr lang="en-US" sz="2400" u="sng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  <a:latin typeface="Georgia" panose="02040502050405020303" pitchFamily="18" charset="0"/>
              </a:rPr>
              <a:t>//</a:t>
            </a:r>
            <a:r>
              <a:rPr lang="en-US" sz="2400" b="1" dirty="0">
                <a:solidFill>
                  <a:srgbClr val="A21898"/>
                </a:solidFill>
                <a:latin typeface="Georgia" panose="02040502050405020303" pitchFamily="18" charset="0"/>
              </a:rPr>
              <a:t>TagName</a:t>
            </a:r>
            <a:r>
              <a:rPr lang="en-US" sz="2400" b="1" dirty="0">
                <a:solidFill>
                  <a:srgbClr val="FFFF00"/>
                </a:solidFill>
                <a:latin typeface="Georgia" panose="02040502050405020303" pitchFamily="18" charset="0"/>
              </a:rPr>
              <a:t>[</a:t>
            </a:r>
            <a:r>
              <a:rPr lang="en-US" sz="2400" b="1" dirty="0">
                <a:solidFill>
                  <a:srgbClr val="00B050"/>
                </a:solidFill>
                <a:latin typeface="Georgia" panose="02040502050405020303" pitchFamily="18" charset="0"/>
              </a:rPr>
              <a:t>@</a:t>
            </a:r>
            <a:r>
              <a:rPr lang="en-US" sz="2400" b="1" dirty="0">
                <a:solidFill>
                  <a:srgbClr val="A21898"/>
                </a:solidFill>
                <a:latin typeface="Georgia" panose="02040502050405020303" pitchFamily="18" charset="0"/>
              </a:rPr>
              <a:t>Attribute</a:t>
            </a:r>
            <a:r>
              <a:rPr lang="en-US" sz="2400" b="1" dirty="0">
                <a:solidFill>
                  <a:srgbClr val="FFFF00"/>
                </a:solidFill>
                <a:latin typeface="Georgia" panose="02040502050405020303" pitchFamily="18" charset="0"/>
              </a:rPr>
              <a:t>=</a:t>
            </a:r>
            <a:r>
              <a:rPr lang="en-US" sz="2400" b="1" dirty="0">
                <a:solidFill>
                  <a:srgbClr val="00B050"/>
                </a:solidFill>
                <a:latin typeface="Georgia" panose="02040502050405020303" pitchFamily="18" charset="0"/>
              </a:rPr>
              <a:t>‘</a:t>
            </a:r>
            <a:r>
              <a:rPr lang="en-US" sz="2400" b="1" dirty="0">
                <a:solidFill>
                  <a:srgbClr val="A21898"/>
                </a:solidFill>
                <a:latin typeface="Georgia" panose="02040502050405020303" pitchFamily="18" charset="0"/>
              </a:rPr>
              <a:t>Value</a:t>
            </a:r>
            <a:r>
              <a:rPr lang="en-US" sz="2400" b="1" dirty="0">
                <a:solidFill>
                  <a:srgbClr val="00B050"/>
                </a:solidFill>
                <a:latin typeface="Georgia" panose="02040502050405020303" pitchFamily="18" charset="0"/>
              </a:rPr>
              <a:t>’</a:t>
            </a:r>
            <a:r>
              <a:rPr lang="en-US" sz="2400" b="1" dirty="0">
                <a:solidFill>
                  <a:srgbClr val="FFFF00"/>
                </a:solidFill>
                <a:latin typeface="Georgia" panose="02040502050405020303" pitchFamily="18" charset="0"/>
              </a:rPr>
              <a:t>]</a:t>
            </a:r>
            <a:endParaRPr lang="en-US" sz="2400" dirty="0">
              <a:solidFill>
                <a:srgbClr val="FFFF00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83EF8B9-76B0-417B-B93F-A2E2E01145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1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"/>
    </mc:Choice>
    <mc:Fallback xmlns="">
      <p:transition spd="slow" advTm="4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234381"/>
            <a:ext cx="12192000" cy="372750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  <a:t>XPath Logical 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  <a:t>Conditions </a:t>
            </a: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&amp; Indexes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3400" dirty="0">
                <a:solidFill>
                  <a:schemeClr val="tx1"/>
                </a:solidFill>
                <a:latin typeface="Georgia" panose="02040502050405020303" pitchFamily="18" charset="0"/>
              </a:rPr>
              <a:t>Trainer: Rex Jones II</a:t>
            </a:r>
            <a:endParaRPr kumimoji="0" lang="en-US" sz="3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308334"/>
            <a:ext cx="12192000" cy="30460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XPath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7200" b="1" dirty="0">
                <a:solidFill>
                  <a:srgbClr val="0F6FC6"/>
                </a:solidFill>
                <a:latin typeface="Georgia" panose="02040502050405020303" pitchFamily="18" charset="0"/>
              </a:rPr>
              <a:t>Functions</a:t>
            </a: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035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67">
        <p14:switch dir="r"/>
      </p:transition>
    </mc:Choice>
    <mc:Fallback xmlns="">
      <p:transition spd="slow" advTm="367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308334"/>
            <a:ext cx="12192000" cy="30460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XPath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7200" b="1" dirty="0">
                <a:solidFill>
                  <a:srgbClr val="0F6FC6"/>
                </a:solidFill>
                <a:latin typeface="Georgia" panose="02040502050405020303" pitchFamily="18" charset="0"/>
              </a:rPr>
              <a:t>Axes</a:t>
            </a: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249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67">
        <p14:switch dir="r"/>
      </p:transition>
    </mc:Choice>
    <mc:Fallback xmlns="">
      <p:transition spd="slow" advTm="367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3610"/>
          </a:xfrm>
        </p:spPr>
        <p:txBody>
          <a:bodyPr/>
          <a:lstStyle/>
          <a:p>
            <a:pPr algn="ctr"/>
            <a:r>
              <a:rPr lang="en-US" dirty="0"/>
              <a:t>Lesson Plan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53990" y="1326205"/>
            <a:ext cx="9051882" cy="5379395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Relationship Between HTML, WebElements, &amp; DOM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0F6FC6"/>
              </a:buClr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Use Selenium Locators To Find WebElements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Create Customized XPath Values For Selenium</a:t>
            </a:r>
            <a:endParaRPr lang="en-US" sz="2400" dirty="0"/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Create Customized CSS Selector Values For Selenium</a:t>
            </a: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C19068C0-0331-4EAC-A5AB-B36BA8B93E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9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"/>
    </mc:Choice>
    <mc:Fallback xmlns="">
      <p:transition spd="slow" advTm="5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234381"/>
            <a:ext cx="12192000" cy="372750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  <a:t>Create Customized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CSS Selectors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3400" dirty="0">
                <a:solidFill>
                  <a:schemeClr val="tx1"/>
                </a:solidFill>
                <a:latin typeface="Georgia" panose="02040502050405020303" pitchFamily="18" charset="0"/>
              </a:rPr>
              <a:t>Trainer: Rex Jones II</a:t>
            </a:r>
            <a:endParaRPr kumimoji="0" lang="en-US" sz="3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3610"/>
          </a:xfrm>
        </p:spPr>
        <p:txBody>
          <a:bodyPr/>
          <a:lstStyle/>
          <a:p>
            <a:pPr algn="ctr"/>
            <a:r>
              <a:rPr lang="en-US" dirty="0"/>
              <a:t>Lesson Plan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53990" y="1326205"/>
            <a:ext cx="9051882" cy="5379395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Relationship Between HTML, WebElements, &amp; DOM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0F6FC6"/>
              </a:buClr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Use Selenium Locators To Find WebElements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Create Customized XPath Values For Selenium</a:t>
            </a:r>
            <a:endParaRPr lang="en-US" sz="2400" dirty="0"/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Create Customized CSS Selector Values For Selenium</a:t>
            </a: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C19068C0-0331-4EAC-A5AB-B36BA8B93E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1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"/>
    </mc:Choice>
    <mc:Fallback xmlns="">
      <p:transition spd="slow" advTm="5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308334"/>
            <a:ext cx="12192000" cy="30460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Customized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7200" b="1" dirty="0">
                <a:solidFill>
                  <a:srgbClr val="0F6FC6"/>
                </a:solidFill>
                <a:latin typeface="Georgia" panose="02040502050405020303" pitchFamily="18" charset="0"/>
              </a:rPr>
              <a:t>CSS Selector Values</a:t>
            </a: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46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67">
        <p14:switch dir="r"/>
      </p:transition>
    </mc:Choice>
    <mc:Fallback xmlns="">
      <p:transition spd="slow" advTm="367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308334"/>
            <a:ext cx="12192000" cy="30460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Advanced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7200" b="1" dirty="0">
                <a:solidFill>
                  <a:srgbClr val="0F6FC6"/>
                </a:solidFill>
                <a:latin typeface="Georgia" panose="02040502050405020303" pitchFamily="18" charset="0"/>
              </a:rPr>
              <a:t>CSS Selectors</a:t>
            </a: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899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67">
        <p14:switch dir="r"/>
      </p:transition>
    </mc:Choice>
    <mc:Fallback xmlns="">
      <p:transition spd="slow" advTm="367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2116"/>
          </a:xfrm>
        </p:spPr>
        <p:txBody>
          <a:bodyPr/>
          <a:lstStyle/>
          <a:p>
            <a:pPr algn="ctr"/>
            <a:r>
              <a:rPr lang="en-US" dirty="0"/>
              <a:t>Lesson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9126" y="1371241"/>
            <a:ext cx="9015306" cy="5486759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000000"/>
                </a:solidFill>
                <a:highlight>
                  <a:srgbClr val="C0C0C0"/>
                </a:highlight>
                <a:latin typeface="Georgia" panose="02040502050405020303" pitchFamily="18" charset="0"/>
                <a:ea typeface="Times New Roman" panose="02020603050405020304" pitchFamily="18" charset="0"/>
              </a:rPr>
              <a:t>Relationship Between HTML, WebElements, &amp; DOM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Use Selenium Locators To Find WebElements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Create Customized XPath Values For Selenium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Create Customized CSS Selector Values For Selenium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B4E282D0-511C-41A2-B6CC-9529DEA6B64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1"/>
    </mc:Choice>
    <mc:Fallback xmlns="">
      <p:transition spd="slow" advTm="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3610"/>
          </a:xfrm>
        </p:spPr>
        <p:txBody>
          <a:bodyPr/>
          <a:lstStyle/>
          <a:p>
            <a:pPr algn="ctr"/>
            <a:r>
              <a:rPr lang="en-US" dirty="0"/>
              <a:t>Lesson Plan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35702" y="1369730"/>
            <a:ext cx="8596668" cy="5488270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Relationship Between HTML, WebElements, &amp; DOM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0F6FC6"/>
              </a:buClr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Use Selenium Locators To Find WebElements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Create Customized XPath Values For Selenium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0F6FC6"/>
              </a:buClr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Create Customized CSS Selector Values For Selenium</a:t>
            </a: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C19068C0-0331-4EAC-A5AB-B36BA8B93E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2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"/>
    </mc:Choice>
    <mc:Fallback xmlns="">
      <p:transition spd="slow" advTm="5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935815"/>
            <a:ext cx="12192000" cy="294112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HTML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2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67">
        <p14:switch dir="r"/>
      </p:transition>
    </mc:Choice>
    <mc:Fallback xmlns="">
      <p:transition spd="slow" advTm="367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935815"/>
            <a:ext cx="12192000" cy="294112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WebElements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2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67">
        <p14:switch dir="r"/>
      </p:transition>
    </mc:Choice>
    <mc:Fallback xmlns="">
      <p:transition spd="slow" advTm="367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533479"/>
            <a:ext cx="12192000" cy="294112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Document Object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7200" b="1" dirty="0">
                <a:solidFill>
                  <a:srgbClr val="0F6FC6"/>
                </a:solidFill>
                <a:latin typeface="Georgia" panose="02040502050405020303" pitchFamily="18" charset="0"/>
              </a:rPr>
              <a:t>Model (DOM)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5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67">
        <p14:switch dir="r"/>
      </p:transition>
    </mc:Choice>
    <mc:Fallback xmlns="">
      <p:transition spd="slow" advTm="367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8F44-DB7E-49A4-ABF3-16E75E357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84"/>
            <a:ext cx="12192000" cy="1320800"/>
          </a:xfrm>
        </p:spPr>
        <p:txBody>
          <a:bodyPr/>
          <a:lstStyle/>
          <a:p>
            <a:pPr algn="ctr"/>
            <a:r>
              <a:rPr lang="en-US" dirty="0"/>
              <a:t>Document Object</a:t>
            </a:r>
            <a:br>
              <a:rPr lang="en-US" dirty="0"/>
            </a:br>
            <a:r>
              <a:rPr lang="en-US" dirty="0"/>
              <a:t>Model (DOM)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69F9C-57F0-44A0-85CC-47AD8CA0D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566" y="1666813"/>
            <a:ext cx="8596668" cy="388077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dirty="0"/>
              <a:t>Identify How To Access An HTML Document</a:t>
            </a:r>
          </a:p>
          <a:p>
            <a:pPr marL="457200" indent="-457200">
              <a:buFont typeface="+mj-lt"/>
              <a:buAutoNum type="arabicParenR"/>
            </a:pPr>
            <a:endParaRPr lang="en-US" sz="2400" dirty="0"/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Identify How To Manipulate An HTML Document</a:t>
            </a:r>
          </a:p>
          <a:p>
            <a:pPr marL="457200" indent="-457200">
              <a:buFont typeface="+mj-lt"/>
              <a:buAutoNum type="arabicParenR"/>
            </a:pPr>
            <a:endParaRPr lang="en-US" sz="2400" dirty="0"/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Identify The Logical Format Of An HTML Document</a:t>
            </a:r>
          </a:p>
          <a:p>
            <a:pPr marL="457200" indent="-457200">
              <a:buFont typeface="+mj-lt"/>
              <a:buAutoNum type="arabicParenR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33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75BE79-83C2-44D3-8D51-159DEF22E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131973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Document Object</a:t>
            </a:r>
            <a:br>
              <a:rPr lang="en-US" dirty="0"/>
            </a:br>
            <a:r>
              <a:rPr lang="en-US" dirty="0"/>
              <a:t>Model (DOM)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E25AF3-1599-4589-B3E3-FC473FCBF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585" y="1319735"/>
            <a:ext cx="5047487" cy="576262"/>
          </a:xfrm>
        </p:spPr>
        <p:txBody>
          <a:bodyPr/>
          <a:lstStyle/>
          <a:p>
            <a:pPr algn="ctr"/>
            <a:r>
              <a:rPr lang="en-US" dirty="0"/>
              <a:t>HTML Document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07A964-8D4B-4140-9A50-16498E7C0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041" y="1319735"/>
            <a:ext cx="5047487" cy="576262"/>
          </a:xfrm>
        </p:spPr>
        <p:txBody>
          <a:bodyPr/>
          <a:lstStyle/>
          <a:p>
            <a:pPr algn="ctr"/>
            <a:r>
              <a:rPr lang="en-US" dirty="0"/>
              <a:t>DOM Hierarchy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C370A6-F458-46A8-94F0-88BDC878D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84" y="1895995"/>
            <a:ext cx="5047488" cy="43648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543AA75-6CB0-46E3-95E5-BE757C59F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041" y="1895995"/>
            <a:ext cx="5063374" cy="43643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5834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9005"/>
          </a:xfrm>
        </p:spPr>
        <p:txBody>
          <a:bodyPr/>
          <a:lstStyle/>
          <a:p>
            <a:pPr algn="ctr"/>
            <a:r>
              <a:rPr lang="en-US" dirty="0"/>
              <a:t>Lesson Plan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80838" y="1326205"/>
            <a:ext cx="8596668" cy="5379395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Relationship Between HTML, WebElements, &amp; DOM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Use Selenium Locators To Find WebElements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Create Customized XPath Values For Selenium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Create Customized CSS Selector Values For Selenium</a:t>
            </a:r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EEB0DF33-A98E-439E-AFC7-C90CC766D3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"/>
    </mc:Choice>
    <mc:Fallback xmlns="">
      <p:transition spd="slow" advTm="3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Conten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ransition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13956</TotalTime>
  <Words>387</Words>
  <Application>Microsoft Office PowerPoint</Application>
  <PresentationFormat>Widescreen</PresentationFormat>
  <Paragraphs>276</Paragraphs>
  <Slides>30</Slides>
  <Notes>25</Notes>
  <HiddenSlides>0</HiddenSlides>
  <MMClips>9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Georgia</vt:lpstr>
      <vt:lpstr>Times New Roman</vt:lpstr>
      <vt:lpstr>Wingdings</vt:lpstr>
      <vt:lpstr>Wingdings 3</vt:lpstr>
      <vt:lpstr>Content</vt:lpstr>
      <vt:lpstr>Transition</vt:lpstr>
      <vt:lpstr>Thumbnail_Cover</vt:lpstr>
      <vt:lpstr>PowerPoint Presentation</vt:lpstr>
      <vt:lpstr>Lesson Plan</vt:lpstr>
      <vt:lpstr>Lesson Plan</vt:lpstr>
      <vt:lpstr>PowerPoint Presentation</vt:lpstr>
      <vt:lpstr>PowerPoint Presentation</vt:lpstr>
      <vt:lpstr>PowerPoint Presentation</vt:lpstr>
      <vt:lpstr>Document Object Model (DOM)</vt:lpstr>
      <vt:lpstr>Document Object Model (DOM)</vt:lpstr>
      <vt:lpstr>Lesson Plan</vt:lpstr>
      <vt:lpstr>PowerPoint Presentation</vt:lpstr>
      <vt:lpstr>PowerPoint Presentation</vt:lpstr>
      <vt:lpstr>Selenium Locators</vt:lpstr>
      <vt:lpstr>PowerPoint Presentation</vt:lpstr>
      <vt:lpstr>PowerPoint Presentation</vt:lpstr>
      <vt:lpstr>Selenium Locators Rankings</vt:lpstr>
      <vt:lpstr>Selenium Locators Rankings</vt:lpstr>
      <vt:lpstr>Lesson Plan</vt:lpstr>
      <vt:lpstr>PowerPoint Presentation</vt:lpstr>
      <vt:lpstr>Create Customized  XPath Values</vt:lpstr>
      <vt:lpstr>PowerPoint Presentation</vt:lpstr>
      <vt:lpstr>Absolute vs Relative XPath</vt:lpstr>
      <vt:lpstr>PowerPoint Presentation</vt:lpstr>
      <vt:lpstr>PowerPoint Presentation</vt:lpstr>
      <vt:lpstr>PowerPoint Presentation</vt:lpstr>
      <vt:lpstr>Lesson Plan</vt:lpstr>
      <vt:lpstr>PowerPoint Presentation</vt:lpstr>
      <vt:lpstr>Lesson Plan</vt:lpstr>
      <vt:lpstr>PowerPoint Presentation</vt:lpstr>
      <vt:lpstr>PowerPoint Presentation</vt:lpstr>
      <vt:lpstr>Lesson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952</cp:revision>
  <dcterms:created xsi:type="dcterms:W3CDTF">2016-08-27T11:26:48Z</dcterms:created>
  <dcterms:modified xsi:type="dcterms:W3CDTF">2019-07-06T12:17:30Z</dcterms:modified>
</cp:coreProperties>
</file>