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8"/>
  </p:notesMasterIdLst>
  <p:sldIdLst>
    <p:sldId id="614" r:id="rId2"/>
    <p:sldId id="591" r:id="rId3"/>
    <p:sldId id="618" r:id="rId4"/>
    <p:sldId id="619" r:id="rId5"/>
    <p:sldId id="620" r:id="rId6"/>
    <p:sldId id="622" r:id="rId7"/>
    <p:sldId id="331" r:id="rId8"/>
    <p:sldId id="624" r:id="rId9"/>
    <p:sldId id="607" r:id="rId10"/>
    <p:sldId id="264" r:id="rId11"/>
    <p:sldId id="613" r:id="rId12"/>
    <p:sldId id="268" r:id="rId13"/>
    <p:sldId id="610" r:id="rId14"/>
    <p:sldId id="273" r:id="rId15"/>
    <p:sldId id="615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CB"/>
    <a:srgbClr val="FF1493"/>
    <a:srgbClr val="A21898"/>
    <a:srgbClr val="B40395"/>
    <a:srgbClr val="BD0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97" autoAdjust="0"/>
    <p:restoredTop sz="94015" autoAdjust="0"/>
  </p:normalViewPr>
  <p:slideViewPr>
    <p:cSldViewPr snapToGrid="0">
      <p:cViewPr varScale="1">
        <p:scale>
          <a:sx n="67" d="100"/>
          <a:sy n="67" d="100"/>
        </p:scale>
        <p:origin x="378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37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24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35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6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821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25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33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19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49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32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95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EE0F29-1D14-4242-A262-0485BD4EAC8F}"/>
              </a:ext>
            </a:extLst>
          </p:cNvPr>
          <p:cNvSpPr/>
          <p:nvPr userDrawn="1"/>
        </p:nvSpPr>
        <p:spPr>
          <a:xfrm>
            <a:off x="10634301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2FF1F5-E02A-48E4-86E5-D5B59090A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4690" y="0"/>
            <a:ext cx="12354136" cy="704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838042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Encapsulation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Inheritance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Polymorphism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Abstraction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F750F7-8BC2-42A7-9BCA-D97D376C3DF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2537972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83">
        <p15:prstTrans prst="fracture"/>
      </p:transition>
    </mc:Choice>
    <mc:Fallback xmlns="">
      <p:transition spd="slow" advTm="38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9A60EE-DCAC-4462-B2B9-AC4CB825A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0"/>
            <a:ext cx="12477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64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838042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Encapsulation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Inheritance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Polymorphism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Abstraction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5CFC884-42ED-4A0A-80BA-C3C7B517983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1712436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29">
        <p15:prstTrans prst="fracture"/>
      </p:transition>
    </mc:Choice>
    <mc:Fallback xmlns="">
      <p:transition spd="slow" advTm="429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9AD0AA-C712-4631-A953-A7A78062E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350" y="-152399"/>
            <a:ext cx="1232535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54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8284" y="167716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Encapsulation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Inheritance</a:t>
            </a:r>
            <a:endParaRPr lang="en-US" sz="2800" dirty="0"/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Polymorphism</a:t>
            </a: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Abstraction</a:t>
            </a:r>
          </a:p>
          <a:p>
            <a:pPr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A020C6-E93E-4A5A-A9B5-DDF07AA5FD37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1760713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55">
        <p15:prstTrans prst="fracture"/>
      </p:transition>
    </mc:Choice>
    <mc:Fallback xmlns="">
      <p:transition spd="slow" advTm="555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5D5514-2C84-41D2-B066-E9B63CBC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5471" y="1"/>
            <a:ext cx="12457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3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8284" y="183804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Encapsulation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Inheritance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Polymorphism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Abstraction</a:t>
            </a:r>
            <a:endParaRPr lang="en-US" sz="2800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76626C-ACD6-4072-92C1-FE59FCD118E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347451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55">
        <p15:prstTrans prst="fracture"/>
      </p:transition>
    </mc:Choice>
    <mc:Fallback xmlns="">
      <p:transition spd="slow" advTm="555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565246"/>
            <a:ext cx="12192000" cy="37275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FCE54-CD0E-472A-BDF3-554FBAC70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-152399"/>
            <a:ext cx="12344400" cy="71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19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racture"/>
      </p:transition>
    </mc:Choice>
    <mc:Fallback xmlns="">
      <p:transition spd="slow" advTm="36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3FDFE-1C03-4AA7-9A51-ABB01D4E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576" y="1719073"/>
            <a:ext cx="4185623" cy="44789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An Employee works at a company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320FBF-56C6-4215-95E0-5914A485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3576" y="2304289"/>
            <a:ext cx="4185623" cy="318211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Submit Resume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Attend Interview(s)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Get Hired At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Perform Job Responsibilities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Receive Paycheck From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04BCD5-A050-4AB8-BB9E-6833E8DFF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719073"/>
            <a:ext cx="4185617" cy="5053808"/>
          </a:xfr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Structured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Programming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0330BC-9FC0-44D1-86F4-73A8F0BE113D}"/>
              </a:ext>
            </a:extLst>
          </p:cNvPr>
          <p:cNvSpPr/>
          <p:nvPr/>
        </p:nvSpPr>
        <p:spPr>
          <a:xfrm>
            <a:off x="5467635" y="1850087"/>
            <a:ext cx="3493485" cy="14714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calculateSalary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 // Calculate Salary</a:t>
            </a:r>
          </a:p>
          <a:p>
            <a:r>
              <a:rPr lang="en-US" dirty="0">
                <a:solidFill>
                  <a:schemeClr val="tx1"/>
                </a:solidFill>
              </a:rPr>
              <a:t>     _______________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_______________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C075FB-FC29-436F-86EF-7DE3012C6E73}"/>
              </a:ext>
            </a:extLst>
          </p:cNvPr>
          <p:cNvSpPr/>
          <p:nvPr/>
        </p:nvSpPr>
        <p:spPr>
          <a:xfrm>
            <a:off x="5467635" y="3536469"/>
            <a:ext cx="3493485" cy="146303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calculateBonus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 // Calculate Bonus</a:t>
            </a:r>
          </a:p>
          <a:p>
            <a:r>
              <a:rPr lang="en-US" dirty="0">
                <a:solidFill>
                  <a:schemeClr val="tx1"/>
                </a:solidFill>
              </a:rPr>
              <a:t>     _______________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_______________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182E4D-DA4F-4073-A151-95EFAD56C2C9}"/>
              </a:ext>
            </a:extLst>
          </p:cNvPr>
          <p:cNvSpPr/>
          <p:nvPr/>
        </p:nvSpPr>
        <p:spPr>
          <a:xfrm>
            <a:off x="5467635" y="5262081"/>
            <a:ext cx="3493485" cy="146303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calculateHealthBenefits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 // Calculate Health Benefits</a:t>
            </a:r>
          </a:p>
          <a:p>
            <a:r>
              <a:rPr lang="en-US" dirty="0">
                <a:solidFill>
                  <a:schemeClr val="tx1"/>
                </a:solidFill>
              </a:rPr>
              <a:t>     _______________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_______________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13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3FDFE-1C03-4AA7-9A51-ABB01D4E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576" y="1719073"/>
            <a:ext cx="4185623" cy="44789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An Employee works at a company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320FBF-56C6-4215-95E0-5914A485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3576" y="2304289"/>
            <a:ext cx="4185623" cy="318211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Submit Resume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Attend Interview(s)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Get Hired At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Perform Job Responsibilities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Receive Paycheck From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04BCD5-A050-4AB8-BB9E-6833E8DFF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719073"/>
            <a:ext cx="4185617" cy="5053808"/>
          </a:xfr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Object-Oriented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Programming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0330BC-9FC0-44D1-86F4-73A8F0BE113D}"/>
              </a:ext>
            </a:extLst>
          </p:cNvPr>
          <p:cNvSpPr/>
          <p:nvPr/>
        </p:nvSpPr>
        <p:spPr>
          <a:xfrm>
            <a:off x="5467635" y="1850087"/>
            <a:ext cx="3493485" cy="478845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dirty="0">
                <a:solidFill>
                  <a:schemeClr val="tx1"/>
                </a:solidFill>
              </a:rPr>
              <a:t>     int age;</a:t>
            </a:r>
          </a:p>
          <a:p>
            <a:r>
              <a:rPr lang="en-US" dirty="0">
                <a:solidFill>
                  <a:schemeClr val="tx1"/>
                </a:solidFill>
              </a:rPr>
              <a:t>     int </a:t>
            </a:r>
            <a:r>
              <a:rPr lang="en-US" dirty="0" err="1">
                <a:solidFill>
                  <a:schemeClr val="tx1"/>
                </a:solidFill>
              </a:rPr>
              <a:t>employeeID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 String title;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dirty="0" err="1">
                <a:solidFill>
                  <a:schemeClr val="tx1"/>
                </a:solidFill>
              </a:rPr>
              <a:t>calculateSalary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     // Calculate Salary</a:t>
            </a:r>
          </a:p>
          <a:p>
            <a:r>
              <a:rPr lang="en-US" dirty="0">
                <a:solidFill>
                  <a:schemeClr val="tx1"/>
                </a:solidFill>
              </a:rPr>
              <a:t>         _______________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_______________</a:t>
            </a:r>
          </a:p>
          <a:p>
            <a:r>
              <a:rPr lang="en-US" dirty="0">
                <a:solidFill>
                  <a:schemeClr val="tx1"/>
                </a:solidFill>
              </a:rPr>
              <a:t>      }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calculateBonus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     // Calculate Bonus</a:t>
            </a:r>
          </a:p>
          <a:p>
            <a:r>
              <a:rPr lang="en-US" dirty="0">
                <a:solidFill>
                  <a:schemeClr val="tx1"/>
                </a:solidFill>
              </a:rPr>
              <a:t>         _______________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_______________</a:t>
            </a:r>
          </a:p>
          <a:p>
            <a:r>
              <a:rPr lang="en-US" dirty="0">
                <a:solidFill>
                  <a:schemeClr val="tx1"/>
                </a:solidFill>
              </a:rPr>
              <a:t>      }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2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3FDFE-1C03-4AA7-9A51-ABB01D4E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354468"/>
            <a:ext cx="4185623" cy="57626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Structured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320FBF-56C6-4215-95E0-5914A485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1930730"/>
            <a:ext cx="4185623" cy="4842151"/>
          </a:xfr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BDFA2-4881-4E99-8B9B-8A808CC30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354468"/>
            <a:ext cx="4185618" cy="57626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Object-Oriented Programming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OOP vs Structured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B0FF7E-751B-4F38-BD76-C44E502A784C}"/>
              </a:ext>
            </a:extLst>
          </p:cNvPr>
          <p:cNvSpPr/>
          <p:nvPr/>
        </p:nvSpPr>
        <p:spPr>
          <a:xfrm>
            <a:off x="932211" y="2016001"/>
            <a:ext cx="3493485" cy="14714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tx1"/>
                </a:solidFill>
              </a:rPr>
              <a:t>calculateSalary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// Calculate Salary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6EE025F-EAB0-4874-AC33-75EE7A953F36}"/>
              </a:ext>
            </a:extLst>
          </p:cNvPr>
          <p:cNvSpPr/>
          <p:nvPr/>
        </p:nvSpPr>
        <p:spPr>
          <a:xfrm>
            <a:off x="932211" y="3676966"/>
            <a:ext cx="3493485" cy="146303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tx1"/>
                </a:solidFill>
              </a:rPr>
              <a:t>calculateBonus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// Calculate Bonus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BF0AA6-364B-4CE5-B469-2B6F59F4FDCB}"/>
              </a:ext>
            </a:extLst>
          </p:cNvPr>
          <p:cNvSpPr/>
          <p:nvPr/>
        </p:nvSpPr>
        <p:spPr>
          <a:xfrm>
            <a:off x="932211" y="5309842"/>
            <a:ext cx="3493485" cy="140528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tx1"/>
                </a:solidFill>
              </a:rPr>
              <a:t>calculateHealthBenefits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// Calculate Health Benefits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0BEF934-A1AD-4783-AD4E-68F79FE9C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957555"/>
            <a:ext cx="4185617" cy="4815326"/>
          </a:xfr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B80708-D436-4245-9030-6A1A544FD397}"/>
              </a:ext>
            </a:extLst>
          </p:cNvPr>
          <p:cNvSpPr/>
          <p:nvPr/>
        </p:nvSpPr>
        <p:spPr>
          <a:xfrm>
            <a:off x="5467635" y="2074321"/>
            <a:ext cx="3493485" cy="464080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int age;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int </a:t>
            </a:r>
            <a:r>
              <a:rPr lang="en-US" sz="1700" dirty="0" err="1">
                <a:solidFill>
                  <a:schemeClr val="tx1"/>
                </a:solidFill>
              </a:rPr>
              <a:t>employeeID</a:t>
            </a:r>
            <a:r>
              <a:rPr lang="en-US" sz="1700" dirty="0">
                <a:solidFill>
                  <a:schemeClr val="tx1"/>
                </a:solidFill>
              </a:rPr>
              <a:t>;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String title;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     </a:t>
            </a:r>
            <a:r>
              <a:rPr lang="en-US" sz="1700" dirty="0" err="1">
                <a:solidFill>
                  <a:schemeClr val="tx1"/>
                </a:solidFill>
              </a:rPr>
              <a:t>calculateSalary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// Calculate Salary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}</a:t>
            </a:r>
            <a:br>
              <a:rPr lang="en-US" sz="17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      </a:t>
            </a:r>
            <a:r>
              <a:rPr lang="en-US" sz="1700" dirty="0" err="1">
                <a:solidFill>
                  <a:schemeClr val="tx1"/>
                </a:solidFill>
              </a:rPr>
              <a:t>calculateBonus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// Calculate Bonus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}</a:t>
            </a:r>
          </a:p>
          <a:p>
            <a:r>
              <a:rPr lang="en-US" sz="1700" dirty="0">
                <a:solidFill>
                  <a:schemeClr val="tx1"/>
                </a:solidFill>
              </a:rPr>
              <a:t> 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9D5B55-4F2B-46DE-B697-2DF45312F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898" y="1819280"/>
            <a:ext cx="2400000" cy="24857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4C3E4B-6C2E-469E-879E-F9289A375D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596984" y="4434725"/>
            <a:ext cx="1485265" cy="1207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98485F-1CC3-4CBF-9B9B-EF15D78D670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567680" y="5140005"/>
            <a:ext cx="876483" cy="1485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608545-595D-45CD-AFEE-DFE6D3914D2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194353" y="355936"/>
            <a:ext cx="1751965" cy="12566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476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Classes &amp; 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Objects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0BEF934-A1AD-4783-AD4E-68F79FE9C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957555"/>
            <a:ext cx="4185617" cy="4815326"/>
          </a:xfr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B80708-D436-4245-9030-6A1A544FD397}"/>
              </a:ext>
            </a:extLst>
          </p:cNvPr>
          <p:cNvSpPr/>
          <p:nvPr/>
        </p:nvSpPr>
        <p:spPr>
          <a:xfrm>
            <a:off x="5467635" y="2074321"/>
            <a:ext cx="3493485" cy="464080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int age;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int </a:t>
            </a:r>
            <a:r>
              <a:rPr lang="en-US" sz="1700" dirty="0" err="1">
                <a:solidFill>
                  <a:schemeClr val="tx1"/>
                </a:solidFill>
              </a:rPr>
              <a:t>employeeID</a:t>
            </a:r>
            <a:r>
              <a:rPr lang="en-US" sz="1700" dirty="0">
                <a:solidFill>
                  <a:schemeClr val="tx1"/>
                </a:solidFill>
              </a:rPr>
              <a:t>;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String title;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     </a:t>
            </a:r>
            <a:r>
              <a:rPr lang="en-US" sz="1700" dirty="0" err="1">
                <a:solidFill>
                  <a:schemeClr val="tx1"/>
                </a:solidFill>
              </a:rPr>
              <a:t>calculateSalary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// Calculate Salary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}</a:t>
            </a:r>
            <a:br>
              <a:rPr lang="en-US" sz="17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      </a:t>
            </a:r>
            <a:r>
              <a:rPr lang="en-US" sz="1700" dirty="0" err="1">
                <a:solidFill>
                  <a:schemeClr val="tx1"/>
                </a:solidFill>
              </a:rPr>
              <a:t>calculateBonus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// Calculate Bonus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}</a:t>
            </a:r>
          </a:p>
          <a:p>
            <a:r>
              <a:rPr lang="en-US" sz="1700" dirty="0">
                <a:solidFill>
                  <a:schemeClr val="tx1"/>
                </a:solidFill>
              </a:rPr>
              <a:t> 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5D95DB-A794-4D6B-96BB-382A403D779A}"/>
              </a:ext>
            </a:extLst>
          </p:cNvPr>
          <p:cNvSpPr txBox="1">
            <a:spLocks/>
          </p:cNvSpPr>
          <p:nvPr/>
        </p:nvSpPr>
        <p:spPr>
          <a:xfrm>
            <a:off x="6868311" y="1957555"/>
            <a:ext cx="3621889" cy="48153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bg1"/>
                </a:solidFill>
                <a:latin typeface="Georgia" panose="02040502050405020303" pitchFamily="18" charset="0"/>
              </a:rPr>
              <a:t>Employee jane, john;</a:t>
            </a:r>
          </a:p>
          <a:p>
            <a:endParaRPr lang="en-US" sz="1000" b="1" dirty="0">
              <a:solidFill>
                <a:srgbClr val="A21898"/>
              </a:solidFill>
              <a:latin typeface="Georgia" panose="02040502050405020303" pitchFamily="18" charset="0"/>
            </a:endParaRPr>
          </a:p>
          <a:p>
            <a:r>
              <a:rPr lang="en-US" sz="1700" b="1" dirty="0" err="1">
                <a:solidFill>
                  <a:srgbClr val="FFC0CB"/>
                </a:solidFill>
                <a:latin typeface="Georgia" panose="02040502050405020303" pitchFamily="18" charset="0"/>
              </a:rPr>
              <a:t>jane.age</a:t>
            </a:r>
            <a:r>
              <a:rPr lang="en-US" sz="1700" b="1" dirty="0">
                <a:solidFill>
                  <a:srgbClr val="FFC0CB"/>
                </a:solidFill>
                <a:latin typeface="Georgia" panose="02040502050405020303" pitchFamily="18" charset="0"/>
              </a:rPr>
              <a:t> = 25;</a:t>
            </a:r>
          </a:p>
          <a:p>
            <a:r>
              <a:rPr lang="en-US" sz="17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jane.employeeID</a:t>
            </a:r>
            <a:r>
              <a:rPr lang="en-US" sz="1700" b="1" dirty="0">
                <a:solidFill>
                  <a:srgbClr val="A21898"/>
                </a:solidFill>
                <a:latin typeface="Georgia" panose="02040502050405020303" pitchFamily="18" charset="0"/>
              </a:rPr>
              <a:t> = 34;</a:t>
            </a:r>
            <a:endParaRPr lang="en-US" sz="1700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r>
              <a:rPr lang="en-US" sz="1700" dirty="0" err="1">
                <a:solidFill>
                  <a:srgbClr val="00B050"/>
                </a:solidFill>
                <a:latin typeface="Georgia" panose="02040502050405020303" pitchFamily="18" charset="0"/>
              </a:rPr>
              <a:t>jane.title</a:t>
            </a:r>
            <a:r>
              <a:rPr lang="en-US" sz="1700" dirty="0">
                <a:solidFill>
                  <a:srgbClr val="00B050"/>
                </a:solidFill>
                <a:latin typeface="Georgia" panose="02040502050405020303" pitchFamily="18" charset="0"/>
              </a:rPr>
              <a:t> = “Automation Engineer”;</a:t>
            </a:r>
          </a:p>
          <a:p>
            <a:r>
              <a:rPr lang="en-US" sz="1700" dirty="0" err="1">
                <a:solidFill>
                  <a:srgbClr val="FFFF00"/>
                </a:solidFill>
                <a:latin typeface="Georgia" panose="02040502050405020303" pitchFamily="18" charset="0"/>
              </a:rPr>
              <a:t>jane.calculateSalary</a:t>
            </a:r>
            <a:r>
              <a:rPr lang="en-US" sz="1700" dirty="0">
                <a:solidFill>
                  <a:srgbClr val="FFFF00"/>
                </a:solidFill>
                <a:latin typeface="Georgia" panose="02040502050405020303" pitchFamily="18" charset="0"/>
              </a:rPr>
              <a:t>();</a:t>
            </a:r>
          </a:p>
          <a:p>
            <a:r>
              <a:rPr lang="en-US" sz="1700" dirty="0" err="1">
                <a:solidFill>
                  <a:srgbClr val="00B0F0"/>
                </a:solidFill>
                <a:latin typeface="Georgia" panose="02040502050405020303" pitchFamily="18" charset="0"/>
              </a:rPr>
              <a:t>jane.calculateBonus</a:t>
            </a:r>
            <a:r>
              <a:rPr lang="en-US" sz="1700" dirty="0">
                <a:solidFill>
                  <a:srgbClr val="00B0F0"/>
                </a:solidFill>
                <a:latin typeface="Georgia" panose="02040502050405020303" pitchFamily="18" charset="0"/>
              </a:rPr>
              <a:t>();</a:t>
            </a:r>
          </a:p>
          <a:p>
            <a:endParaRPr lang="en-US" sz="1700" dirty="0">
              <a:solidFill>
                <a:srgbClr val="FFFF00"/>
              </a:solidFill>
              <a:latin typeface="Georgia" panose="02040502050405020303" pitchFamily="18" charset="0"/>
            </a:endParaRPr>
          </a:p>
          <a:p>
            <a:r>
              <a:rPr lang="en-US" sz="1700" dirty="0" err="1">
                <a:solidFill>
                  <a:srgbClr val="FFC0CB"/>
                </a:solidFill>
                <a:latin typeface="Georgia" panose="02040502050405020303" pitchFamily="18" charset="0"/>
              </a:rPr>
              <a:t>john.age</a:t>
            </a:r>
            <a:r>
              <a:rPr lang="en-US" sz="1700" dirty="0">
                <a:solidFill>
                  <a:srgbClr val="FFC0CB"/>
                </a:solidFill>
                <a:latin typeface="Georgia" panose="02040502050405020303" pitchFamily="18" charset="0"/>
              </a:rPr>
              <a:t> = 55;</a:t>
            </a:r>
          </a:p>
          <a:p>
            <a:r>
              <a:rPr lang="en-US" sz="17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john.employeeID</a:t>
            </a:r>
            <a:r>
              <a:rPr lang="en-US" sz="1700" b="1" dirty="0">
                <a:solidFill>
                  <a:srgbClr val="A21898"/>
                </a:solidFill>
                <a:latin typeface="Georgia" panose="02040502050405020303" pitchFamily="18" charset="0"/>
              </a:rPr>
              <a:t> = 99;</a:t>
            </a:r>
          </a:p>
          <a:p>
            <a:r>
              <a:rPr lang="en-US" sz="1700" dirty="0" err="1">
                <a:solidFill>
                  <a:srgbClr val="00B050"/>
                </a:solidFill>
                <a:latin typeface="Georgia" panose="02040502050405020303" pitchFamily="18" charset="0"/>
              </a:rPr>
              <a:t>john.title</a:t>
            </a:r>
            <a:r>
              <a:rPr lang="en-US" sz="1700" dirty="0">
                <a:solidFill>
                  <a:srgbClr val="00B050"/>
                </a:solidFill>
                <a:latin typeface="Georgia" panose="02040502050405020303" pitchFamily="18" charset="0"/>
              </a:rPr>
              <a:t> = “Automation Engineer”;</a:t>
            </a:r>
          </a:p>
          <a:p>
            <a:r>
              <a:rPr lang="en-US" sz="1700" dirty="0" err="1">
                <a:solidFill>
                  <a:srgbClr val="FFFF00"/>
                </a:solidFill>
                <a:latin typeface="Georgia" panose="02040502050405020303" pitchFamily="18" charset="0"/>
              </a:rPr>
              <a:t>john.calculateSalary</a:t>
            </a:r>
            <a:r>
              <a:rPr lang="en-US" sz="1700" dirty="0">
                <a:solidFill>
                  <a:srgbClr val="FFFF00"/>
                </a:solidFill>
                <a:latin typeface="Georgia" panose="02040502050405020303" pitchFamily="18" charset="0"/>
              </a:rPr>
              <a:t>();</a:t>
            </a:r>
          </a:p>
          <a:p>
            <a:r>
              <a:rPr lang="en-US" sz="1700" dirty="0" err="1">
                <a:solidFill>
                  <a:srgbClr val="00B0F0"/>
                </a:solidFill>
                <a:latin typeface="Georgia" panose="02040502050405020303" pitchFamily="18" charset="0"/>
              </a:rPr>
              <a:t>john.calculateBonus</a:t>
            </a:r>
            <a:r>
              <a:rPr lang="en-US" sz="1700" dirty="0">
                <a:solidFill>
                  <a:srgbClr val="00B0F0"/>
                </a:solidFill>
                <a:latin typeface="Georgia" panose="02040502050405020303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3676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-0.25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25 -2.5925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1.66667E-6 2.96296E-6 L -0.25 2.96296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16" grpId="0" animBg="1"/>
      <p:bldP spid="5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4" y="1757769"/>
            <a:ext cx="8596668" cy="464303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Encapsulation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Abstraction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Interfaces</a:t>
            </a: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Polymorphism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5DD4-C6B5-4979-A5E1-50EFA6E732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1767463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7431">
        <p15:prstTrans prst="fracture"/>
      </p:transition>
    </mc:Choice>
    <mc:Fallback xmlns="">
      <p:transition spd="slow" advTm="1743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4" y="1757769"/>
            <a:ext cx="8596668" cy="464303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Encapsulation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Polymorphism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Abstraction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5DD4-C6B5-4979-A5E1-50EFA6E732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2786352186"/>
      </p:ext>
    </p:extLst>
  </p:cSld>
  <p:clrMapOvr>
    <a:masterClrMapping/>
  </p:clrMapOvr>
  <p:transition spd="slow" advTm="17431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07E1B53-8E50-4A77-B500-E3BB1949C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-152400"/>
            <a:ext cx="123444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96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16907</TotalTime>
  <Words>292</Words>
  <Application>Microsoft Office PowerPoint</Application>
  <PresentationFormat>Widescreen</PresentationFormat>
  <Paragraphs>231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Georgia</vt:lpstr>
      <vt:lpstr>Wingdings</vt:lpstr>
      <vt:lpstr>Wingdings 3</vt:lpstr>
      <vt:lpstr>Thumbnail_Cover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1096</cp:revision>
  <dcterms:created xsi:type="dcterms:W3CDTF">2016-08-27T11:26:48Z</dcterms:created>
  <dcterms:modified xsi:type="dcterms:W3CDTF">2020-06-23T02:18:52Z</dcterms:modified>
</cp:coreProperties>
</file>