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6"/>
  </p:notesMasterIdLst>
  <p:sldIdLst>
    <p:sldId id="614" r:id="rId2"/>
    <p:sldId id="591" r:id="rId3"/>
    <p:sldId id="618" r:id="rId4"/>
    <p:sldId id="619" r:id="rId5"/>
    <p:sldId id="620" r:id="rId6"/>
    <p:sldId id="622" r:id="rId7"/>
    <p:sldId id="639" r:id="rId8"/>
    <p:sldId id="624" r:id="rId9"/>
    <p:sldId id="640" r:id="rId10"/>
    <p:sldId id="607" r:id="rId11"/>
    <p:sldId id="264" r:id="rId12"/>
    <p:sldId id="613" r:id="rId13"/>
    <p:sldId id="268" r:id="rId14"/>
    <p:sldId id="626" r:id="rId15"/>
    <p:sldId id="627" r:id="rId16"/>
    <p:sldId id="610" r:id="rId17"/>
    <p:sldId id="273" r:id="rId18"/>
    <p:sldId id="628" r:id="rId19"/>
    <p:sldId id="629" r:id="rId20"/>
    <p:sldId id="630" r:id="rId21"/>
    <p:sldId id="631" r:id="rId22"/>
    <p:sldId id="655" r:id="rId23"/>
    <p:sldId id="632" r:id="rId24"/>
    <p:sldId id="656" r:id="rId25"/>
    <p:sldId id="615" r:id="rId26"/>
    <p:sldId id="277" r:id="rId27"/>
    <p:sldId id="633" r:id="rId28"/>
    <p:sldId id="635" r:id="rId29"/>
    <p:sldId id="634" r:id="rId30"/>
    <p:sldId id="657" r:id="rId31"/>
    <p:sldId id="658" r:id="rId32"/>
    <p:sldId id="636" r:id="rId33"/>
    <p:sldId id="638" r:id="rId34"/>
    <p:sldId id="637" r:id="rId35"/>
    <p:sldId id="642" r:id="rId36"/>
    <p:sldId id="648" r:id="rId37"/>
    <p:sldId id="649" r:id="rId38"/>
    <p:sldId id="650" r:id="rId39"/>
    <p:sldId id="645" r:id="rId40"/>
    <p:sldId id="646" r:id="rId41"/>
    <p:sldId id="652" r:id="rId42"/>
    <p:sldId id="651" r:id="rId43"/>
    <p:sldId id="654" r:id="rId44"/>
    <p:sldId id="65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CB"/>
    <a:srgbClr val="FF1493"/>
    <a:srgbClr val="A21898"/>
    <a:srgbClr val="B40395"/>
    <a:srgbClr val="BD0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015" autoAdjust="0"/>
  </p:normalViewPr>
  <p:slideViewPr>
    <p:cSldViewPr snapToGrid="0">
      <p:cViewPr varScale="1">
        <p:scale>
          <a:sx n="74" d="100"/>
          <a:sy n="74" d="100"/>
        </p:scale>
        <p:origin x="354" y="5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7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4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5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15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13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4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32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6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21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9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3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22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30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622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94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2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66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121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253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3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9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10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19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7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49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2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9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E0F29-1D14-4242-A262-0485BD4EAC8F}"/>
              </a:ext>
            </a:extLst>
          </p:cNvPr>
          <p:cNvSpPr/>
          <p:nvPr userDrawn="1"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2FF1F5-E02A-48E4-86E5-D5B59090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4690" y="0"/>
            <a:ext cx="12354136" cy="70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07E1B53-8E50-4A77-B500-E3BB1949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-152400"/>
            <a:ext cx="123444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96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380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Encapsulation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Inheritance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Polymorphism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Abstraction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F750F7-8BC2-42A7-9BCA-D97D376C3DF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2537972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83">
        <p15:prstTrans prst="fracture"/>
      </p:transition>
    </mc:Choice>
    <mc:Fallback xmlns="">
      <p:transition spd="slow" advTm="38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A60EE-DCAC-4462-B2B9-AC4CB825A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0"/>
            <a:ext cx="12477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64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380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Encapsulation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Inheritance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Polymorphism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Abstraction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CFC884-42ED-4A0A-80BA-C3C7B517983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1712436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29">
        <p15:prstTrans prst="fracture"/>
      </p:transition>
    </mc:Choice>
    <mc:Fallback xmlns="">
      <p:transition spd="slow" advTm="429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337170" y="1376578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4337170" y="2967634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Employee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8D7671-4D59-4686-B15C-F79233551803}"/>
              </a:ext>
            </a:extLst>
          </p:cNvPr>
          <p:cNvCxnSpPr/>
          <p:nvPr/>
        </p:nvCxnSpPr>
        <p:spPr>
          <a:xfrm flipH="1">
            <a:off x="5932274" y="2376322"/>
            <a:ext cx="6350" cy="591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5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337170" y="1376578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1114998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559342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3716D6C-260E-46FD-BEBA-3C6BA447B5D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3958508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B630A18-E0D0-4AAD-A3BE-A1CD03A4FC4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16200000" flipH="1">
            <a:off x="7180680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2B24AB-1E37-481C-83E4-E9BF6DDC4733}"/>
              </a:ext>
            </a:extLst>
          </p:cNvPr>
          <p:cNvSpPr/>
          <p:nvPr/>
        </p:nvSpPr>
        <p:spPr>
          <a:xfrm>
            <a:off x="6677837" y="4623208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E6A75A-C296-4435-A416-2B3A3406CDCA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8118272" y="3571052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2FA269-D4C8-4AE6-A902-DEAFC67D8B84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9826212" y="3477605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EF5F9BE-CDCA-4A64-B64F-BEDC3ADA2B5A}"/>
              </a:ext>
            </a:extLst>
          </p:cNvPr>
          <p:cNvSpPr/>
          <p:nvPr/>
        </p:nvSpPr>
        <p:spPr>
          <a:xfrm>
            <a:off x="300038" y="4617252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A5CD2A9-D372-4A04-8C63-DE12C39342D1}"/>
              </a:ext>
            </a:extLst>
          </p:cNvPr>
          <p:cNvSpPr/>
          <p:nvPr/>
        </p:nvSpPr>
        <p:spPr>
          <a:xfrm>
            <a:off x="10048525" y="4620231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Under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99480EF-E254-4B76-AD5E-BE5E66F819F1}"/>
              </a:ext>
            </a:extLst>
          </p:cNvPr>
          <p:cNvSpPr/>
          <p:nvPr/>
        </p:nvSpPr>
        <p:spPr>
          <a:xfrm>
            <a:off x="3670726" y="4614275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Team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Lead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5005DA5-C053-486E-8B39-7ADCC77B0777}"/>
              </a:ext>
            </a:extLst>
          </p:cNvPr>
          <p:cNvCxnSpPr>
            <a:cxnSpLocks/>
          </p:cNvCxnSpPr>
          <p:nvPr/>
        </p:nvCxnSpPr>
        <p:spPr>
          <a:xfrm rot="5400000">
            <a:off x="1766130" y="3562119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2F5F3BE-DEA7-4766-A961-7491D4C9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74070" y="3468672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9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8" grpId="0" animBg="1"/>
      <p:bldP spid="28" grpId="1" animBg="1"/>
      <p:bldP spid="50" grpId="0" animBg="1"/>
      <p:bldP spid="50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9AD0AA-C712-4631-A953-A7A78062E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350" y="-152399"/>
            <a:ext cx="1232535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54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284" y="167716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Encapsulation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Inheritance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Polymorphism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Abstraction</a:t>
            </a: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A020C6-E93E-4A5A-A9B5-DDF07AA5FD37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1760713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337170" y="1376578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1114998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559342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3716D6C-260E-46FD-BEBA-3C6BA447B5D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3958508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B630A18-E0D0-4AAD-A3BE-A1CD03A4FC4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16200000" flipH="1">
            <a:off x="7180680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2B24AB-1E37-481C-83E4-E9BF6DDC4733}"/>
              </a:ext>
            </a:extLst>
          </p:cNvPr>
          <p:cNvSpPr/>
          <p:nvPr/>
        </p:nvSpPr>
        <p:spPr>
          <a:xfrm>
            <a:off x="6677837" y="4623208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E6A75A-C296-4435-A416-2B3A3406CDCA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8118272" y="3571052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2FA269-D4C8-4AE6-A902-DEAFC67D8B84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9826212" y="3477605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EF5F9BE-CDCA-4A64-B64F-BEDC3ADA2B5A}"/>
              </a:ext>
            </a:extLst>
          </p:cNvPr>
          <p:cNvSpPr/>
          <p:nvPr/>
        </p:nvSpPr>
        <p:spPr>
          <a:xfrm>
            <a:off x="300038" y="4617252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A5CD2A9-D372-4A04-8C63-DE12C39342D1}"/>
              </a:ext>
            </a:extLst>
          </p:cNvPr>
          <p:cNvSpPr/>
          <p:nvPr/>
        </p:nvSpPr>
        <p:spPr>
          <a:xfrm>
            <a:off x="10048525" y="4620231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Under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99480EF-E254-4B76-AD5E-BE5E66F819F1}"/>
              </a:ext>
            </a:extLst>
          </p:cNvPr>
          <p:cNvSpPr/>
          <p:nvPr/>
        </p:nvSpPr>
        <p:spPr>
          <a:xfrm>
            <a:off x="3670726" y="4614275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Team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Lead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5005DA5-C053-486E-8B39-7ADCC77B0777}"/>
              </a:ext>
            </a:extLst>
          </p:cNvPr>
          <p:cNvCxnSpPr>
            <a:cxnSpLocks/>
          </p:cNvCxnSpPr>
          <p:nvPr/>
        </p:nvCxnSpPr>
        <p:spPr>
          <a:xfrm rot="5400000">
            <a:off x="1766130" y="3562119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2F5F3BE-DEA7-4766-A961-7491D4C9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74070" y="3468672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4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Method Overloading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Method Overriding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Java Bindings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Static Binding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Dynamic Binding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282696406"/>
      </p:ext>
    </p:extLst>
  </p:cSld>
  <p:clrMapOvr>
    <a:masterClrMapping/>
  </p:clrMapOvr>
  <p:transition spd="slow" advTm="17431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565246"/>
            <a:ext cx="12192000" cy="37275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FCE54-CD0E-472A-BDF3-554FBAC70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-152399"/>
            <a:ext cx="12344400" cy="71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19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racture"/>
      </p:transition>
    </mc:Choice>
    <mc:Fallback xmlns="">
      <p:transition spd="slow" advTm="367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380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Method Overloading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Method Overriding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Java Bindings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Static Binding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Dynamic Binding</a:t>
            </a:r>
          </a:p>
          <a:p>
            <a:pPr marL="0" indent="0">
              <a:buNone/>
            </a:pPr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F750F7-8BC2-42A7-9BCA-D97D376C3DF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714458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83">
        <p15:prstTrans prst="fracture"/>
      </p:transition>
    </mc:Choice>
    <mc:Fallback xmlns="">
      <p:transition spd="slow" advTm="383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380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Method Overloading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Method Overriding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Java Bindings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Static Binding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Dynamic Binding</a:t>
            </a:r>
          </a:p>
          <a:p>
            <a:pPr lvl="1"/>
            <a:endParaRPr lang="en-US" sz="20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CFC884-42ED-4A0A-80BA-C3C7B517983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887120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29">
        <p15:prstTrans prst="fracture"/>
      </p:transition>
    </mc:Choice>
    <mc:Fallback xmlns="">
      <p:transition spd="slow" advTm="429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337170" y="1376578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1114998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559342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3716D6C-260E-46FD-BEBA-3C6BA447B5D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3958508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B630A18-E0D0-4AAD-A3BE-A1CD03A4FC4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16200000" flipH="1">
            <a:off x="7180680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2B24AB-1E37-481C-83E4-E9BF6DDC4733}"/>
              </a:ext>
            </a:extLst>
          </p:cNvPr>
          <p:cNvSpPr/>
          <p:nvPr/>
        </p:nvSpPr>
        <p:spPr>
          <a:xfrm>
            <a:off x="6677837" y="4623208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E6A75A-C296-4435-A416-2B3A3406CDCA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8118272" y="3571052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2FA269-D4C8-4AE6-A902-DEAFC67D8B84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9826212" y="3477605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EF5F9BE-CDCA-4A64-B64F-BEDC3ADA2B5A}"/>
              </a:ext>
            </a:extLst>
          </p:cNvPr>
          <p:cNvSpPr/>
          <p:nvPr/>
        </p:nvSpPr>
        <p:spPr>
          <a:xfrm>
            <a:off x="300038" y="4617252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A5CD2A9-D372-4A04-8C63-DE12C39342D1}"/>
              </a:ext>
            </a:extLst>
          </p:cNvPr>
          <p:cNvSpPr/>
          <p:nvPr/>
        </p:nvSpPr>
        <p:spPr>
          <a:xfrm>
            <a:off x="10048525" y="4620231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Under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99480EF-E254-4B76-AD5E-BE5E66F819F1}"/>
              </a:ext>
            </a:extLst>
          </p:cNvPr>
          <p:cNvSpPr/>
          <p:nvPr/>
        </p:nvSpPr>
        <p:spPr>
          <a:xfrm>
            <a:off x="3670726" y="4614275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Team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Lead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5005DA5-C053-486E-8B39-7ADCC77B0777}"/>
              </a:ext>
            </a:extLst>
          </p:cNvPr>
          <p:cNvCxnSpPr>
            <a:cxnSpLocks/>
          </p:cNvCxnSpPr>
          <p:nvPr/>
        </p:nvCxnSpPr>
        <p:spPr>
          <a:xfrm rot="5400000">
            <a:off x="1766130" y="3562119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2F5F3BE-DEA7-4766-A961-7491D4C9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74070" y="3468672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26308"/>
      </p:ext>
    </p:extLst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284" y="167716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Method Overloading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Method Overriding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Java Bindings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Static Binding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Dynamic Binding</a:t>
            </a: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A020C6-E93E-4A5A-A9B5-DDF07AA5FD37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535429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337170" y="1376578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1114998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559342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3716D6C-260E-46FD-BEBA-3C6BA447B5D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3958508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B630A18-E0D0-4AAD-A3BE-A1CD03A4FC4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16200000" flipH="1">
            <a:off x="7180680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2B24AB-1E37-481C-83E4-E9BF6DDC4733}"/>
              </a:ext>
            </a:extLst>
          </p:cNvPr>
          <p:cNvSpPr/>
          <p:nvPr/>
        </p:nvSpPr>
        <p:spPr>
          <a:xfrm>
            <a:off x="6677837" y="4623208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E6A75A-C296-4435-A416-2B3A3406CDCA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8118272" y="3571052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2FA269-D4C8-4AE6-A902-DEAFC67D8B84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9826212" y="3477605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EF5F9BE-CDCA-4A64-B64F-BEDC3ADA2B5A}"/>
              </a:ext>
            </a:extLst>
          </p:cNvPr>
          <p:cNvSpPr/>
          <p:nvPr/>
        </p:nvSpPr>
        <p:spPr>
          <a:xfrm>
            <a:off x="300038" y="4617252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A5CD2A9-D372-4A04-8C63-DE12C39342D1}"/>
              </a:ext>
            </a:extLst>
          </p:cNvPr>
          <p:cNvSpPr/>
          <p:nvPr/>
        </p:nvSpPr>
        <p:spPr>
          <a:xfrm>
            <a:off x="10048525" y="4620231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Under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Graduate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99480EF-E254-4B76-AD5E-BE5E66F819F1}"/>
              </a:ext>
            </a:extLst>
          </p:cNvPr>
          <p:cNvSpPr/>
          <p:nvPr/>
        </p:nvSpPr>
        <p:spPr>
          <a:xfrm>
            <a:off x="3670726" y="4614275"/>
            <a:ext cx="1756194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Team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Lead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5005DA5-C053-486E-8B39-7ADCC77B0777}"/>
              </a:ext>
            </a:extLst>
          </p:cNvPr>
          <p:cNvCxnSpPr>
            <a:cxnSpLocks/>
          </p:cNvCxnSpPr>
          <p:nvPr/>
        </p:nvCxnSpPr>
        <p:spPr>
          <a:xfrm rot="5400000">
            <a:off x="1766130" y="3562119"/>
            <a:ext cx="489818" cy="16144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2F5F3BE-DEA7-4766-A961-7491D4C9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74070" y="3468672"/>
            <a:ext cx="489819" cy="18013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6757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D5514-2C84-41D2-B066-E9B63CBC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471" y="1"/>
            <a:ext cx="12457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3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284" y="183804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Encapsulation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Inheritance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Polymorphism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Abstraction</a:t>
            </a:r>
            <a:endParaRPr lang="en-US" sz="2800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76626C-ACD6-4072-92C1-FE59FCD118E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347451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D95DB-A794-4D6B-96BB-382A403D779A}"/>
              </a:ext>
            </a:extLst>
          </p:cNvPr>
          <p:cNvSpPr txBox="1">
            <a:spLocks/>
          </p:cNvSpPr>
          <p:nvPr/>
        </p:nvSpPr>
        <p:spPr>
          <a:xfrm>
            <a:off x="1026235" y="1895856"/>
            <a:ext cx="8082129" cy="325526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public </a:t>
            </a:r>
            <a:r>
              <a:rPr lang="en-US" b="1" dirty="0">
                <a:solidFill>
                  <a:srgbClr val="FFFF00"/>
                </a:solidFill>
                <a:latin typeface="Georgia" panose="02040502050405020303" pitchFamily="18" charset="0"/>
              </a:rPr>
              <a:t>abstract</a:t>
            </a: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 class Cat {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private String breed;</a:t>
            </a:r>
          </a:p>
          <a:p>
            <a:endParaRPr lang="en-US" sz="8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    abstract void meow ();</a:t>
            </a:r>
          </a:p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</a:p>
          <a:p>
            <a:endParaRPr lang="en-US" sz="17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D95DB-A794-4D6B-96BB-382A403D779A}"/>
              </a:ext>
            </a:extLst>
          </p:cNvPr>
          <p:cNvSpPr txBox="1">
            <a:spLocks/>
          </p:cNvSpPr>
          <p:nvPr/>
        </p:nvSpPr>
        <p:spPr>
          <a:xfrm>
            <a:off x="1026235" y="1895856"/>
            <a:ext cx="8082129" cy="325526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public </a:t>
            </a:r>
            <a:r>
              <a:rPr lang="en-US" b="1" i="1" u="sng" dirty="0">
                <a:solidFill>
                  <a:srgbClr val="FFFF00"/>
                </a:solidFill>
                <a:latin typeface="Georgia" panose="02040502050405020303" pitchFamily="18" charset="0"/>
              </a:rPr>
              <a:t>abstract</a:t>
            </a: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 class Cat {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private String breed;</a:t>
            </a:r>
          </a:p>
          <a:p>
            <a:endParaRPr lang="en-US" sz="8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    </a:t>
            </a:r>
            <a:r>
              <a:rPr lang="en-US" b="1" i="1" u="sng" dirty="0">
                <a:solidFill>
                  <a:srgbClr val="00B0F0"/>
                </a:solidFill>
                <a:latin typeface="Georgia" panose="02040502050405020303" pitchFamily="18" charset="0"/>
              </a:rPr>
              <a:t>abstract</a:t>
            </a:r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void meow ();</a:t>
            </a:r>
          </a:p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</a:p>
          <a:p>
            <a:endParaRPr lang="en-US" sz="17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233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Abstract Classes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Abstract Methods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298264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431"/>
    </mc:Choice>
    <mc:Fallback xmlns="">
      <p:transition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3FDFE-1C03-4AA7-9A51-ABB01D4E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576" y="1719073"/>
            <a:ext cx="4185623" cy="44789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An Employee works at a company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320FBF-56C6-4215-95E0-5914A485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576" y="2304289"/>
            <a:ext cx="4185623" cy="318211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Submit Resume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Attend Interview(s)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Get Hired 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Perform Job 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Receive Paycheck From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04BCD5-A050-4AB8-BB9E-6833E8DFF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719073"/>
            <a:ext cx="4185617" cy="5053808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Structured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0330BC-9FC0-44D1-86F4-73A8F0BE113D}"/>
              </a:ext>
            </a:extLst>
          </p:cNvPr>
          <p:cNvSpPr/>
          <p:nvPr/>
        </p:nvSpPr>
        <p:spPr>
          <a:xfrm>
            <a:off x="5467635" y="1850087"/>
            <a:ext cx="3493485" cy="14714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calculateSalary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// Calculate Salary</a:t>
            </a:r>
          </a:p>
          <a:p>
            <a:r>
              <a:rPr lang="en-US" dirty="0">
                <a:solidFill>
                  <a:schemeClr val="tx1"/>
                </a:solidFill>
              </a:rPr>
              <a:t>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C075FB-FC29-436F-86EF-7DE3012C6E73}"/>
              </a:ext>
            </a:extLst>
          </p:cNvPr>
          <p:cNvSpPr/>
          <p:nvPr/>
        </p:nvSpPr>
        <p:spPr>
          <a:xfrm>
            <a:off x="5467635" y="3536469"/>
            <a:ext cx="3493485" cy="14630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calculateBonus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// Calculate Bonus</a:t>
            </a:r>
          </a:p>
          <a:p>
            <a:r>
              <a:rPr lang="en-US" dirty="0">
                <a:solidFill>
                  <a:schemeClr val="tx1"/>
                </a:solidFill>
              </a:rPr>
              <a:t>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182E4D-DA4F-4073-A151-95EFAD56C2C9}"/>
              </a:ext>
            </a:extLst>
          </p:cNvPr>
          <p:cNvSpPr/>
          <p:nvPr/>
        </p:nvSpPr>
        <p:spPr>
          <a:xfrm>
            <a:off x="5467635" y="5262081"/>
            <a:ext cx="3493485" cy="14630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calculateHealthBenefits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// Calculate Health Benefits</a:t>
            </a:r>
          </a:p>
          <a:p>
            <a:r>
              <a:rPr lang="en-US" dirty="0">
                <a:solidFill>
                  <a:schemeClr val="tx1"/>
                </a:solidFill>
              </a:rPr>
              <a:t>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13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uiExpand="1" build="p" animBg="1"/>
      <p:bldP spid="9" grpId="0" uiExpand="1" build="p" animBg="1"/>
      <p:bldP spid="8" grpId="0" animBg="1"/>
      <p:bldP spid="11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D95DB-A794-4D6B-96BB-382A403D779A}"/>
              </a:ext>
            </a:extLst>
          </p:cNvPr>
          <p:cNvSpPr txBox="1">
            <a:spLocks/>
          </p:cNvSpPr>
          <p:nvPr/>
        </p:nvSpPr>
        <p:spPr>
          <a:xfrm>
            <a:off x="1026235" y="1895856"/>
            <a:ext cx="8082129" cy="325526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public </a:t>
            </a:r>
            <a:r>
              <a:rPr lang="en-US" b="1" i="1" u="sng" dirty="0">
                <a:solidFill>
                  <a:srgbClr val="FFFF00"/>
                </a:solidFill>
                <a:latin typeface="Georgia" panose="02040502050405020303" pitchFamily="18" charset="0"/>
              </a:rPr>
              <a:t>abstract</a:t>
            </a: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 class Cat {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private String breed;</a:t>
            </a:r>
          </a:p>
          <a:p>
            <a:endParaRPr lang="en-US" sz="8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    </a:t>
            </a:r>
            <a:r>
              <a:rPr lang="en-US" b="1" i="1" u="sng" dirty="0">
                <a:solidFill>
                  <a:srgbClr val="00B0F0"/>
                </a:solidFill>
                <a:latin typeface="Georgia" panose="02040502050405020303" pitchFamily="18" charset="0"/>
              </a:rPr>
              <a:t>abstract</a:t>
            </a:r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void meow ();</a:t>
            </a:r>
          </a:p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</a:p>
          <a:p>
            <a:endParaRPr lang="en-US" sz="17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99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Abstract Classes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Abstract Methods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Interfaces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41163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431"/>
    </mc:Choice>
    <mc:Fallback xmlns="">
      <p:transition advTm="1743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Abstract Classes</a:t>
            </a:r>
            <a:endParaRPr lang="en-US" sz="2800" dirty="0"/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Abstract Methods</a:t>
            </a:r>
            <a:endParaRPr lang="en-US" sz="2800" dirty="0"/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Interfaces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28070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431"/>
    </mc:Choice>
    <mc:Fallback xmlns="">
      <p:transition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B79C3C-1538-4BE9-AC88-357315C94B7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Shape Example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8EABD264-5DD6-43FF-9BFA-69347323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Square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4CFB3FC9-FF09-47EC-9332-47BF431EE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AB95B6D6-156E-47AF-AB3C-1C1BE5D78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Rectangle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ADAFF6FA-FFE6-4785-AC9F-042538F4F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E35BCD-52D7-4FF9-9068-1899A946A162}"/>
              </a:ext>
            </a:extLst>
          </p:cNvPr>
          <p:cNvSpPr/>
          <p:nvPr/>
        </p:nvSpPr>
        <p:spPr>
          <a:xfrm>
            <a:off x="5662509" y="3577773"/>
            <a:ext cx="3000452" cy="1623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EDF6AD-4A79-4B63-857C-41ED9CDCE999}"/>
              </a:ext>
            </a:extLst>
          </p:cNvPr>
          <p:cNvSpPr/>
          <p:nvPr/>
        </p:nvSpPr>
        <p:spPr>
          <a:xfrm>
            <a:off x="1723632" y="3577773"/>
            <a:ext cx="2228850" cy="1623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B2375E-D3BE-44C4-BCA2-430F07030EB9}"/>
              </a:ext>
            </a:extLst>
          </p:cNvPr>
          <p:cNvSpPr txBox="1"/>
          <p:nvPr/>
        </p:nvSpPr>
        <p:spPr>
          <a:xfrm>
            <a:off x="1723631" y="3208623"/>
            <a:ext cx="222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0D6353-EED5-43F8-9BA4-A0CE8C4B1C0C}"/>
              </a:ext>
            </a:extLst>
          </p:cNvPr>
          <p:cNvSpPr txBox="1"/>
          <p:nvPr/>
        </p:nvSpPr>
        <p:spPr>
          <a:xfrm>
            <a:off x="1723632" y="526859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B56C31-79A9-4B40-B49A-EE74D2CB3939}"/>
              </a:ext>
            </a:extLst>
          </p:cNvPr>
          <p:cNvSpPr txBox="1"/>
          <p:nvPr/>
        </p:nvSpPr>
        <p:spPr>
          <a:xfrm>
            <a:off x="5472407" y="3122506"/>
            <a:ext cx="34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B6AEBC-DC67-4C84-A607-01C669F9104A}"/>
              </a:ext>
            </a:extLst>
          </p:cNvPr>
          <p:cNvSpPr txBox="1"/>
          <p:nvPr/>
        </p:nvSpPr>
        <p:spPr>
          <a:xfrm>
            <a:off x="5472407" y="5251765"/>
            <a:ext cx="34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11DD72-4ED6-4D02-88A2-28A8416369C3}"/>
              </a:ext>
            </a:extLst>
          </p:cNvPr>
          <p:cNvSpPr txBox="1"/>
          <p:nvPr/>
        </p:nvSpPr>
        <p:spPr>
          <a:xfrm>
            <a:off x="1208055" y="3703319"/>
            <a:ext cx="31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5D487B-DB11-405A-AAE5-E94BBE722366}"/>
              </a:ext>
            </a:extLst>
          </p:cNvPr>
          <p:cNvSpPr txBox="1"/>
          <p:nvPr/>
        </p:nvSpPr>
        <p:spPr>
          <a:xfrm>
            <a:off x="4088283" y="3703320"/>
            <a:ext cx="31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AB9548-E596-4790-B0E4-6A89CA44A7E8}"/>
              </a:ext>
            </a:extLst>
          </p:cNvPr>
          <p:cNvSpPr txBox="1"/>
          <p:nvPr/>
        </p:nvSpPr>
        <p:spPr>
          <a:xfrm>
            <a:off x="5280396" y="3592592"/>
            <a:ext cx="310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width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3C34E4-0D32-4EE9-9EA7-921CFF8882C6}"/>
              </a:ext>
            </a:extLst>
          </p:cNvPr>
          <p:cNvSpPr txBox="1"/>
          <p:nvPr/>
        </p:nvSpPr>
        <p:spPr>
          <a:xfrm>
            <a:off x="8734880" y="3668050"/>
            <a:ext cx="310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width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430E18-A929-4F53-A380-77B2A8D2A8B6}"/>
              </a:ext>
            </a:extLst>
          </p:cNvPr>
          <p:cNvSpPr txBox="1"/>
          <p:nvPr/>
        </p:nvSpPr>
        <p:spPr>
          <a:xfrm>
            <a:off x="675745" y="6275294"/>
            <a:ext cx="418562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Perimeter = </a:t>
            </a:r>
            <a:r>
              <a:rPr lang="en-US" sz="1600" b="1" dirty="0"/>
              <a:t>4 * side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644D3-D4BA-493B-8C56-73EE3B4A6A29}"/>
              </a:ext>
            </a:extLst>
          </p:cNvPr>
          <p:cNvSpPr txBox="1"/>
          <p:nvPr/>
        </p:nvSpPr>
        <p:spPr>
          <a:xfrm>
            <a:off x="5069923" y="6267077"/>
            <a:ext cx="418562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Perimeter = </a:t>
            </a:r>
            <a:r>
              <a:rPr lang="en-US" sz="1600" b="1" dirty="0"/>
              <a:t>(2 * length) + (2 * width)</a:t>
            </a:r>
          </a:p>
        </p:txBody>
      </p:sp>
    </p:spTree>
    <p:extLst>
      <p:ext uri="{BB962C8B-B14F-4D97-AF65-F5344CB8AC3E}">
        <p14:creationId xmlns:p14="http://schemas.microsoft.com/office/powerpoint/2010/main" val="334691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284" y="167716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Abstract Classes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Abstract Methods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Interfaces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A020C6-E93E-4A5A-A9B5-DDF07AA5FD37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937606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Interface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Syntax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D95DB-A794-4D6B-96BB-382A403D779A}"/>
              </a:ext>
            </a:extLst>
          </p:cNvPr>
          <p:cNvSpPr txBox="1">
            <a:spLocks/>
          </p:cNvSpPr>
          <p:nvPr/>
        </p:nvSpPr>
        <p:spPr>
          <a:xfrm>
            <a:off x="1026235" y="1895856"/>
            <a:ext cx="8082129" cy="325526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public </a:t>
            </a:r>
            <a:r>
              <a:rPr lang="en-US" b="1" i="1" u="sng" dirty="0">
                <a:solidFill>
                  <a:srgbClr val="FFFF00"/>
                </a:solidFill>
                <a:latin typeface="Georgia" panose="02040502050405020303" pitchFamily="18" charset="0"/>
              </a:rPr>
              <a:t>interface</a:t>
            </a: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 Day {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int HOURS_IN_A_DAY = 24;</a:t>
            </a:r>
          </a:p>
          <a:p>
            <a:endParaRPr lang="en-US" sz="8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    void </a:t>
            </a:r>
            <a:r>
              <a:rPr lang="en-US" dirty="0" err="1">
                <a:solidFill>
                  <a:srgbClr val="00B0F0"/>
                </a:solidFill>
                <a:latin typeface="Georgia" panose="02040502050405020303" pitchFamily="18" charset="0"/>
              </a:rPr>
              <a:t>calculateHours</a:t>
            </a:r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();</a:t>
            </a:r>
          </a:p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</a:p>
          <a:p>
            <a:endParaRPr lang="en-US" sz="17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3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658" y="1957275"/>
            <a:ext cx="8596668" cy="329636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Consistency For All Implementation Classes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Support of Multiple Implementation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Interface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534843098"/>
      </p:ext>
    </p:extLst>
  </p:cSld>
  <p:clrMapOvr>
    <a:masterClrMapping/>
  </p:clrMapOvr>
  <p:transition spd="slow" advTm="17431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03658" y="195727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Consistency For All Implementation Classes 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Support of Multiple Implementation</a:t>
            </a: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97F886-F0FE-4F94-92CB-EDAC1E2FF3C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Interface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1322963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83">
        <p15:prstTrans prst="fracture"/>
      </p:transition>
    </mc:Choice>
    <mc:Fallback xmlns="">
      <p:transition spd="slow" advTm="383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03658" y="195727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Consistency For All Implementation Classes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Support of Multiple Implementation</a:t>
            </a: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B854D2-73A0-4253-B2C6-BED7D8C19B6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Interface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851119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29">
        <p15:prstTrans prst="fracture"/>
      </p:transition>
    </mc:Choice>
    <mc:Fallback xmlns="">
      <p:transition spd="slow" advTm="429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272875" y="159105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Super Class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594300" y="3702261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Sub Class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967331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Sub Class </a:t>
            </a:r>
            <a:r>
              <a:rPr lang="en-US" sz="3200" dirty="0">
                <a:solidFill>
                  <a:schemeClr val="tx1"/>
                </a:solidFill>
              </a:rPr>
              <a:t>3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070E85-1386-4285-84B4-CCF1823FE7DB}"/>
              </a:ext>
            </a:extLst>
          </p:cNvPr>
          <p:cNvSpPr/>
          <p:nvPr/>
        </p:nvSpPr>
        <p:spPr>
          <a:xfrm>
            <a:off x="4280815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Sub Class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1EF800-909F-4E94-89B5-C3E5ABF8E139}"/>
              </a:ext>
            </a:extLst>
          </p:cNvPr>
          <p:cNvCxnSpPr/>
          <p:nvPr/>
        </p:nvCxnSpPr>
        <p:spPr>
          <a:xfrm flipH="1">
            <a:off x="2205386" y="2090928"/>
            <a:ext cx="2067489" cy="1611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1DCCF6-2C74-4547-9E4B-8392E7D2E7CA}"/>
              </a:ext>
            </a:extLst>
          </p:cNvPr>
          <p:cNvCxnSpPr/>
          <p:nvPr/>
        </p:nvCxnSpPr>
        <p:spPr>
          <a:xfrm>
            <a:off x="7495047" y="2090928"/>
            <a:ext cx="2083370" cy="1630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B04C00-F405-48E1-90EA-237B2CB4183B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5883961" y="2590800"/>
            <a:ext cx="7940" cy="1130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36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3FDFE-1C03-4AA7-9A51-ABB01D4E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576" y="1719073"/>
            <a:ext cx="4185623" cy="44789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An Employee works at a company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320FBF-56C6-4215-95E0-5914A485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576" y="2304289"/>
            <a:ext cx="4185623" cy="318211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Submit Resume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Attend Interview(s)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Get Hired 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Perform Job 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Receive Paycheck From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04BCD5-A050-4AB8-BB9E-6833E8DFF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719073"/>
            <a:ext cx="4185617" cy="5053808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Object-Oriented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0330BC-9FC0-44D1-86F4-73A8F0BE113D}"/>
              </a:ext>
            </a:extLst>
          </p:cNvPr>
          <p:cNvSpPr/>
          <p:nvPr/>
        </p:nvSpPr>
        <p:spPr>
          <a:xfrm>
            <a:off x="5467635" y="1850087"/>
            <a:ext cx="3493485" cy="478845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dirty="0">
                <a:solidFill>
                  <a:schemeClr val="tx1"/>
                </a:solidFill>
              </a:rPr>
              <a:t>     int age;</a:t>
            </a:r>
          </a:p>
          <a:p>
            <a:r>
              <a:rPr lang="en-US" dirty="0">
                <a:solidFill>
                  <a:schemeClr val="tx1"/>
                </a:solidFill>
              </a:rPr>
              <a:t>     int </a:t>
            </a:r>
            <a:r>
              <a:rPr lang="en-US" dirty="0" err="1">
                <a:solidFill>
                  <a:schemeClr val="tx1"/>
                </a:solidFill>
              </a:rPr>
              <a:t>employeeID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 String title;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 err="1">
                <a:solidFill>
                  <a:schemeClr val="tx1"/>
                </a:solidFill>
              </a:rPr>
              <a:t>calculateSalary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    // Calculate Salary</a:t>
            </a:r>
          </a:p>
          <a:p>
            <a:r>
              <a:rPr lang="en-US" dirty="0">
                <a:solidFill>
                  <a:schemeClr val="tx1"/>
                </a:solidFill>
              </a:rPr>
              <a:t>    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      }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calculateBonus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    // Calculate Bonus</a:t>
            </a:r>
          </a:p>
          <a:p>
            <a:r>
              <a:rPr lang="en-US" dirty="0">
                <a:solidFill>
                  <a:schemeClr val="tx1"/>
                </a:solidFill>
              </a:rPr>
              <a:t>         _______________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dirty="0">
                <a:solidFill>
                  <a:schemeClr val="tx1"/>
                </a:solidFill>
              </a:rPr>
              <a:t>      }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2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272875" y="159105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594300" y="3702261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Food Store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967331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Medicine Store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070E85-1386-4285-84B4-CCF1823FE7DB}"/>
              </a:ext>
            </a:extLst>
          </p:cNvPr>
          <p:cNvSpPr/>
          <p:nvPr/>
        </p:nvSpPr>
        <p:spPr>
          <a:xfrm>
            <a:off x="4280815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Clothes Store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CF366C-B6BB-424F-8A05-AB0BDC51CC0E}"/>
              </a:ext>
            </a:extLst>
          </p:cNvPr>
          <p:cNvCxnSpPr/>
          <p:nvPr/>
        </p:nvCxnSpPr>
        <p:spPr>
          <a:xfrm flipH="1">
            <a:off x="2205386" y="2090928"/>
            <a:ext cx="2067489" cy="1611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650AB6-4AFB-485F-B87E-ED35B3D9BADC}"/>
              </a:ext>
            </a:extLst>
          </p:cNvPr>
          <p:cNvCxnSpPr/>
          <p:nvPr/>
        </p:nvCxnSpPr>
        <p:spPr>
          <a:xfrm>
            <a:off x="7495047" y="2090928"/>
            <a:ext cx="2083370" cy="1630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BA97CE-40C4-443C-8F49-2A90AE3C2C41}"/>
              </a:ext>
            </a:extLst>
          </p:cNvPr>
          <p:cNvCxnSpPr/>
          <p:nvPr/>
        </p:nvCxnSpPr>
        <p:spPr>
          <a:xfrm>
            <a:off x="5883961" y="2590800"/>
            <a:ext cx="7940" cy="1130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66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Inheritance 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Diamond Problem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272875" y="159105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594300" y="3702261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Food Store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967331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Medicine Store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070E85-1386-4285-84B4-CCF1823FE7DB}"/>
              </a:ext>
            </a:extLst>
          </p:cNvPr>
          <p:cNvSpPr/>
          <p:nvPr/>
        </p:nvSpPr>
        <p:spPr>
          <a:xfrm>
            <a:off x="4280815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Clothes Store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6285CF-9B16-4795-8EA4-12E6E9A102E2}"/>
              </a:ext>
            </a:extLst>
          </p:cNvPr>
          <p:cNvSpPr/>
          <p:nvPr/>
        </p:nvSpPr>
        <p:spPr>
          <a:xfrm>
            <a:off x="4287167" y="5720734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Combo Store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901482-6FA1-4973-87A5-E1588C865404}"/>
              </a:ext>
            </a:extLst>
          </p:cNvPr>
          <p:cNvCxnSpPr>
            <a:stCxn id="22" idx="2"/>
            <a:endCxn id="29" idx="1"/>
          </p:cNvCxnSpPr>
          <p:nvPr/>
        </p:nvCxnSpPr>
        <p:spPr>
          <a:xfrm>
            <a:off x="2205386" y="4702005"/>
            <a:ext cx="2081781" cy="1518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F24113-3038-42D2-A257-943FDEFB23E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883961" y="4739977"/>
            <a:ext cx="14292" cy="980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EA24A0-0863-4026-9986-D96B5F92A93B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7509339" y="4739977"/>
            <a:ext cx="2069078" cy="1480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0DEABB-F3BD-475E-B313-BFFE04B79DF6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flipH="1">
            <a:off x="2205386" y="2090928"/>
            <a:ext cx="2067489" cy="1611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6B5DB4-0A51-40A1-BEB8-E109A56A1291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7495047" y="2090928"/>
            <a:ext cx="2083370" cy="1630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8AB97B-B2EB-4ADD-B712-C47EE39B3DF7}"/>
              </a:ext>
            </a:extLst>
          </p:cNvPr>
          <p:cNvCxnSpPr/>
          <p:nvPr/>
        </p:nvCxnSpPr>
        <p:spPr>
          <a:xfrm>
            <a:off x="5883961" y="2590800"/>
            <a:ext cx="7940" cy="1130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4E100466-155F-4F14-AFC7-54D517DF2752}"/>
              </a:ext>
            </a:extLst>
          </p:cNvPr>
          <p:cNvSpPr/>
          <p:nvPr/>
        </p:nvSpPr>
        <p:spPr>
          <a:xfrm>
            <a:off x="5426761" y="4720990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C93F400B-2317-43D6-A0D8-258A4D2F78DD}"/>
              </a:ext>
            </a:extLst>
          </p:cNvPr>
          <p:cNvSpPr/>
          <p:nvPr/>
        </p:nvSpPr>
        <p:spPr>
          <a:xfrm>
            <a:off x="8174137" y="4894366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7023C290-32BF-411B-AF2B-D32559DACBCA}"/>
              </a:ext>
            </a:extLst>
          </p:cNvPr>
          <p:cNvSpPr/>
          <p:nvPr/>
        </p:nvSpPr>
        <p:spPr>
          <a:xfrm>
            <a:off x="2669675" y="4899066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Multiple Interface</a:t>
            </a:r>
          </a:p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Implementation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21797-A311-4219-A8C7-D252B427C1F9}"/>
              </a:ext>
            </a:extLst>
          </p:cNvPr>
          <p:cNvSpPr/>
          <p:nvPr/>
        </p:nvSpPr>
        <p:spPr>
          <a:xfrm>
            <a:off x="4272875" y="159105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6F0491-FD4C-4832-A37A-37D70BB2A642}"/>
              </a:ext>
            </a:extLst>
          </p:cNvPr>
          <p:cNvSpPr/>
          <p:nvPr/>
        </p:nvSpPr>
        <p:spPr>
          <a:xfrm>
            <a:off x="594300" y="3702261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Food Store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0F34B-DA5C-4672-88C5-CB93978FED8C}"/>
              </a:ext>
            </a:extLst>
          </p:cNvPr>
          <p:cNvSpPr/>
          <p:nvPr/>
        </p:nvSpPr>
        <p:spPr>
          <a:xfrm>
            <a:off x="7967331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Medicine Store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070E85-1386-4285-84B4-CCF1823FE7DB}"/>
              </a:ext>
            </a:extLst>
          </p:cNvPr>
          <p:cNvSpPr/>
          <p:nvPr/>
        </p:nvSpPr>
        <p:spPr>
          <a:xfrm>
            <a:off x="4280815" y="3721247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Clothes Store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6285CF-9B16-4795-8EA4-12E6E9A102E2}"/>
              </a:ext>
            </a:extLst>
          </p:cNvPr>
          <p:cNvSpPr/>
          <p:nvPr/>
        </p:nvSpPr>
        <p:spPr>
          <a:xfrm>
            <a:off x="4287167" y="5720734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Combo Store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901482-6FA1-4973-87A5-E1588C865404}"/>
              </a:ext>
            </a:extLst>
          </p:cNvPr>
          <p:cNvCxnSpPr>
            <a:stCxn id="22" idx="2"/>
            <a:endCxn id="29" idx="1"/>
          </p:cNvCxnSpPr>
          <p:nvPr/>
        </p:nvCxnSpPr>
        <p:spPr>
          <a:xfrm>
            <a:off x="2205386" y="4702005"/>
            <a:ext cx="2081781" cy="1518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F24113-3038-42D2-A257-943FDEFB23E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883961" y="4739977"/>
            <a:ext cx="14292" cy="980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EA24A0-0863-4026-9986-D96B5F92A93B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7509339" y="4739977"/>
            <a:ext cx="2069078" cy="1480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0DEABB-F3BD-475E-B313-BFFE04B79DF6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flipH="1">
            <a:off x="2205386" y="2090928"/>
            <a:ext cx="2067489" cy="1611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6B5DB4-0A51-40A1-BEB8-E109A56A1291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>
            <a:off x="7495047" y="2090928"/>
            <a:ext cx="2083370" cy="1630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8AB97B-B2EB-4ADD-B712-C47EE39B3DF7}"/>
              </a:ext>
            </a:extLst>
          </p:cNvPr>
          <p:cNvCxnSpPr/>
          <p:nvPr/>
        </p:nvCxnSpPr>
        <p:spPr>
          <a:xfrm>
            <a:off x="5883961" y="2590800"/>
            <a:ext cx="7940" cy="1130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94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Extend Multiple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Interfaces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D95DB-A794-4D6B-96BB-382A403D779A}"/>
              </a:ext>
            </a:extLst>
          </p:cNvPr>
          <p:cNvSpPr txBox="1">
            <a:spLocks/>
          </p:cNvSpPr>
          <p:nvPr/>
        </p:nvSpPr>
        <p:spPr>
          <a:xfrm>
            <a:off x="1026235" y="1895856"/>
            <a:ext cx="8082129" cy="325526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public interface Day </a:t>
            </a:r>
            <a:r>
              <a:rPr lang="en-US" b="1" i="1" u="sng" dirty="0">
                <a:solidFill>
                  <a:srgbClr val="FFFF00"/>
                </a:solidFill>
                <a:latin typeface="Georgia" panose="02040502050405020303" pitchFamily="18" charset="0"/>
              </a:rPr>
              <a:t>extends Week, Month </a:t>
            </a: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int HOURS_IN_A_DAY = 24;</a:t>
            </a:r>
          </a:p>
          <a:p>
            <a:endParaRPr lang="en-US" sz="8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    void </a:t>
            </a:r>
            <a:r>
              <a:rPr lang="en-US" dirty="0" err="1">
                <a:solidFill>
                  <a:srgbClr val="00B0F0"/>
                </a:solidFill>
                <a:latin typeface="Georgia" panose="02040502050405020303" pitchFamily="18" charset="0"/>
              </a:rPr>
              <a:t>calculateHours</a:t>
            </a:r>
            <a:r>
              <a:rPr lang="en-US" dirty="0">
                <a:solidFill>
                  <a:srgbClr val="00B0F0"/>
                </a:solidFill>
                <a:latin typeface="Georgia" panose="02040502050405020303" pitchFamily="18" charset="0"/>
              </a:rPr>
              <a:t> ();</a:t>
            </a:r>
          </a:p>
          <a:p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</a:p>
          <a:p>
            <a:endParaRPr lang="en-US" sz="17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11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284" y="183804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Encapsulation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Inheritance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Polymorphism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Abstraction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76626C-ACD6-4072-92C1-FE59FCD118E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1454916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3FDFE-1C03-4AA7-9A51-ABB01D4E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354468"/>
            <a:ext cx="4185623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Structured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320FBF-56C6-4215-95E0-5914A485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930730"/>
            <a:ext cx="4185623" cy="4842151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BDFA2-4881-4E99-8B9B-8A808CC30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354468"/>
            <a:ext cx="4185618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Object-Oriented Programming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OOP vs Structured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B0FF7E-751B-4F38-BD76-C44E502A784C}"/>
              </a:ext>
            </a:extLst>
          </p:cNvPr>
          <p:cNvSpPr/>
          <p:nvPr/>
        </p:nvSpPr>
        <p:spPr>
          <a:xfrm>
            <a:off x="932211" y="2016001"/>
            <a:ext cx="3493485" cy="14714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tx1"/>
                </a:solidFill>
              </a:rPr>
              <a:t>calculateSalary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// Calculate Salary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EE025F-EAB0-4874-AC33-75EE7A953F36}"/>
              </a:ext>
            </a:extLst>
          </p:cNvPr>
          <p:cNvSpPr/>
          <p:nvPr/>
        </p:nvSpPr>
        <p:spPr>
          <a:xfrm>
            <a:off x="932211" y="3676966"/>
            <a:ext cx="3493485" cy="146303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tx1"/>
                </a:solidFill>
              </a:rPr>
              <a:t>calculateBonus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// Calculate Bonus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BF0AA6-364B-4CE5-B469-2B6F59F4FDCB}"/>
              </a:ext>
            </a:extLst>
          </p:cNvPr>
          <p:cNvSpPr/>
          <p:nvPr/>
        </p:nvSpPr>
        <p:spPr>
          <a:xfrm>
            <a:off x="932211" y="5309842"/>
            <a:ext cx="3493485" cy="140528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tx1"/>
                </a:solidFill>
              </a:rPr>
              <a:t>calculateHealthBenefits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// Calculate Health Benefits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0BEF934-A1AD-4783-AD4E-68F79FE9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957555"/>
            <a:ext cx="4185617" cy="4815326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80708-D436-4245-9030-6A1A544FD397}"/>
              </a:ext>
            </a:extLst>
          </p:cNvPr>
          <p:cNvSpPr/>
          <p:nvPr/>
        </p:nvSpPr>
        <p:spPr>
          <a:xfrm>
            <a:off x="5467635" y="2074321"/>
            <a:ext cx="3493485" cy="46408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int age;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int </a:t>
            </a:r>
            <a:r>
              <a:rPr lang="en-US" sz="1700" dirty="0" err="1">
                <a:solidFill>
                  <a:schemeClr val="tx1"/>
                </a:solidFill>
              </a:rPr>
              <a:t>employeeID</a:t>
            </a:r>
            <a:r>
              <a:rPr lang="en-US" sz="1700" dirty="0">
                <a:solidFill>
                  <a:schemeClr val="tx1"/>
                </a:solidFill>
              </a:rPr>
              <a:t>;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String title;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     </a:t>
            </a:r>
            <a:r>
              <a:rPr lang="en-US" sz="1700" dirty="0" err="1">
                <a:solidFill>
                  <a:schemeClr val="tx1"/>
                </a:solidFill>
              </a:rPr>
              <a:t>calculateSalary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// Calculate Salary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}</a:t>
            </a:r>
            <a:br>
              <a:rPr lang="en-US" sz="17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      </a:t>
            </a:r>
            <a:r>
              <a:rPr lang="en-US" sz="1700" dirty="0" err="1">
                <a:solidFill>
                  <a:schemeClr val="tx1"/>
                </a:solidFill>
              </a:rPr>
              <a:t>calculateBonus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// Calculate Bonus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1700" dirty="0">
                <a:solidFill>
                  <a:schemeClr val="tx1"/>
                </a:solidFill>
              </a:rPr>
              <a:t>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9D5B55-4F2B-46DE-B697-2DF45312F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898" y="1819280"/>
            <a:ext cx="2400000" cy="24857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4C3E4B-6C2E-469E-879E-F9289A375D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96984" y="4434725"/>
            <a:ext cx="1485265" cy="1207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98485F-1CC3-4CBF-9B9B-EF15D78D670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567680" y="5140005"/>
            <a:ext cx="876483" cy="1485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608545-595D-45CD-AFEE-DFE6D3914D2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194353" y="355936"/>
            <a:ext cx="1751965" cy="1256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76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C7AD7-29D1-44AC-A2E6-735AECCD887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Classes &amp; </a:t>
            </a:r>
            <a:b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Objects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0BEF934-A1AD-4783-AD4E-68F79FE9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957555"/>
            <a:ext cx="4185617" cy="4815326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80708-D436-4245-9030-6A1A544FD397}"/>
              </a:ext>
            </a:extLst>
          </p:cNvPr>
          <p:cNvSpPr/>
          <p:nvPr/>
        </p:nvSpPr>
        <p:spPr>
          <a:xfrm>
            <a:off x="5467635" y="2074321"/>
            <a:ext cx="3493485" cy="464080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int age;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int </a:t>
            </a:r>
            <a:r>
              <a:rPr lang="en-US" sz="1700" dirty="0" err="1">
                <a:solidFill>
                  <a:schemeClr val="tx1"/>
                </a:solidFill>
              </a:rPr>
              <a:t>employeeID</a:t>
            </a:r>
            <a:r>
              <a:rPr lang="en-US" sz="1700" dirty="0">
                <a:solidFill>
                  <a:schemeClr val="tx1"/>
                </a:solidFill>
              </a:rPr>
              <a:t>;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String title;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     </a:t>
            </a:r>
            <a:r>
              <a:rPr lang="en-US" sz="1700" dirty="0" err="1">
                <a:solidFill>
                  <a:schemeClr val="tx1"/>
                </a:solidFill>
              </a:rPr>
              <a:t>calculateSalary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// Calculate Salary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}</a:t>
            </a:r>
            <a:br>
              <a:rPr lang="en-US" sz="17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      </a:t>
            </a:r>
            <a:r>
              <a:rPr lang="en-US" sz="1700" dirty="0" err="1">
                <a:solidFill>
                  <a:schemeClr val="tx1"/>
                </a:solidFill>
              </a:rPr>
              <a:t>calculateBonus</a:t>
            </a:r>
            <a:r>
              <a:rPr lang="en-US" sz="1700" dirty="0">
                <a:solidFill>
                  <a:schemeClr val="tx1"/>
                </a:solidFill>
              </a:rPr>
              <a:t> {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// Calculate Bonus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         _______________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1700" dirty="0">
                <a:solidFill>
                  <a:schemeClr val="tx1"/>
                </a:solidFill>
              </a:rPr>
              <a:t> 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5D95DB-A794-4D6B-96BB-382A403D779A}"/>
              </a:ext>
            </a:extLst>
          </p:cNvPr>
          <p:cNvSpPr txBox="1">
            <a:spLocks/>
          </p:cNvSpPr>
          <p:nvPr/>
        </p:nvSpPr>
        <p:spPr>
          <a:xfrm>
            <a:off x="6868311" y="1957555"/>
            <a:ext cx="3621889" cy="48153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bg1"/>
                </a:solidFill>
                <a:latin typeface="Georgia" panose="02040502050405020303" pitchFamily="18" charset="0"/>
              </a:rPr>
              <a:t>Employee jane, john;</a:t>
            </a:r>
          </a:p>
          <a:p>
            <a:endParaRPr lang="en-US" sz="10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r>
              <a:rPr lang="en-US" sz="1700" b="1" dirty="0" err="1">
                <a:solidFill>
                  <a:srgbClr val="FFC0CB"/>
                </a:solidFill>
                <a:latin typeface="Georgia" panose="02040502050405020303" pitchFamily="18" charset="0"/>
              </a:rPr>
              <a:t>jane.age</a:t>
            </a:r>
            <a:r>
              <a:rPr lang="en-US" sz="1700" b="1" dirty="0">
                <a:solidFill>
                  <a:srgbClr val="FFC0CB"/>
                </a:solidFill>
                <a:latin typeface="Georgia" panose="02040502050405020303" pitchFamily="18" charset="0"/>
              </a:rPr>
              <a:t> = 25;</a:t>
            </a:r>
          </a:p>
          <a:p>
            <a:r>
              <a:rPr lang="en-US" sz="17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jane.employeeID</a:t>
            </a:r>
            <a:r>
              <a:rPr lang="en-US" sz="1700" b="1" dirty="0">
                <a:solidFill>
                  <a:srgbClr val="A21898"/>
                </a:solidFill>
                <a:latin typeface="Georgia" panose="02040502050405020303" pitchFamily="18" charset="0"/>
              </a:rPr>
              <a:t> = 34;</a:t>
            </a:r>
            <a:endParaRPr lang="en-US" sz="17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r>
              <a:rPr lang="en-US" sz="1700" dirty="0" err="1">
                <a:solidFill>
                  <a:srgbClr val="00B050"/>
                </a:solidFill>
                <a:latin typeface="Georgia" panose="02040502050405020303" pitchFamily="18" charset="0"/>
              </a:rPr>
              <a:t>jane.title</a:t>
            </a:r>
            <a:r>
              <a:rPr lang="en-US" sz="1700" dirty="0">
                <a:solidFill>
                  <a:srgbClr val="00B050"/>
                </a:solidFill>
                <a:latin typeface="Georgia" panose="02040502050405020303" pitchFamily="18" charset="0"/>
              </a:rPr>
              <a:t> = “Automation Engineer”;</a:t>
            </a:r>
          </a:p>
          <a:p>
            <a:r>
              <a:rPr lang="en-US" sz="1700" dirty="0" err="1">
                <a:solidFill>
                  <a:srgbClr val="FFFF00"/>
                </a:solidFill>
                <a:latin typeface="Georgia" panose="02040502050405020303" pitchFamily="18" charset="0"/>
              </a:rPr>
              <a:t>jane.calculateSalary</a:t>
            </a:r>
            <a:r>
              <a:rPr lang="en-US" sz="1700" dirty="0">
                <a:solidFill>
                  <a:srgbClr val="FFFF00"/>
                </a:solidFill>
                <a:latin typeface="Georgia" panose="02040502050405020303" pitchFamily="18" charset="0"/>
              </a:rPr>
              <a:t>();</a:t>
            </a:r>
          </a:p>
          <a:p>
            <a:r>
              <a:rPr lang="en-US" sz="1700" dirty="0" err="1">
                <a:solidFill>
                  <a:srgbClr val="00B0F0"/>
                </a:solidFill>
                <a:latin typeface="Georgia" panose="02040502050405020303" pitchFamily="18" charset="0"/>
              </a:rPr>
              <a:t>jane.calculateBonus</a:t>
            </a:r>
            <a:r>
              <a:rPr lang="en-US" sz="1700" dirty="0">
                <a:solidFill>
                  <a:srgbClr val="00B0F0"/>
                </a:solidFill>
                <a:latin typeface="Georgia" panose="02040502050405020303" pitchFamily="18" charset="0"/>
              </a:rPr>
              <a:t>();</a:t>
            </a:r>
          </a:p>
          <a:p>
            <a:endParaRPr lang="en-US" sz="1700" dirty="0">
              <a:solidFill>
                <a:srgbClr val="FFFF00"/>
              </a:solidFill>
              <a:latin typeface="Georgia" panose="02040502050405020303" pitchFamily="18" charset="0"/>
            </a:endParaRPr>
          </a:p>
          <a:p>
            <a:r>
              <a:rPr lang="en-US" sz="1700" dirty="0" err="1">
                <a:solidFill>
                  <a:srgbClr val="FFC0CB"/>
                </a:solidFill>
                <a:latin typeface="Georgia" panose="02040502050405020303" pitchFamily="18" charset="0"/>
              </a:rPr>
              <a:t>john.age</a:t>
            </a:r>
            <a:r>
              <a:rPr lang="en-US" sz="1700" dirty="0">
                <a:solidFill>
                  <a:srgbClr val="FFC0CB"/>
                </a:solidFill>
                <a:latin typeface="Georgia" panose="02040502050405020303" pitchFamily="18" charset="0"/>
              </a:rPr>
              <a:t> = 55;</a:t>
            </a:r>
          </a:p>
          <a:p>
            <a:r>
              <a:rPr lang="en-US" sz="17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john.employeeID</a:t>
            </a:r>
            <a:r>
              <a:rPr lang="en-US" sz="1700" b="1" dirty="0">
                <a:solidFill>
                  <a:srgbClr val="A21898"/>
                </a:solidFill>
                <a:latin typeface="Georgia" panose="02040502050405020303" pitchFamily="18" charset="0"/>
              </a:rPr>
              <a:t> = 99;</a:t>
            </a:r>
          </a:p>
          <a:p>
            <a:r>
              <a:rPr lang="en-US" sz="1700" dirty="0" err="1">
                <a:solidFill>
                  <a:srgbClr val="00B050"/>
                </a:solidFill>
                <a:latin typeface="Georgia" panose="02040502050405020303" pitchFamily="18" charset="0"/>
              </a:rPr>
              <a:t>john.title</a:t>
            </a:r>
            <a:r>
              <a:rPr lang="en-US" sz="1700" dirty="0">
                <a:solidFill>
                  <a:srgbClr val="00B050"/>
                </a:solidFill>
                <a:latin typeface="Georgia" panose="02040502050405020303" pitchFamily="18" charset="0"/>
              </a:rPr>
              <a:t> = “Automation Engineer”;</a:t>
            </a:r>
          </a:p>
          <a:p>
            <a:r>
              <a:rPr lang="en-US" sz="1700" dirty="0" err="1">
                <a:solidFill>
                  <a:srgbClr val="FFFF00"/>
                </a:solidFill>
                <a:latin typeface="Georgia" panose="02040502050405020303" pitchFamily="18" charset="0"/>
              </a:rPr>
              <a:t>john.calculateSalary</a:t>
            </a:r>
            <a:r>
              <a:rPr lang="en-US" sz="1700" dirty="0">
                <a:solidFill>
                  <a:srgbClr val="FFFF00"/>
                </a:solidFill>
                <a:latin typeface="Georgia" panose="02040502050405020303" pitchFamily="18" charset="0"/>
              </a:rPr>
              <a:t>();</a:t>
            </a:r>
          </a:p>
          <a:p>
            <a:r>
              <a:rPr lang="en-US" sz="1700" dirty="0" err="1">
                <a:solidFill>
                  <a:srgbClr val="00B0F0"/>
                </a:solidFill>
                <a:latin typeface="Georgia" panose="02040502050405020303" pitchFamily="18" charset="0"/>
              </a:rPr>
              <a:t>john.calculateBonus</a:t>
            </a:r>
            <a:r>
              <a:rPr lang="en-US" sz="1700" dirty="0">
                <a:solidFill>
                  <a:srgbClr val="00B0F0"/>
                </a:solidFill>
                <a:latin typeface="Georgia" panose="02040502050405020303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3676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25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25 -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1.66667E-6 2.96296E-6 L -0.25 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6" grpId="0" animBg="1"/>
      <p:bldP spid="5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5100231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Encapsulation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Polymorphism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Method Overload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Method Override </a:t>
            </a:r>
            <a:b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Abstract Classes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Abstract Methods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Interfaces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2808881219"/>
      </p:ext>
    </p:extLst>
  </p:cSld>
  <p:clrMapOvr>
    <a:masterClrMapping/>
  </p:clrMapOvr>
  <p:transition spd="slow" advTm="17431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Encapsulation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Abstract Classes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Abstract Methods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Interfaces</a:t>
            </a:r>
          </a:p>
          <a:p>
            <a:pPr lvl="1"/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Polymorphism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Method Overload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Method Override</a:t>
            </a:r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2786352186"/>
      </p:ext>
    </p:extLst>
  </p:cSld>
  <p:clrMapOvr>
    <a:masterClrMapping/>
  </p:clrMapOvr>
  <p:transition spd="slow" advTm="17431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4" y="1757769"/>
            <a:ext cx="8596668" cy="46430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Encapsulation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Inheritance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Polymorphism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Abstraction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5DD4-C6B5-4979-A5E1-50EFA6E732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Series</a:t>
            </a:r>
          </a:p>
        </p:txBody>
      </p:sp>
    </p:spTree>
    <p:extLst>
      <p:ext uri="{BB962C8B-B14F-4D97-AF65-F5344CB8AC3E}">
        <p14:creationId xmlns:p14="http://schemas.microsoft.com/office/powerpoint/2010/main" val="2941852605"/>
      </p:ext>
    </p:extLst>
  </p:cSld>
  <p:clrMapOvr>
    <a:masterClrMapping/>
  </p:clrMapOvr>
  <p:transition spd="slow" advTm="1743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32038</TotalTime>
  <Words>635</Words>
  <Application>Microsoft Office PowerPoint</Application>
  <PresentationFormat>Widescreen</PresentationFormat>
  <Paragraphs>459</Paragraphs>
  <Slides>44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1202</cp:revision>
  <dcterms:created xsi:type="dcterms:W3CDTF">2016-08-27T11:26:48Z</dcterms:created>
  <dcterms:modified xsi:type="dcterms:W3CDTF">2020-07-13T03:41:34Z</dcterms:modified>
</cp:coreProperties>
</file>