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71" r:id="rId9"/>
    <p:sldId id="269" r:id="rId10"/>
    <p:sldId id="270" r:id="rId11"/>
    <p:sldId id="272" r:id="rId12"/>
    <p:sldId id="262" r:id="rId13"/>
    <p:sldId id="266" r:id="rId14"/>
    <p:sldId id="263" r:id="rId15"/>
    <p:sldId id="278" r:id="rId16"/>
    <p:sldId id="280" r:id="rId17"/>
    <p:sldId id="28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252B-7420-4ADC-9174-A2D7FDD8A7C3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FD40-7222-4F56-BFF6-45DAA83D2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90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252B-7420-4ADC-9174-A2D7FDD8A7C3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FD40-7222-4F56-BFF6-45DAA83D2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85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252B-7420-4ADC-9174-A2D7FDD8A7C3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FD40-7222-4F56-BFF6-45DAA83D2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5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252B-7420-4ADC-9174-A2D7FDD8A7C3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FD40-7222-4F56-BFF6-45DAA83D2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21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252B-7420-4ADC-9174-A2D7FDD8A7C3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FD40-7222-4F56-BFF6-45DAA83D2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47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252B-7420-4ADC-9174-A2D7FDD8A7C3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FD40-7222-4F56-BFF6-45DAA83D2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59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252B-7420-4ADC-9174-A2D7FDD8A7C3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FD40-7222-4F56-BFF6-45DAA83D2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47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252B-7420-4ADC-9174-A2D7FDD8A7C3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FD40-7222-4F56-BFF6-45DAA83D2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37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252B-7420-4ADC-9174-A2D7FDD8A7C3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FD40-7222-4F56-BFF6-45DAA83D2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06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252B-7420-4ADC-9174-A2D7FDD8A7C3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FD40-7222-4F56-BFF6-45DAA83D2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5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252B-7420-4ADC-9174-A2D7FDD8A7C3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2FD40-7222-4F56-BFF6-45DAA83D2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1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7252B-7420-4ADC-9174-A2D7FDD8A7C3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2FD40-7222-4F56-BFF6-45DAA83D2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67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player.com/slide/9217442/" TargetMode="External"/><Relationship Id="rId2" Type="http://schemas.openxmlformats.org/officeDocument/2006/relationships/hyperlink" Target="https://sparxsystems.com/resources/tutorials/uml2/statediagram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parxsystems.com/resources/tutorials/uml2/state-diagram.html" TargetMode="External"/><Relationship Id="rId5" Type="http://schemas.openxmlformats.org/officeDocument/2006/relationships/hyperlink" Target="https://www.uml-diagrams.org/state-machine-diagrams.html" TargetMode="External"/><Relationship Id="rId4" Type="http://schemas.openxmlformats.org/officeDocument/2006/relationships/hyperlink" Target="https://slidetodoc.com/rational-agents-chapter-2-outline-agent-function-and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Captureaaq1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164"/>
            <a:ext cx="917698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332656"/>
            <a:ext cx="8352928" cy="1512168"/>
          </a:xfrm>
        </p:spPr>
        <p:txBody>
          <a:bodyPr>
            <a:noAutofit/>
          </a:bodyPr>
          <a:lstStyle/>
          <a:p>
            <a:pPr algn="l"/>
            <a:r>
              <a:rPr lang="en-GB" sz="4400" dirty="0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ARTIFICIAL INTELIGENCE </a:t>
            </a:r>
          </a:p>
          <a:p>
            <a:pPr algn="l"/>
            <a:r>
              <a:rPr lang="en-GB" sz="4400" dirty="0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Intelligent Agent</a:t>
            </a:r>
          </a:p>
          <a:p>
            <a:pPr algn="l"/>
            <a:endParaRPr lang="en-US" sz="4400" dirty="0">
              <a:solidFill>
                <a:srgbClr val="FFFF00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30591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2646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b="1" dirty="0" smtClean="0"/>
              <a:t>Instance 02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r>
              <a:rPr lang="en-US" sz="1400" b="1" dirty="0" smtClean="0"/>
              <a:t>Thief 01 under the light </a:t>
            </a:r>
          </a:p>
          <a:p>
            <a:pPr marL="0" indent="0">
              <a:buNone/>
            </a:pPr>
            <a:r>
              <a:rPr lang="en-US" sz="1400" b="1" dirty="0" smtClean="0"/>
              <a:t>                         </a:t>
            </a:r>
          </a:p>
          <a:p>
            <a:pPr marL="0" indent="0" algn="ctr">
              <a:buNone/>
            </a:pPr>
            <a:r>
              <a:rPr lang="en-US" sz="1800" b="1" dirty="0" smtClean="0"/>
              <a:t>  </a:t>
            </a:r>
            <a:r>
              <a:rPr lang="en-US" sz="1800" b="1" u="sng" dirty="0" smtClean="0"/>
              <a:t>SCENE 03</a:t>
            </a:r>
          </a:p>
          <a:p>
            <a:pPr marL="0" lvl="0" indent="0">
              <a:buNone/>
            </a:pPr>
            <a:r>
              <a:rPr lang="en-US" sz="1400" b="1" dirty="0">
                <a:solidFill>
                  <a:prstClr val="black"/>
                </a:solidFill>
              </a:rPr>
              <a:t>Instance 01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 algn="ctr">
              <a:buNone/>
            </a:pPr>
            <a:endParaRPr lang="en-US" sz="1800" b="1" u="sng" dirty="0"/>
          </a:p>
          <a:p>
            <a:pPr marL="0" indent="0" algn="ctr">
              <a:buNone/>
            </a:pPr>
            <a:endParaRPr lang="en-US" sz="1800" b="1" u="sng" dirty="0" smtClean="0"/>
          </a:p>
          <a:p>
            <a:pPr marL="0" indent="0" algn="ctr">
              <a:buNone/>
            </a:pPr>
            <a:endParaRPr lang="en-US" sz="1800" b="1" u="sng" dirty="0"/>
          </a:p>
          <a:p>
            <a:pPr marL="0" indent="0" algn="ctr">
              <a:buNone/>
            </a:pPr>
            <a:endParaRPr lang="en-US" sz="1800" b="1" u="sng" dirty="0" smtClean="0"/>
          </a:p>
          <a:p>
            <a:pPr marL="0" indent="0" algn="ctr">
              <a:buNone/>
            </a:pPr>
            <a:endParaRPr lang="en-US" sz="1800" b="1" u="sng" dirty="0"/>
          </a:p>
          <a:p>
            <a:pPr marL="0" indent="0" algn="ctr">
              <a:buNone/>
            </a:pPr>
            <a:endParaRPr lang="en-US" sz="1800" b="1" u="sng" dirty="0" smtClean="0"/>
          </a:p>
          <a:p>
            <a:pPr marL="0" indent="0">
              <a:buNone/>
            </a:pPr>
            <a:r>
              <a:rPr lang="en-US" sz="1800" b="1" u="sng" dirty="0" smtClean="0"/>
              <a:t>T</a:t>
            </a:r>
          </a:p>
          <a:p>
            <a:pPr marL="0" indent="0">
              <a:buNone/>
            </a:pPr>
            <a:r>
              <a:rPr lang="en-US" sz="1500" b="1" dirty="0" smtClean="0"/>
              <a:t>Thief 01                                                                                                                                   Search Light                                                                                                               </a:t>
            </a:r>
            <a:endParaRPr lang="en-US" sz="1500" b="1" dirty="0"/>
          </a:p>
        </p:txBody>
      </p:sp>
      <p:pic>
        <p:nvPicPr>
          <p:cNvPr id="9218" name="Picture 2" descr="C:\Users\USER\Desktop\dd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48681"/>
            <a:ext cx="8136904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2445728" y="2420888"/>
            <a:ext cx="540060" cy="43204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9" name="Picture 3" descr="C:\Users\USER\Desktop\CaptureQQ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93" y="3645024"/>
            <a:ext cx="8136904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971600" y="5435114"/>
            <a:ext cx="540060" cy="43204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588224" y="5454819"/>
            <a:ext cx="540060" cy="43204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630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40871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600" b="1" dirty="0" smtClean="0"/>
              <a:t>Instance 02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 smtClean="0"/>
              <a:t>                                                                                                        Search Light become red 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 smtClean="0"/>
              <a:t>Instance 03</a:t>
            </a:r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r>
              <a:rPr lang="en-US" sz="1400" b="1" dirty="0" smtClean="0"/>
              <a:t>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1400" b="1" dirty="0" smtClean="0"/>
              <a:t>    </a:t>
            </a:r>
          </a:p>
          <a:p>
            <a:pPr marL="0" indent="0">
              <a:buNone/>
            </a:pPr>
            <a:r>
              <a:rPr lang="en-US" sz="1400" b="1" dirty="0"/>
              <a:t> </a:t>
            </a:r>
            <a:r>
              <a:rPr lang="en-US" sz="1400" b="1" dirty="0" smtClean="0"/>
              <a:t>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1400" b="1" dirty="0" smtClean="0"/>
              <a:t>                                                                                                             </a:t>
            </a:r>
            <a:r>
              <a:rPr lang="en-US" sz="1800" b="1" dirty="0" smtClean="0"/>
              <a:t>Thief 01 disguised </a:t>
            </a:r>
            <a:endParaRPr lang="en-US" sz="1800" b="1" dirty="0"/>
          </a:p>
        </p:txBody>
      </p:sp>
      <p:pic>
        <p:nvPicPr>
          <p:cNvPr id="10242" name="Picture 2" descr="C:\Users\USER\Desktop\Capture12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59" y="3497163"/>
            <a:ext cx="8202599" cy="267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USER\Desktop\CaptureaaaaZZ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64" y="476673"/>
            <a:ext cx="8202599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V="1">
            <a:off x="4709359" y="5633628"/>
            <a:ext cx="720080" cy="64807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4556959" y="2204864"/>
            <a:ext cx="720080" cy="64807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04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22714"/>
          </a:xfrm>
        </p:spPr>
        <p:txBody>
          <a:bodyPr>
            <a:normAutofit fontScale="90000"/>
          </a:bodyPr>
          <a:lstStyle/>
          <a:p>
            <a:pPr lvl="0" algn="l">
              <a:spcBef>
                <a:spcPct val="20000"/>
              </a:spcBef>
            </a:pPr>
            <a:r>
              <a:rPr lang="en-GB" sz="2400" dirty="0">
                <a:solidFill>
                  <a:prstClr val="black"/>
                </a:solidFill>
                <a:latin typeface="Aharoni" pitchFamily="2" charset="-79"/>
                <a:ea typeface="+mn-ea"/>
                <a:cs typeface="Aharoni" pitchFamily="2" charset="-79"/>
              </a:rPr>
              <a:t>“</a:t>
            </a:r>
            <a:r>
              <a:rPr lang="en-GB" sz="3600" dirty="0">
                <a:solidFill>
                  <a:srgbClr val="FF0000"/>
                </a:solidFill>
                <a:latin typeface="Aharoni" pitchFamily="2" charset="-79"/>
                <a:ea typeface="+mn-ea"/>
                <a:cs typeface="Aharoni" pitchFamily="2" charset="-79"/>
              </a:rPr>
              <a:t>P</a:t>
            </a:r>
            <a:r>
              <a:rPr lang="en-GB" sz="3600" dirty="0">
                <a:solidFill>
                  <a:srgbClr val="92D050"/>
                </a:solidFill>
                <a:latin typeface="Aharoni" pitchFamily="2" charset="-79"/>
                <a:ea typeface="+mn-ea"/>
                <a:cs typeface="Aharoni" pitchFamily="2" charset="-79"/>
              </a:rPr>
              <a:t>E</a:t>
            </a:r>
            <a:r>
              <a:rPr lang="en-GB" sz="3600" dirty="0">
                <a:solidFill>
                  <a:srgbClr val="C0504D">
                    <a:lumMod val="75000"/>
                  </a:srgbClr>
                </a:solidFill>
                <a:latin typeface="Aharoni" pitchFamily="2" charset="-79"/>
                <a:ea typeface="+mn-ea"/>
                <a:cs typeface="Aharoni" pitchFamily="2" charset="-79"/>
              </a:rPr>
              <a:t>A</a:t>
            </a:r>
            <a:r>
              <a:rPr lang="en-GB" sz="3600" dirty="0">
                <a:solidFill>
                  <a:srgbClr val="FFC000"/>
                </a:solidFill>
                <a:latin typeface="Aharoni" pitchFamily="2" charset="-79"/>
                <a:ea typeface="+mn-ea"/>
                <a:cs typeface="Aharoni" pitchFamily="2" charset="-79"/>
              </a:rPr>
              <a:t>S</a:t>
            </a:r>
            <a:r>
              <a:rPr lang="en-GB" sz="3600" dirty="0">
                <a:solidFill>
                  <a:prstClr val="black"/>
                </a:solidFill>
                <a:latin typeface="Aharoni" pitchFamily="2" charset="-79"/>
                <a:ea typeface="+mn-ea"/>
                <a:cs typeface="Aharoni" pitchFamily="2" charset="-79"/>
              </a:rPr>
              <a:t>” FOR THE </a:t>
            </a:r>
            <a:r>
              <a:rPr lang="en-GB" sz="3600" dirty="0" smtClean="0">
                <a:solidFill>
                  <a:prstClr val="black"/>
                </a:solidFill>
                <a:latin typeface="Aharoni" pitchFamily="2" charset="-79"/>
                <a:ea typeface="+mn-ea"/>
                <a:cs typeface="Aharoni" pitchFamily="2" charset="-79"/>
              </a:rPr>
              <a:t>ARTIFACT’S AGENTS </a:t>
            </a:r>
            <a:r>
              <a:rPr lang="en-GB" sz="2400" dirty="0" smtClean="0">
                <a:solidFill>
                  <a:prstClr val="black"/>
                </a:solidFill>
                <a:latin typeface="Aharoni" pitchFamily="2" charset="-79"/>
                <a:ea typeface="+mn-ea"/>
                <a:cs typeface="Aharoni" pitchFamily="2" charset="-79"/>
              </a:rPr>
              <a:t/>
            </a:r>
            <a:br>
              <a:rPr lang="en-GB" sz="2400" dirty="0" smtClean="0">
                <a:solidFill>
                  <a:prstClr val="black"/>
                </a:solidFill>
                <a:latin typeface="Aharoni" pitchFamily="2" charset="-79"/>
                <a:ea typeface="+mn-ea"/>
                <a:cs typeface="Aharoni" pitchFamily="2" charset="-79"/>
              </a:rPr>
            </a:br>
            <a:r>
              <a:rPr lang="en-GB" sz="2400" dirty="0">
                <a:solidFill>
                  <a:prstClr val="black"/>
                </a:solidFill>
                <a:latin typeface="Aharoni" pitchFamily="2" charset="-79"/>
                <a:ea typeface="+mn-ea"/>
                <a:cs typeface="Aharoni" pitchFamily="2" charset="-79"/>
              </a:rPr>
              <a:t/>
            </a:r>
            <a:br>
              <a:rPr lang="en-GB" sz="2400" dirty="0">
                <a:solidFill>
                  <a:prstClr val="black"/>
                </a:solidFill>
                <a:latin typeface="Aharoni" pitchFamily="2" charset="-79"/>
                <a:ea typeface="+mn-ea"/>
                <a:cs typeface="Aharoni" pitchFamily="2" charset="-79"/>
              </a:rPr>
            </a:br>
            <a:r>
              <a:rPr lang="en-GB" sz="2400" dirty="0" smtClean="0">
                <a:solidFill>
                  <a:prstClr val="black"/>
                </a:solidFill>
                <a:latin typeface="Aharoni" pitchFamily="2" charset="-79"/>
                <a:ea typeface="+mn-ea"/>
                <a:cs typeface="Aharoni" pitchFamily="2" charset="-79"/>
              </a:rPr>
              <a:t>      </a:t>
            </a:r>
            <a:r>
              <a:rPr lang="en-GB" sz="2000" dirty="0" smtClean="0">
                <a:solidFill>
                  <a:prstClr val="black"/>
                </a:solidFill>
                <a:latin typeface="Aharoni" pitchFamily="2" charset="-79"/>
                <a:ea typeface="+mn-ea"/>
                <a:cs typeface="Aharoni" pitchFamily="2" charset="-79"/>
              </a:rPr>
              <a:t>PEAS for thief 01:</a:t>
            </a:r>
            <a:br>
              <a:rPr lang="en-GB" sz="2000" dirty="0" smtClean="0">
                <a:solidFill>
                  <a:prstClr val="black"/>
                </a:solidFill>
                <a:latin typeface="Aharoni" pitchFamily="2" charset="-79"/>
                <a:ea typeface="+mn-ea"/>
                <a:cs typeface="Aharoni" pitchFamily="2" charset="-79"/>
              </a:rPr>
            </a:br>
            <a:r>
              <a:rPr lang="en-GB" sz="2400" dirty="0">
                <a:solidFill>
                  <a:prstClr val="black"/>
                </a:solidFill>
                <a:latin typeface="Aharoni" pitchFamily="2" charset="-79"/>
                <a:ea typeface="+mn-ea"/>
                <a:cs typeface="Aharoni" pitchFamily="2" charset="-79"/>
              </a:rPr>
              <a:t/>
            </a:r>
            <a:br>
              <a:rPr lang="en-GB" sz="2400" dirty="0">
                <a:solidFill>
                  <a:prstClr val="black"/>
                </a:solidFill>
                <a:latin typeface="Aharoni" pitchFamily="2" charset="-79"/>
                <a:ea typeface="+mn-ea"/>
                <a:cs typeface="Aharoni" pitchFamily="2" charset="-79"/>
              </a:rPr>
            </a:br>
            <a:r>
              <a:rPr lang="en-GB" sz="2400" dirty="0" smtClean="0">
                <a:solidFill>
                  <a:prstClr val="black"/>
                </a:solidFill>
                <a:latin typeface="Aharoni" pitchFamily="2" charset="-79"/>
                <a:ea typeface="+mn-ea"/>
                <a:cs typeface="Aharoni" pitchFamily="2" charset="-79"/>
              </a:rPr>
              <a:t/>
            </a:r>
            <a:br>
              <a:rPr lang="en-GB" sz="2400" dirty="0" smtClean="0">
                <a:solidFill>
                  <a:prstClr val="black"/>
                </a:solidFill>
                <a:latin typeface="Aharoni" pitchFamily="2" charset="-79"/>
                <a:ea typeface="+mn-ea"/>
                <a:cs typeface="Aharoni" pitchFamily="2" charset="-79"/>
              </a:rPr>
            </a:br>
            <a:r>
              <a:rPr lang="en-GB" sz="2400" dirty="0">
                <a:solidFill>
                  <a:prstClr val="black"/>
                </a:solidFill>
                <a:latin typeface="Aharoni" pitchFamily="2" charset="-79"/>
                <a:ea typeface="+mn-ea"/>
                <a:cs typeface="Aharoni" pitchFamily="2" charset="-79"/>
              </a:rPr>
              <a:t/>
            </a:r>
            <a:br>
              <a:rPr lang="en-GB" sz="2400" dirty="0">
                <a:solidFill>
                  <a:prstClr val="black"/>
                </a:solidFill>
                <a:latin typeface="Aharoni" pitchFamily="2" charset="-79"/>
                <a:ea typeface="+mn-ea"/>
                <a:cs typeface="Aharoni" pitchFamily="2" charset="-79"/>
              </a:rPr>
            </a:br>
            <a:r>
              <a:rPr lang="en-GB" sz="2400" dirty="0" smtClean="0">
                <a:solidFill>
                  <a:prstClr val="black"/>
                </a:solidFill>
                <a:latin typeface="Aharoni" pitchFamily="2" charset="-79"/>
                <a:ea typeface="+mn-ea"/>
                <a:cs typeface="Aharoni" pitchFamily="2" charset="-79"/>
              </a:rPr>
              <a:t/>
            </a:r>
            <a:br>
              <a:rPr lang="en-GB" sz="2400" dirty="0" smtClean="0">
                <a:solidFill>
                  <a:prstClr val="black"/>
                </a:solidFill>
                <a:latin typeface="Aharoni" pitchFamily="2" charset="-79"/>
                <a:ea typeface="+mn-ea"/>
                <a:cs typeface="Aharoni" pitchFamily="2" charset="-79"/>
              </a:rPr>
            </a:br>
            <a:r>
              <a:rPr lang="en-GB" sz="2400" dirty="0">
                <a:solidFill>
                  <a:prstClr val="black"/>
                </a:solidFill>
                <a:latin typeface="Aharoni" pitchFamily="2" charset="-79"/>
                <a:ea typeface="+mn-ea"/>
                <a:cs typeface="Aharoni" pitchFamily="2" charset="-79"/>
              </a:rPr>
              <a:t/>
            </a:r>
            <a:br>
              <a:rPr lang="en-GB" sz="2400" dirty="0">
                <a:solidFill>
                  <a:prstClr val="black"/>
                </a:solidFill>
                <a:latin typeface="Aharoni" pitchFamily="2" charset="-79"/>
                <a:ea typeface="+mn-ea"/>
                <a:cs typeface="Aharoni" pitchFamily="2" charset="-79"/>
              </a:rPr>
            </a:br>
            <a:r>
              <a:rPr lang="en-GB" sz="2400" dirty="0" smtClean="0">
                <a:solidFill>
                  <a:prstClr val="black"/>
                </a:solidFill>
                <a:latin typeface="Aharoni" pitchFamily="2" charset="-79"/>
                <a:ea typeface="+mn-ea"/>
                <a:cs typeface="Aharoni" pitchFamily="2" charset="-79"/>
              </a:rPr>
              <a:t/>
            </a:r>
            <a:br>
              <a:rPr lang="en-GB" sz="2400" dirty="0" smtClean="0">
                <a:solidFill>
                  <a:prstClr val="black"/>
                </a:solidFill>
                <a:latin typeface="Aharoni" pitchFamily="2" charset="-79"/>
                <a:ea typeface="+mn-ea"/>
                <a:cs typeface="Aharoni" pitchFamily="2" charset="-79"/>
              </a:rPr>
            </a:br>
            <a:r>
              <a:rPr lang="en-GB" sz="2400" dirty="0">
                <a:solidFill>
                  <a:prstClr val="black"/>
                </a:solidFill>
                <a:latin typeface="Aharoni" pitchFamily="2" charset="-79"/>
                <a:ea typeface="+mn-ea"/>
                <a:cs typeface="Aharoni" pitchFamily="2" charset="-79"/>
              </a:rPr>
              <a:t/>
            </a:r>
            <a:br>
              <a:rPr lang="en-GB" sz="2400" dirty="0">
                <a:solidFill>
                  <a:prstClr val="black"/>
                </a:solidFill>
                <a:latin typeface="Aharoni" pitchFamily="2" charset="-79"/>
                <a:ea typeface="+mn-ea"/>
                <a:cs typeface="Aharoni" pitchFamily="2" charset="-79"/>
              </a:rPr>
            </a:br>
            <a:r>
              <a:rPr lang="en-GB" sz="2400" dirty="0" smtClean="0">
                <a:solidFill>
                  <a:prstClr val="black"/>
                </a:solidFill>
                <a:latin typeface="Aharoni" pitchFamily="2" charset="-79"/>
                <a:ea typeface="+mn-ea"/>
                <a:cs typeface="Aharoni" pitchFamily="2" charset="-79"/>
              </a:rPr>
              <a:t/>
            </a:r>
            <a:br>
              <a:rPr lang="en-GB" sz="2400" dirty="0" smtClean="0">
                <a:solidFill>
                  <a:prstClr val="black"/>
                </a:solidFill>
                <a:latin typeface="Aharoni" pitchFamily="2" charset="-79"/>
                <a:ea typeface="+mn-ea"/>
                <a:cs typeface="Aharoni" pitchFamily="2" charset="-79"/>
              </a:rPr>
            </a:br>
            <a:r>
              <a:rPr lang="en-GB" sz="2400" dirty="0">
                <a:solidFill>
                  <a:prstClr val="black"/>
                </a:solidFill>
                <a:latin typeface="Aharoni" pitchFamily="2" charset="-79"/>
                <a:ea typeface="+mn-ea"/>
                <a:cs typeface="Aharoni" pitchFamily="2" charset="-79"/>
              </a:rPr>
              <a:t/>
            </a:r>
            <a:br>
              <a:rPr lang="en-GB" sz="2400" dirty="0">
                <a:solidFill>
                  <a:prstClr val="black"/>
                </a:solidFill>
                <a:latin typeface="Aharoni" pitchFamily="2" charset="-79"/>
                <a:ea typeface="+mn-ea"/>
                <a:cs typeface="Aharoni" pitchFamily="2" charset="-79"/>
              </a:rPr>
            </a:br>
            <a:r>
              <a:rPr lang="en-GB" sz="2400" dirty="0" smtClean="0">
                <a:solidFill>
                  <a:prstClr val="black"/>
                </a:solidFill>
                <a:latin typeface="Aharoni" pitchFamily="2" charset="-79"/>
                <a:ea typeface="+mn-ea"/>
                <a:cs typeface="Aharoni" pitchFamily="2" charset="-79"/>
              </a:rPr>
              <a:t/>
            </a:r>
            <a:br>
              <a:rPr lang="en-GB" sz="2400" dirty="0" smtClean="0">
                <a:solidFill>
                  <a:prstClr val="black"/>
                </a:solidFill>
                <a:latin typeface="Aharoni" pitchFamily="2" charset="-79"/>
                <a:ea typeface="+mn-ea"/>
                <a:cs typeface="Aharoni" pitchFamily="2" charset="-79"/>
              </a:rPr>
            </a:br>
            <a:r>
              <a:rPr lang="en-GB" sz="2400" dirty="0">
                <a:solidFill>
                  <a:prstClr val="black"/>
                </a:solidFill>
                <a:latin typeface="Aharoni" pitchFamily="2" charset="-79"/>
                <a:ea typeface="+mn-ea"/>
                <a:cs typeface="Aharoni" pitchFamily="2" charset="-79"/>
              </a:rPr>
              <a:t/>
            </a:r>
            <a:br>
              <a:rPr lang="en-GB" sz="2400" dirty="0">
                <a:solidFill>
                  <a:prstClr val="black"/>
                </a:solidFill>
                <a:latin typeface="Aharoni" pitchFamily="2" charset="-79"/>
                <a:ea typeface="+mn-ea"/>
                <a:cs typeface="Aharoni" pitchFamily="2" charset="-79"/>
              </a:rPr>
            </a:br>
            <a:r>
              <a:rPr lang="en-GB" sz="2400" dirty="0" smtClean="0">
                <a:solidFill>
                  <a:prstClr val="black"/>
                </a:solidFill>
                <a:latin typeface="Aharoni" pitchFamily="2" charset="-79"/>
                <a:ea typeface="+mn-ea"/>
                <a:cs typeface="Aharoni" pitchFamily="2" charset="-79"/>
              </a:rPr>
              <a:t/>
            </a:r>
            <a:br>
              <a:rPr lang="en-GB" sz="2400" dirty="0" smtClean="0">
                <a:solidFill>
                  <a:prstClr val="black"/>
                </a:solidFill>
                <a:latin typeface="Aharoni" pitchFamily="2" charset="-79"/>
                <a:ea typeface="+mn-ea"/>
                <a:cs typeface="Aharoni" pitchFamily="2" charset="-79"/>
              </a:rPr>
            </a:br>
            <a:r>
              <a:rPr lang="en-GB" sz="2400" dirty="0">
                <a:solidFill>
                  <a:prstClr val="black"/>
                </a:solidFill>
                <a:latin typeface="Aharoni" pitchFamily="2" charset="-79"/>
                <a:ea typeface="+mn-ea"/>
                <a:cs typeface="Aharoni" pitchFamily="2" charset="-79"/>
              </a:rPr>
              <a:t/>
            </a:r>
            <a:br>
              <a:rPr lang="en-GB" sz="2400" dirty="0">
                <a:solidFill>
                  <a:prstClr val="black"/>
                </a:solidFill>
                <a:latin typeface="Aharoni" pitchFamily="2" charset="-79"/>
                <a:ea typeface="+mn-ea"/>
                <a:cs typeface="Aharoni" pitchFamily="2" charset="-79"/>
              </a:rPr>
            </a:b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5554084"/>
              </p:ext>
            </p:extLst>
          </p:nvPr>
        </p:nvGraphicFramePr>
        <p:xfrm>
          <a:off x="683568" y="1700808"/>
          <a:ext cx="7560840" cy="1962912"/>
        </p:xfrm>
        <a:graphic>
          <a:graphicData uri="http://schemas.openxmlformats.org/drawingml/2006/table">
            <a:tbl>
              <a:tblPr firstRow="1" firstCol="1" bandRow="1"/>
              <a:tblGrid>
                <a:gridCol w="2679065"/>
                <a:gridCol w="4881775"/>
              </a:tblGrid>
              <a:tr h="2984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 b="1" dirty="0" smtClean="0">
                        <a:effectLst/>
                        <a:latin typeface="Times New Roman"/>
                        <a:ea typeface="Calibri"/>
                        <a:cs typeface="Iskoola Pota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Times New Roman"/>
                          <a:ea typeface="Calibri"/>
                          <a:cs typeface="Iskoola Pota"/>
                        </a:rPr>
                        <a:t>Performance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 b="1" dirty="0" smtClean="0">
                        <a:effectLst/>
                        <a:latin typeface="Times New Roman"/>
                        <a:ea typeface="Calibri"/>
                        <a:cs typeface="Iskoola Pota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Times New Roman"/>
                          <a:ea typeface="Calibri"/>
                          <a:cs typeface="Iskoola Pota"/>
                        </a:rPr>
                        <a:t>Running </a:t>
                      </a:r>
                      <a:r>
                        <a:rPr lang="en-US" sz="1400" b="1" dirty="0">
                          <a:effectLst/>
                          <a:latin typeface="Times New Roman"/>
                          <a:ea typeface="Calibri"/>
                          <a:cs typeface="Iskoola Pota"/>
                        </a:rPr>
                        <a:t>away from the police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 b="1" dirty="0" smtClean="0">
                        <a:effectLst/>
                        <a:latin typeface="Times New Roman"/>
                        <a:ea typeface="Calibri"/>
                        <a:cs typeface="Iskoola Pota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Times New Roman"/>
                          <a:ea typeface="Calibri"/>
                          <a:cs typeface="Iskoola Pota"/>
                        </a:rPr>
                        <a:t>Environment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 b="1" dirty="0" smtClean="0">
                        <a:effectLst/>
                        <a:latin typeface="Times New Roman"/>
                        <a:ea typeface="Calibri"/>
                        <a:cs typeface="Iskoola Pota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Times New Roman"/>
                          <a:ea typeface="Calibri"/>
                          <a:cs typeface="Iskoola Pota"/>
                        </a:rPr>
                        <a:t>City 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 b="1" dirty="0" smtClean="0">
                        <a:effectLst/>
                        <a:latin typeface="Times New Roman"/>
                        <a:ea typeface="Calibri"/>
                        <a:cs typeface="Iskoola Pota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Times New Roman"/>
                          <a:ea typeface="Calibri"/>
                          <a:cs typeface="Iskoola Pota"/>
                        </a:rPr>
                        <a:t>Actuators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 b="1" dirty="0" smtClean="0">
                        <a:effectLst/>
                        <a:latin typeface="Times New Roman"/>
                        <a:ea typeface="Calibri"/>
                        <a:cs typeface="Iskoola Pota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Times New Roman"/>
                          <a:ea typeface="Calibri"/>
                          <a:cs typeface="Iskoola Pota"/>
                        </a:rPr>
                        <a:t>Running (legs)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 b="1" dirty="0" smtClean="0">
                        <a:effectLst/>
                        <a:latin typeface="Times New Roman"/>
                        <a:ea typeface="Calibri"/>
                        <a:cs typeface="Iskoola Pota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Times New Roman"/>
                          <a:ea typeface="Calibri"/>
                          <a:cs typeface="Iskoola Pota"/>
                        </a:rPr>
                        <a:t>Sensors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 b="1" dirty="0" smtClean="0">
                        <a:effectLst/>
                        <a:latin typeface="Times New Roman"/>
                        <a:ea typeface="Calibri"/>
                        <a:cs typeface="Iskoola Pota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Times New Roman"/>
                          <a:ea typeface="Calibri"/>
                          <a:cs typeface="Iskoola Pota"/>
                        </a:rPr>
                        <a:t>Vision/eyes</a:t>
                      </a:r>
                      <a:endParaRPr lang="en-US" sz="1400" b="1" dirty="0">
                        <a:effectLst/>
                        <a:latin typeface="Calibri"/>
                        <a:ea typeface="Calibri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554"/>
              </p:ext>
            </p:extLst>
          </p:nvPr>
        </p:nvGraphicFramePr>
        <p:xfrm>
          <a:off x="827584" y="4581128"/>
          <a:ext cx="7416824" cy="2194560"/>
        </p:xfrm>
        <a:graphic>
          <a:graphicData uri="http://schemas.openxmlformats.org/drawingml/2006/table">
            <a:tbl>
              <a:tblPr firstRow="1" firstCol="1" bandRow="1"/>
              <a:tblGrid>
                <a:gridCol w="2592288"/>
                <a:gridCol w="4824536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200" b="1" dirty="0" smtClean="0">
                        <a:effectLst/>
                        <a:latin typeface="Times New Roman"/>
                        <a:ea typeface="Calibri"/>
                        <a:cs typeface="Iskoola Pota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Iskoola Pota"/>
                        </a:rPr>
                        <a:t>Performance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200" b="1" dirty="0" smtClean="0">
                        <a:effectLst/>
                        <a:latin typeface="Times New Roman"/>
                        <a:ea typeface="Calibri"/>
                        <a:cs typeface="Iskoola Pota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Iskoola Pota"/>
                        </a:rPr>
                        <a:t>Arresting </a:t>
                      </a:r>
                      <a:r>
                        <a:rPr lang="en-US" sz="1200" b="1" dirty="0">
                          <a:effectLst/>
                          <a:latin typeface="Times New Roman"/>
                          <a:ea typeface="Calibri"/>
                          <a:cs typeface="Iskoola Pota"/>
                        </a:rPr>
                        <a:t>the thieves 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200" b="1" dirty="0" smtClean="0">
                        <a:effectLst/>
                        <a:latin typeface="Times New Roman"/>
                        <a:ea typeface="Calibri"/>
                        <a:cs typeface="Iskoola Pota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Iskoola Pota"/>
                        </a:rPr>
                        <a:t>Environment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200" b="1" dirty="0" smtClean="0">
                        <a:effectLst/>
                        <a:latin typeface="Times New Roman"/>
                        <a:ea typeface="Calibri"/>
                        <a:cs typeface="Iskoola Pota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Iskoola Pota"/>
                        </a:rPr>
                        <a:t>City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200" b="1" dirty="0" smtClean="0">
                        <a:effectLst/>
                        <a:latin typeface="Times New Roman"/>
                        <a:ea typeface="Calibri"/>
                        <a:cs typeface="Iskoola Pota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Iskoola Pota"/>
                        </a:rPr>
                        <a:t>Actuators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200" b="1" dirty="0" smtClean="0">
                        <a:effectLst/>
                        <a:latin typeface="Times New Roman"/>
                        <a:ea typeface="Calibri"/>
                        <a:cs typeface="Iskoola Pota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Iskoola Pota"/>
                        </a:rPr>
                        <a:t>Shooting </a:t>
                      </a:r>
                      <a:r>
                        <a:rPr lang="en-US" sz="1200" b="1" dirty="0">
                          <a:effectLst/>
                          <a:latin typeface="Times New Roman"/>
                          <a:ea typeface="Calibri"/>
                          <a:cs typeface="Iskoola Pota"/>
                        </a:rPr>
                        <a:t>at the Thieves 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200" b="1" dirty="0" smtClean="0">
                        <a:effectLst/>
                        <a:latin typeface="Times New Roman"/>
                        <a:ea typeface="Calibri"/>
                        <a:cs typeface="Iskoola Pota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Iskoola Pota"/>
                        </a:rPr>
                        <a:t>Sensors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200" b="1" dirty="0" smtClean="0">
                        <a:effectLst/>
                        <a:latin typeface="Times New Roman"/>
                        <a:ea typeface="Calibri"/>
                        <a:cs typeface="Iskoola Pota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Iskoola Pota"/>
                        </a:rPr>
                        <a:t>Vision/eyes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23528" y="3505944"/>
            <a:ext cx="3384376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u="sng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haroni" pitchFamily="2" charset="-79"/>
                <a:ea typeface="Calibri" pitchFamily="34" charset="0"/>
                <a:cs typeface="Aharoni" pitchFamily="2" charset="-79"/>
              </a:rPr>
              <a:t>     PEAS for Police Officer : 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3891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154243" y="127666"/>
            <a:ext cx="8784976" cy="6463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haroni" pitchFamily="2" charset="-79"/>
                <a:ea typeface="Calibri" pitchFamily="34" charset="0"/>
                <a:cs typeface="Aharoni" pitchFamily="2" charset="-79"/>
              </a:rPr>
              <a:t>     PEAS for</a:t>
            </a:r>
            <a:r>
              <a:rPr kumimoji="0" lang="en-US" b="0" i="0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haroni" pitchFamily="2" charset="-79"/>
                <a:ea typeface="Calibri" pitchFamily="34" charset="0"/>
                <a:cs typeface="Aharoni" pitchFamily="2" charset="-79"/>
              </a:rPr>
              <a:t> Thief 02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haroni" pitchFamily="2" charset="-79"/>
              <a:ea typeface="Calibri" pitchFamily="34" charset="0"/>
              <a:cs typeface="Aharoni" pitchFamily="2" charset="-79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haroni" pitchFamily="2" charset="-79"/>
              <a:ea typeface="Calibri" pitchFamily="34" charset="0"/>
              <a:cs typeface="Aharoni" pitchFamily="2" charset="-79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haroni" pitchFamily="2" charset="-79"/>
              <a:ea typeface="Calibri" pitchFamily="34" charset="0"/>
              <a:cs typeface="Aharoni" pitchFamily="2" charset="-79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haroni" pitchFamily="2" charset="-79"/>
              <a:ea typeface="Calibri" pitchFamily="34" charset="0"/>
              <a:cs typeface="Aharoni" pitchFamily="2" charset="-79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haroni" pitchFamily="2" charset="-79"/>
              <a:ea typeface="Calibri" pitchFamily="34" charset="0"/>
              <a:cs typeface="Aharoni" pitchFamily="2" charset="-79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haroni" pitchFamily="2" charset="-79"/>
              <a:ea typeface="Calibri" pitchFamily="34" charset="0"/>
              <a:cs typeface="Aharoni" pitchFamily="2" charset="-79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haroni" pitchFamily="2" charset="-79"/>
              <a:ea typeface="Calibri" pitchFamily="34" charset="0"/>
              <a:cs typeface="Aharoni" pitchFamily="2" charset="-79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haroni" pitchFamily="2" charset="-79"/>
              <a:ea typeface="Calibri" pitchFamily="34" charset="0"/>
              <a:cs typeface="Aharoni" pitchFamily="2" charset="-79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haroni" pitchFamily="2" charset="-79"/>
              <a:ea typeface="Calibri" pitchFamily="34" charset="0"/>
              <a:cs typeface="Aharoni" pitchFamily="2" charset="-79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haroni" pitchFamily="2" charset="-79"/>
              <a:ea typeface="Calibri" pitchFamily="34" charset="0"/>
              <a:cs typeface="Aharoni" pitchFamily="2" charset="-79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haroni" pitchFamily="2" charset="-79"/>
                <a:ea typeface="Calibri" pitchFamily="34" charset="0"/>
                <a:cs typeface="Aharoni" pitchFamily="2" charset="-79"/>
              </a:rPr>
              <a:t>   </a:t>
            </a:r>
            <a:endParaRPr lang="en-US" dirty="0">
              <a:latin typeface="Aharoni" pitchFamily="2" charset="-79"/>
              <a:ea typeface="Calibri" pitchFamily="34" charset="0"/>
              <a:cs typeface="Aharoni" pitchFamily="2" charset="-79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haroni" pitchFamily="2" charset="-79"/>
                <a:ea typeface="Calibri" pitchFamily="34" charset="0"/>
                <a:cs typeface="Aharoni" pitchFamily="2" charset="-79"/>
              </a:rPr>
              <a:t>     PEAS for</a:t>
            </a:r>
            <a:r>
              <a:rPr kumimoji="0" lang="en-US" b="0" i="0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haroni" pitchFamily="2" charset="-79"/>
                <a:ea typeface="Calibri" pitchFamily="34" charset="0"/>
                <a:cs typeface="Aharoni" pitchFamily="2" charset="-79"/>
              </a:rPr>
              <a:t> Police Car 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haroni" pitchFamily="2" charset="-79"/>
              <a:ea typeface="Calibri" pitchFamily="34" charset="0"/>
              <a:cs typeface="Aharoni" pitchFamily="2" charset="-79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haroni" pitchFamily="2" charset="-79"/>
              <a:ea typeface="Calibri" pitchFamily="34" charset="0"/>
              <a:cs typeface="Aharoni" pitchFamily="2" charset="-79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haroni" pitchFamily="2" charset="-79"/>
              <a:ea typeface="Calibri" pitchFamily="34" charset="0"/>
              <a:cs typeface="Aharoni" pitchFamily="2" charset="-79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haroni" pitchFamily="2" charset="-79"/>
              <a:ea typeface="Calibri" pitchFamily="34" charset="0"/>
              <a:cs typeface="Aharoni" pitchFamily="2" charset="-79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haroni" pitchFamily="2" charset="-79"/>
              <a:ea typeface="Calibri" pitchFamily="34" charset="0"/>
              <a:cs typeface="Aharoni" pitchFamily="2" charset="-79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haroni" pitchFamily="2" charset="-79"/>
              <a:ea typeface="Calibri" pitchFamily="34" charset="0"/>
              <a:cs typeface="Aharoni" pitchFamily="2" charset="-79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haroni" pitchFamily="2" charset="-79"/>
              <a:ea typeface="Calibri" pitchFamily="34" charset="0"/>
              <a:cs typeface="Aharoni" pitchFamily="2" charset="-79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haroni" pitchFamily="2" charset="-79"/>
              <a:ea typeface="Calibri" pitchFamily="34" charset="0"/>
              <a:cs typeface="Aharoni" pitchFamily="2" charset="-79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haroni" pitchFamily="2" charset="-79"/>
              <a:ea typeface="Calibri" pitchFamily="34" charset="0"/>
              <a:cs typeface="Aharoni" pitchFamily="2" charset="-79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haroni" pitchFamily="2" charset="-79"/>
              <a:ea typeface="Calibri" pitchFamily="34" charset="0"/>
              <a:cs typeface="Aharoni" pitchFamily="2" charset="-79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haroni" pitchFamily="2" charset="-79"/>
                <a:ea typeface="Calibri" pitchFamily="34" charset="0"/>
                <a:cs typeface="Aharoni" pitchFamily="2" charset="-79"/>
              </a:rPr>
              <a:t> </a:t>
            </a:r>
            <a:endParaRPr kumimoji="0" lang="en-US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haroni" pitchFamily="2" charset="-79"/>
              <a:cs typeface="Aharoni" pitchFamily="2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119547"/>
              </p:ext>
            </p:extLst>
          </p:nvPr>
        </p:nvGraphicFramePr>
        <p:xfrm>
          <a:off x="478279" y="548680"/>
          <a:ext cx="8136904" cy="2205834"/>
        </p:xfrm>
        <a:graphic>
          <a:graphicData uri="http://schemas.openxmlformats.org/drawingml/2006/table">
            <a:tbl>
              <a:tblPr firstRow="1" firstCol="1" bandRow="1"/>
              <a:tblGrid>
                <a:gridCol w="3024336"/>
                <a:gridCol w="5112568"/>
              </a:tblGrid>
              <a:tr h="3590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200" b="1" dirty="0" smtClean="0">
                        <a:effectLst/>
                        <a:latin typeface="Times New Roman"/>
                        <a:ea typeface="Calibri"/>
                        <a:cs typeface="Iskoola Pota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Iskoola Pota"/>
                        </a:rPr>
                        <a:t>Performance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200" b="1" dirty="0" smtClean="0">
                        <a:effectLst/>
                        <a:latin typeface="Times New Roman"/>
                        <a:ea typeface="Calibri"/>
                        <a:cs typeface="Iskoola Pota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Iskoola Pota"/>
                        </a:rPr>
                        <a:t>Helping </a:t>
                      </a:r>
                      <a:r>
                        <a:rPr lang="en-US" sz="1200" b="1" dirty="0">
                          <a:effectLst/>
                          <a:latin typeface="Times New Roman"/>
                          <a:ea typeface="Calibri"/>
                          <a:cs typeface="Iskoola Pota"/>
                        </a:rPr>
                        <a:t>the thief 01 to run away from the police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239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200" b="1" dirty="0" smtClean="0">
                        <a:effectLst/>
                        <a:latin typeface="Times New Roman"/>
                        <a:ea typeface="Calibri"/>
                        <a:cs typeface="Iskoola Pota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Iskoola Pota"/>
                        </a:rPr>
                        <a:t>Environment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200" b="1" dirty="0" smtClean="0">
                        <a:effectLst/>
                        <a:latin typeface="Times New Roman"/>
                        <a:ea typeface="Calibri"/>
                        <a:cs typeface="Iskoola Pota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Iskoola Pota"/>
                        </a:rPr>
                        <a:t>City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239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200" b="1" dirty="0" smtClean="0">
                        <a:effectLst/>
                        <a:latin typeface="Times New Roman"/>
                        <a:ea typeface="Calibri"/>
                        <a:cs typeface="Iskoola Pota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Iskoola Pota"/>
                        </a:rPr>
                        <a:t>Actuators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200" b="1" dirty="0" smtClean="0">
                        <a:effectLst/>
                        <a:latin typeface="Times New Roman"/>
                        <a:ea typeface="Calibri"/>
                        <a:cs typeface="Iskoola Pota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Iskoola Pota"/>
                        </a:rPr>
                        <a:t>Communicating </a:t>
                      </a:r>
                      <a:r>
                        <a:rPr lang="en-US" sz="1200" b="1" dirty="0">
                          <a:effectLst/>
                          <a:latin typeface="Times New Roman"/>
                          <a:ea typeface="Calibri"/>
                          <a:cs typeface="Iskoola Pota"/>
                        </a:rPr>
                        <a:t>with the thief 01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239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200" b="1" dirty="0" smtClean="0">
                        <a:effectLst/>
                        <a:latin typeface="Times New Roman"/>
                        <a:ea typeface="Calibri"/>
                        <a:cs typeface="Iskoola Pota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Iskoola Pota"/>
                        </a:rPr>
                        <a:t>Sensors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200" b="1" dirty="0" smtClean="0">
                        <a:effectLst/>
                        <a:latin typeface="Times New Roman"/>
                        <a:ea typeface="Calibri"/>
                        <a:cs typeface="Iskoola Pota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Iskoola Pota"/>
                        </a:rPr>
                        <a:t>Vision/eyes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839469"/>
              </p:ext>
            </p:extLst>
          </p:nvPr>
        </p:nvGraphicFramePr>
        <p:xfrm>
          <a:off x="514283" y="3573016"/>
          <a:ext cx="8064896" cy="2194560"/>
        </p:xfrm>
        <a:graphic>
          <a:graphicData uri="http://schemas.openxmlformats.org/drawingml/2006/table">
            <a:tbl>
              <a:tblPr firstRow="1" firstCol="1" bandRow="1"/>
              <a:tblGrid>
                <a:gridCol w="2880320"/>
                <a:gridCol w="5184576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Iskoola Pota"/>
                        </a:rPr>
                        <a:t>Performance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/>
                        <a:ea typeface="Calibri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200" b="1" dirty="0" smtClean="0">
                        <a:effectLst/>
                        <a:latin typeface="Times New Roman"/>
                        <a:ea typeface="Calibri"/>
                        <a:cs typeface="Iskoola Pota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Iskoola Pota"/>
                        </a:rPr>
                        <a:t>Patrolling </a:t>
                      </a:r>
                      <a:r>
                        <a:rPr lang="en-US" sz="1200" b="1" dirty="0">
                          <a:effectLst/>
                          <a:latin typeface="Times New Roman"/>
                          <a:ea typeface="Calibri"/>
                          <a:cs typeface="Iskoola Pota"/>
                        </a:rPr>
                        <a:t>on the streets to locate the thief 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200" b="1" dirty="0" smtClean="0">
                        <a:effectLst/>
                        <a:latin typeface="Times New Roman"/>
                        <a:ea typeface="Calibri"/>
                        <a:cs typeface="Iskoola Pota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Iskoola Pota"/>
                        </a:rPr>
                        <a:t>Environment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200" b="1" dirty="0" smtClean="0">
                        <a:effectLst/>
                        <a:latin typeface="Times New Roman"/>
                        <a:ea typeface="Calibri"/>
                        <a:cs typeface="Iskoola Pota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Iskoola Pota"/>
                        </a:rPr>
                        <a:t>City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200" b="1" dirty="0" smtClean="0">
                        <a:effectLst/>
                        <a:latin typeface="Times New Roman"/>
                        <a:ea typeface="Calibri"/>
                        <a:cs typeface="Iskoola Pota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Iskoola Pota"/>
                        </a:rPr>
                        <a:t>Actuators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200" b="1" dirty="0" smtClean="0">
                        <a:effectLst/>
                        <a:latin typeface="Times New Roman"/>
                        <a:ea typeface="Calibri"/>
                        <a:cs typeface="Iskoola Pota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Iskoola Pota"/>
                        </a:rPr>
                        <a:t>Moving </a:t>
                      </a:r>
                      <a:r>
                        <a:rPr lang="en-US" sz="1200" b="1" dirty="0">
                          <a:effectLst/>
                          <a:latin typeface="Times New Roman"/>
                          <a:ea typeface="Calibri"/>
                          <a:cs typeface="Iskoola Pota"/>
                        </a:rPr>
                        <a:t>on the road 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200" b="1" dirty="0" smtClean="0">
                        <a:effectLst/>
                        <a:latin typeface="Times New Roman"/>
                        <a:ea typeface="Calibri"/>
                        <a:cs typeface="Iskoola Pota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Iskoola Pota"/>
                        </a:rPr>
                        <a:t>Sensors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200" b="1" dirty="0" smtClean="0">
                        <a:effectLst/>
                        <a:latin typeface="Times New Roman"/>
                        <a:ea typeface="Calibri"/>
                        <a:cs typeface="Iskoola Pota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Times New Roman"/>
                          <a:ea typeface="Calibri"/>
                          <a:cs typeface="Iskoola Pota"/>
                        </a:rPr>
                        <a:t>Infrared </a:t>
                      </a:r>
                      <a:endParaRPr lang="en-US" sz="1100" b="1" dirty="0">
                        <a:effectLst/>
                        <a:latin typeface="Calibri"/>
                        <a:ea typeface="Calibri"/>
                        <a:cs typeface="Iskoola Pot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315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2068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latin typeface="Aharoni" pitchFamily="2" charset="-79"/>
                <a:cs typeface="Aharoni" pitchFamily="2" charset="-79"/>
              </a:rPr>
              <a:t>STATE 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TRANSITION- Thief </a:t>
            </a:r>
            <a:endParaRPr lang="en-US" dirty="0">
              <a:latin typeface="Aharoni" pitchFamily="2" charset="-79"/>
              <a:cs typeface="Aharoni" pitchFamily="2" charset="-79"/>
            </a:endParaRPr>
          </a:p>
          <a:p>
            <a:pPr marL="0" indent="0" algn="ctr">
              <a:buNone/>
            </a:pPr>
            <a:r>
              <a:rPr lang="en-US" dirty="0" smtClean="0">
                <a:latin typeface="Aharoni" pitchFamily="2" charset="-79"/>
                <a:cs typeface="Aharoni" pitchFamily="2" charset="-79"/>
              </a:rPr>
              <a:t> </a:t>
            </a:r>
            <a:endParaRPr lang="en-US" sz="2000" dirty="0" smtClean="0">
              <a:latin typeface="Aharoni" pitchFamily="2" charset="-79"/>
              <a:cs typeface="Aharoni" pitchFamily="2" charset="-79"/>
            </a:endParaRPr>
          </a:p>
          <a:p>
            <a:pPr marL="0" indent="0">
              <a:buNone/>
            </a:pPr>
            <a:r>
              <a:rPr lang="en-US" sz="2000" dirty="0" smtClean="0">
                <a:latin typeface="Aharoni" pitchFamily="2" charset="-79"/>
                <a:cs typeface="Aharoni" pitchFamily="2" charset="-79"/>
              </a:rPr>
              <a:t>SCENE </a:t>
            </a:r>
            <a:r>
              <a:rPr lang="en-US" sz="2000" dirty="0" smtClean="0">
                <a:latin typeface="Aharoni" pitchFamily="2" charset="-79"/>
                <a:cs typeface="Aharoni" pitchFamily="2" charset="-79"/>
              </a:rPr>
              <a:t>01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3316" name="Picture 4" descr="C:\Users\USER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10" y="1249421"/>
            <a:ext cx="4088798" cy="260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USER\Desktop\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041398"/>
            <a:ext cx="4068993" cy="296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USER\Desktop\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4005064"/>
            <a:ext cx="8568952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155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USER\Desktop\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2656"/>
            <a:ext cx="8424936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USER\Desktop\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140968"/>
            <a:ext cx="8424936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384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404664"/>
            <a:ext cx="8784976" cy="612068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prstClr val="black"/>
                </a:solidFill>
                <a:latin typeface="Aharoni" pitchFamily="2" charset="-79"/>
                <a:ea typeface="+mj-ea"/>
                <a:cs typeface="Aharoni" pitchFamily="2" charset="-79"/>
              </a:rPr>
              <a:t>AI TRAINTS IN THE </a:t>
            </a:r>
            <a:r>
              <a:rPr lang="en-US" dirty="0" smtClean="0">
                <a:solidFill>
                  <a:prstClr val="black"/>
                </a:solidFill>
                <a:latin typeface="Aharoni" pitchFamily="2" charset="-79"/>
                <a:ea typeface="+mj-ea"/>
                <a:cs typeface="Aharoni" pitchFamily="2" charset="-79"/>
              </a:rPr>
              <a:t>ARTIFACT</a:t>
            </a:r>
          </a:p>
          <a:p>
            <a:pPr marL="0" indent="0" algn="ctr">
              <a:buNone/>
            </a:pPr>
            <a:endParaRPr lang="en-US" dirty="0" smtClean="0">
              <a:solidFill>
                <a:prstClr val="black"/>
              </a:solidFill>
              <a:latin typeface="Aharoni" pitchFamily="2" charset="-79"/>
              <a:ea typeface="+mj-ea"/>
              <a:cs typeface="Aharoni" pitchFamily="2" charset="-79"/>
            </a:endParaRPr>
          </a:p>
          <a:p>
            <a:pPr marL="0" indent="0" algn="ctr">
              <a:buNone/>
            </a:pPr>
            <a:endParaRPr lang="en-US" sz="2400" dirty="0">
              <a:solidFill>
                <a:prstClr val="black"/>
              </a:solidFill>
              <a:latin typeface="Aharoni" pitchFamily="2" charset="-79"/>
              <a:ea typeface="+mj-ea"/>
              <a:cs typeface="Aharoni" pitchFamily="2" charset="-79"/>
            </a:endParaRPr>
          </a:p>
          <a:p>
            <a:r>
              <a:rPr lang="en-US" sz="2400" dirty="0" smtClean="0">
                <a:latin typeface="Aharoni" pitchFamily="2" charset="-79"/>
                <a:cs typeface="Aharoni" pitchFamily="2" charset="-79"/>
              </a:rPr>
              <a:t>Visual Perception- Thief 01,02, small boy and police </a:t>
            </a:r>
          </a:p>
          <a:p>
            <a:pPr marL="0" indent="0">
              <a:buNone/>
            </a:pPr>
            <a:endParaRPr lang="en-US" sz="2400" dirty="0" smtClean="0">
              <a:latin typeface="Aharoni" pitchFamily="2" charset="-79"/>
              <a:cs typeface="Aharoni" pitchFamily="2" charset="-79"/>
            </a:endParaRPr>
          </a:p>
          <a:p>
            <a:r>
              <a:rPr lang="en-US" sz="2400" dirty="0" smtClean="0">
                <a:latin typeface="Aharoni" pitchFamily="2" charset="-79"/>
                <a:cs typeface="Aharoni" pitchFamily="2" charset="-79"/>
              </a:rPr>
              <a:t>Verbal Communication- Thief 01 and 01</a:t>
            </a:r>
          </a:p>
          <a:p>
            <a:pPr marL="0" indent="0">
              <a:buNone/>
            </a:pPr>
            <a:endParaRPr lang="en-US" sz="2400" dirty="0" smtClean="0">
              <a:latin typeface="Aharoni" pitchFamily="2" charset="-79"/>
              <a:cs typeface="Aharoni" pitchFamily="2" charset="-79"/>
            </a:endParaRPr>
          </a:p>
          <a:p>
            <a:r>
              <a:rPr lang="en-US" sz="2400" dirty="0" smtClean="0">
                <a:latin typeface="Aharoni" pitchFamily="2" charset="-79"/>
                <a:cs typeface="Aharoni" pitchFamily="2" charset="-79"/>
              </a:rPr>
              <a:t>Learning – Thief 01 learns fro its experience.  </a:t>
            </a:r>
            <a:endParaRPr lang="en-US" sz="2400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20023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6178698"/>
          </a:xfrm>
        </p:spPr>
        <p:txBody>
          <a:bodyPr>
            <a:normAutofit fontScale="90000"/>
          </a:bodyPr>
          <a:lstStyle/>
          <a:p>
            <a:pPr marL="342900" lvl="0" indent="-342900" algn="just">
              <a:spcBef>
                <a:spcPct val="20000"/>
              </a:spcBef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REFERENCE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WEBSITES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smtClean="0">
                <a:hlinkClick r:id="rId2"/>
              </a:rPr>
              <a:t>https://sparxsystems.com/resources/tutorials/uml2/statediagram.html</a:t>
            </a:r>
            <a:r>
              <a:rPr lang="en-US" sz="1600" dirty="0" smtClean="0"/>
              <a:t> accessed on 19th may 2021.</a:t>
            </a:r>
            <a:br>
              <a:rPr lang="en-US" sz="1600" dirty="0" smtClean="0"/>
            </a:br>
            <a:r>
              <a:rPr lang="en-US" sz="1600" dirty="0" smtClean="0"/>
              <a:t> </a:t>
            </a:r>
            <a:br>
              <a:rPr lang="en-US" sz="1600" dirty="0" smtClean="0"/>
            </a:br>
            <a:r>
              <a:rPr lang="en-US" sz="1600" dirty="0" smtClean="0">
                <a:hlinkClick r:id="rId3"/>
              </a:rPr>
              <a:t>https://slideplayer.com/slide/9217442/</a:t>
            </a:r>
            <a:r>
              <a:rPr lang="en-US" sz="1600" dirty="0" smtClean="0"/>
              <a:t> accessed on 19</a:t>
            </a:r>
            <a:r>
              <a:rPr lang="en-US" sz="1600" baseline="30000" dirty="0" smtClean="0"/>
              <a:t>th</a:t>
            </a:r>
            <a:r>
              <a:rPr lang="en-US" sz="1600" dirty="0" smtClean="0"/>
              <a:t> May 2021. 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hlinkClick r:id="rId4"/>
              </a:rPr>
              <a:t>https://slidetodoc.com/rational-agents-chapter-2-outline-agent-function-and/</a:t>
            </a:r>
            <a:r>
              <a:rPr lang="en-US" sz="1600" dirty="0" smtClean="0"/>
              <a:t> accessed on 18</a:t>
            </a:r>
            <a:r>
              <a:rPr lang="en-US" sz="1600" baseline="30000" dirty="0" smtClean="0"/>
              <a:t>th</a:t>
            </a:r>
            <a:r>
              <a:rPr lang="en-US" sz="1600" dirty="0" smtClean="0"/>
              <a:t> May 2021.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hlinkClick r:id="rId5"/>
              </a:rPr>
              <a:t>https://www.uml-diagrams.org/state-machine-diagrams.html</a:t>
            </a:r>
            <a:r>
              <a:rPr lang="en-US" sz="1600" dirty="0" smtClean="0"/>
              <a:t> accessed on 20th May 2021.</a:t>
            </a:r>
            <a:br>
              <a:rPr lang="en-US" sz="1600" dirty="0" smtClean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>
                <a:hlinkClick r:id="rId6"/>
              </a:rPr>
              <a:t>https://sparxsystems.com/resources/tutorials/uml2/state-diagram.html</a:t>
            </a:r>
            <a:r>
              <a:rPr lang="en-US" sz="1600" dirty="0" smtClean="0"/>
              <a:t> accessed on 19th May 2021.</a:t>
            </a:r>
            <a:br>
              <a:rPr lang="en-US" sz="1600" dirty="0" smtClean="0"/>
            </a:br>
            <a:r>
              <a:rPr lang="en-US" sz="1600" dirty="0" smtClean="0"/>
              <a:t>.</a:t>
            </a:r>
            <a:br>
              <a:rPr lang="en-US" sz="1600" dirty="0" smtClean="0"/>
            </a:br>
            <a:r>
              <a:rPr lang="en-US" sz="1600" dirty="0" smtClean="0"/>
              <a:t> 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 smtClean="0"/>
              <a:t>BOOKS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100" b="0" i="0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Russell, Stuart J, Peter. </a:t>
            </a:r>
            <a:r>
              <a:rPr lang="en-US" sz="1100" b="0" i="0" dirty="0" err="1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Norvig</a:t>
            </a:r>
            <a:r>
              <a:rPr lang="en-US" sz="1100" b="0" i="0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and Ernest. Davis. </a:t>
            </a:r>
            <a:r>
              <a:rPr lang="en-US" sz="1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Third Edi</a:t>
            </a:r>
            <a:r>
              <a:rPr lang="en-US" sz="1100" b="0" i="0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. </a:t>
            </a:r>
            <a:r>
              <a:rPr lang="en-US" sz="1100" b="0" i="1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Artificial Intelligence: A Modern Approach. </a:t>
            </a:r>
            <a:r>
              <a:rPr lang="en-US" sz="1100" b="0" i="0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Upper Saddle River, NJ: Prentice Hall.</a:t>
            </a:r>
            <a:br>
              <a:rPr lang="en-US" sz="1100" b="0" i="0" dirty="0" smtClean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1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878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USER\Desktop\Turning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31800"/>
            <a:ext cx="2139950" cy="618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116632"/>
            <a:ext cx="6624736" cy="6624736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 smtClean="0">
                <a:latin typeface="Aharoni" pitchFamily="2" charset="-79"/>
                <a:cs typeface="Aharoni" pitchFamily="2" charset="-79"/>
              </a:rPr>
              <a:t>What is AI ?</a:t>
            </a:r>
            <a:br>
              <a:rPr lang="en-GB" dirty="0" smtClean="0">
                <a:latin typeface="Aharoni" pitchFamily="2" charset="-79"/>
                <a:cs typeface="Aharoni" pitchFamily="2" charset="-79"/>
              </a:rPr>
            </a:br>
            <a:r>
              <a:rPr lang="en-GB" sz="2700" dirty="0" smtClean="0">
                <a:solidFill>
                  <a:schemeClr val="bg2">
                    <a:lumMod val="10000"/>
                  </a:schemeClr>
                </a:solidFill>
                <a:latin typeface="Aharoni" pitchFamily="2" charset="-79"/>
                <a:cs typeface="Aharoni" pitchFamily="2" charset="-79"/>
              </a:rPr>
              <a:t>Inception in 1956 </a:t>
            </a:r>
            <a:r>
              <a:rPr lang="en-GB" sz="27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haroni" pitchFamily="2" charset="-79"/>
                <a:cs typeface="Aharoni" pitchFamily="2" charset="-79"/>
              </a:rPr>
              <a:t/>
            </a:r>
            <a:br>
              <a:rPr lang="en-GB" sz="27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haroni" pitchFamily="2" charset="-79"/>
                <a:cs typeface="Aharoni" pitchFamily="2" charset="-79"/>
              </a:rPr>
            </a:br>
            <a:r>
              <a:rPr lang="en-GB" sz="27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haroni" pitchFamily="2" charset="-79"/>
                <a:cs typeface="Aharoni" pitchFamily="2" charset="-79"/>
              </a:rPr>
              <a:t/>
            </a:r>
            <a:br>
              <a:rPr lang="en-GB" sz="27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haroni" pitchFamily="2" charset="-79"/>
                <a:cs typeface="Aharoni" pitchFamily="2" charset="-79"/>
              </a:rPr>
            </a:br>
            <a:r>
              <a:rPr lang="en-GB" sz="2700" b="1" dirty="0" smtClean="0">
                <a:solidFill>
                  <a:schemeClr val="bg2">
                    <a:lumMod val="10000"/>
                  </a:schemeClr>
                </a:solidFill>
                <a:latin typeface="Aharoni" pitchFamily="2" charset="-79"/>
                <a:cs typeface="Aharoni" pitchFamily="2" charset="-79"/>
              </a:rPr>
              <a:t>Different Approaches have been followed to define Artificial Intelligence. </a:t>
            </a:r>
            <a:r>
              <a:rPr lang="en-GB" sz="2700" dirty="0">
                <a:solidFill>
                  <a:schemeClr val="tx2">
                    <a:lumMod val="60000"/>
                    <a:lumOff val="40000"/>
                  </a:schemeClr>
                </a:solidFill>
                <a:latin typeface="Aharoni" pitchFamily="2" charset="-79"/>
                <a:cs typeface="Aharoni" pitchFamily="2" charset="-79"/>
              </a:rPr>
              <a:t/>
            </a:r>
            <a:br>
              <a:rPr lang="en-GB" sz="2700" dirty="0">
                <a:solidFill>
                  <a:schemeClr val="tx2">
                    <a:lumMod val="60000"/>
                    <a:lumOff val="40000"/>
                  </a:schemeClr>
                </a:solidFill>
                <a:latin typeface="Aharoni" pitchFamily="2" charset="-79"/>
                <a:cs typeface="Aharoni" pitchFamily="2" charset="-79"/>
              </a:rPr>
            </a:br>
            <a:r>
              <a:rPr lang="en-GB" dirty="0" smtClean="0">
                <a:latin typeface="Aharoni" pitchFamily="2" charset="-79"/>
                <a:cs typeface="Aharoni" pitchFamily="2" charset="-79"/>
              </a:rPr>
              <a:t> </a:t>
            </a:r>
            <a:br>
              <a:rPr lang="en-GB" dirty="0" smtClean="0">
                <a:latin typeface="Aharoni" pitchFamily="2" charset="-79"/>
                <a:cs typeface="Aharoni" pitchFamily="2" charset="-79"/>
              </a:rPr>
            </a:br>
            <a:r>
              <a:rPr lang="en-GB" dirty="0">
                <a:latin typeface="Aharoni" pitchFamily="2" charset="-79"/>
                <a:cs typeface="Aharoni" pitchFamily="2" charset="-79"/>
              </a:rPr>
              <a:t/>
            </a:r>
            <a:br>
              <a:rPr lang="en-GB" dirty="0">
                <a:latin typeface="Aharoni" pitchFamily="2" charset="-79"/>
                <a:cs typeface="Aharoni" pitchFamily="2" charset="-79"/>
              </a:rPr>
            </a:br>
            <a:r>
              <a:rPr lang="en-GB" dirty="0" smtClean="0">
                <a:latin typeface="Aharoni" pitchFamily="2" charset="-79"/>
                <a:cs typeface="Aharoni" pitchFamily="2" charset="-79"/>
              </a:rPr>
              <a:t/>
            </a:r>
            <a:br>
              <a:rPr lang="en-GB" dirty="0" smtClean="0">
                <a:latin typeface="Aharoni" pitchFamily="2" charset="-79"/>
                <a:cs typeface="Aharoni" pitchFamily="2" charset="-79"/>
              </a:rPr>
            </a:br>
            <a:r>
              <a:rPr lang="en-GB" dirty="0">
                <a:latin typeface="Aharoni" pitchFamily="2" charset="-79"/>
                <a:cs typeface="Aharoni" pitchFamily="2" charset="-79"/>
              </a:rPr>
              <a:t/>
            </a:r>
            <a:br>
              <a:rPr lang="en-GB" dirty="0">
                <a:latin typeface="Aharoni" pitchFamily="2" charset="-79"/>
                <a:cs typeface="Aharoni" pitchFamily="2" charset="-79"/>
              </a:rPr>
            </a:br>
            <a:r>
              <a:rPr lang="en-GB" dirty="0" smtClean="0">
                <a:latin typeface="Aharoni" pitchFamily="2" charset="-79"/>
                <a:cs typeface="Aharoni" pitchFamily="2" charset="-79"/>
              </a:rPr>
              <a:t/>
            </a:r>
            <a:br>
              <a:rPr lang="en-GB" dirty="0" smtClean="0">
                <a:latin typeface="Aharoni" pitchFamily="2" charset="-79"/>
                <a:cs typeface="Aharoni" pitchFamily="2" charset="-79"/>
              </a:rPr>
            </a:br>
            <a:r>
              <a:rPr lang="en-GB" dirty="0" smtClean="0">
                <a:latin typeface="Aharoni" pitchFamily="2" charset="-79"/>
                <a:cs typeface="Aharoni" pitchFamily="2" charset="-79"/>
              </a:rPr>
              <a:t/>
            </a:r>
            <a:br>
              <a:rPr lang="en-GB" dirty="0" smtClean="0">
                <a:latin typeface="Aharoni" pitchFamily="2" charset="-79"/>
                <a:cs typeface="Aharoni" pitchFamily="2" charset="-79"/>
              </a:rPr>
            </a:b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2050" name="Picture 2" descr="C:\Users\USER\Desktop\Captur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924943"/>
            <a:ext cx="5904656" cy="3688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48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64096"/>
          </a:xfrm>
        </p:spPr>
        <p:txBody>
          <a:bodyPr>
            <a:normAutofit/>
          </a:bodyPr>
          <a:lstStyle/>
          <a:p>
            <a:r>
              <a:rPr lang="en-GB" sz="4000" dirty="0" smtClean="0">
                <a:latin typeface="Aharoni" pitchFamily="2" charset="-79"/>
                <a:cs typeface="Aharoni" pitchFamily="2" charset="-79"/>
              </a:rPr>
              <a:t>Intelligent Agent </a:t>
            </a:r>
            <a:endParaRPr lang="en-US" sz="4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08720"/>
            <a:ext cx="8784976" cy="568863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GB" sz="1800" dirty="0">
              <a:latin typeface="Aharoni" pitchFamily="2" charset="-79"/>
              <a:cs typeface="Aharoni" pitchFamily="2" charset="-79"/>
            </a:endParaRPr>
          </a:p>
          <a:p>
            <a:pPr marL="0" indent="0" algn="just">
              <a:buNone/>
            </a:pPr>
            <a:r>
              <a:rPr lang="en-GB" sz="1800" dirty="0" smtClean="0">
                <a:latin typeface="Aharoni" pitchFamily="2" charset="-79"/>
                <a:cs typeface="Aharoni" pitchFamily="2" charset="-79"/>
              </a:rPr>
              <a:t>An Agent is anything that can be viewed as perceiving, its </a:t>
            </a:r>
            <a:r>
              <a:rPr lang="en-GB" sz="1800" u="sng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environment</a:t>
            </a:r>
            <a:r>
              <a:rPr lang="en-GB" sz="1800" u="sng" dirty="0" smtClean="0">
                <a:latin typeface="Aharoni" pitchFamily="2" charset="-79"/>
                <a:cs typeface="Aharoni" pitchFamily="2" charset="-79"/>
              </a:rPr>
              <a:t>  </a:t>
            </a:r>
            <a:r>
              <a:rPr lang="en-GB" sz="1800" dirty="0" smtClean="0">
                <a:latin typeface="Aharoni" pitchFamily="2" charset="-79"/>
                <a:cs typeface="Aharoni" pitchFamily="2" charset="-79"/>
              </a:rPr>
              <a:t>through </a:t>
            </a:r>
            <a:r>
              <a:rPr lang="en-GB" sz="1800" u="sng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sensors </a:t>
            </a:r>
            <a:r>
              <a:rPr lang="en-GB" sz="1800" dirty="0" smtClean="0">
                <a:latin typeface="Aharoni" pitchFamily="2" charset="-79"/>
                <a:cs typeface="Aharoni" pitchFamily="2" charset="-79"/>
              </a:rPr>
              <a:t>and acting upon that environment through </a:t>
            </a:r>
            <a:r>
              <a:rPr lang="en-GB" sz="1800" u="sng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actuators</a:t>
            </a:r>
            <a:r>
              <a:rPr lang="en-GB" sz="18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. </a:t>
            </a:r>
          </a:p>
          <a:p>
            <a:pPr marL="0" indent="0" algn="just">
              <a:buNone/>
            </a:pPr>
            <a:endParaRPr lang="en-GB" sz="18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  <a:p>
            <a:pPr marL="0" indent="0" algn="just">
              <a:buNone/>
            </a:pPr>
            <a:endParaRPr lang="en-GB" sz="1800" dirty="0" smtClean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  <a:p>
            <a:pPr marL="0" indent="0" algn="just">
              <a:buNone/>
            </a:pPr>
            <a:endParaRPr lang="en-GB" sz="18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  <a:p>
            <a:pPr marL="0" indent="0" algn="just">
              <a:buNone/>
            </a:pPr>
            <a:endParaRPr lang="en-GB" sz="1800" dirty="0" smtClean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  <a:p>
            <a:pPr marL="0" indent="0" algn="just">
              <a:buNone/>
            </a:pPr>
            <a:endParaRPr lang="en-GB" sz="18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  <a:p>
            <a:pPr marL="0" indent="0" algn="just">
              <a:buNone/>
            </a:pPr>
            <a:endParaRPr lang="en-GB" sz="1800" dirty="0" smtClean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pPr marL="0" indent="0" algn="just">
              <a:buNone/>
            </a:pP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AI agents must have traits/qualities that demonstrate intelligence, which also allows them to mimic human behavior. E.g. Visual perception, Audio Perception.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haroni" pitchFamily="2" charset="-79"/>
                <a:cs typeface="Aharoni" pitchFamily="2" charset="-79"/>
              </a:rPr>
              <a:t>   </a:t>
            </a:r>
          </a:p>
          <a:p>
            <a:pPr marL="0" indent="0" algn="ctr">
              <a:buNone/>
            </a:pPr>
            <a:endParaRPr lang="en-GB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pPr marL="0" indent="0" algn="just">
              <a:buNone/>
            </a:pPr>
            <a:endParaRPr lang="en-GB" dirty="0" smtClean="0">
              <a:solidFill>
                <a:schemeClr val="tx1">
                  <a:lumMod val="85000"/>
                  <a:lumOff val="15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pPr marL="0" indent="0" algn="just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3075" name="Picture 3" descr="C:\Users\USER\Desktop\Capturejj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132856"/>
            <a:ext cx="5472608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USER\Desktop\CaptureE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869160"/>
            <a:ext cx="8640960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636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8640"/>
            <a:ext cx="8712968" cy="6480720"/>
          </a:xfrm>
        </p:spPr>
        <p:txBody>
          <a:bodyPr/>
          <a:lstStyle/>
          <a:p>
            <a:pPr marL="0" lvl="0" indent="0" algn="ctr">
              <a:buNone/>
            </a:pPr>
            <a:r>
              <a:rPr lang="en-GB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Aharoni" pitchFamily="2" charset="-79"/>
                <a:cs typeface="Aharoni" pitchFamily="2" charset="-79"/>
              </a:rPr>
              <a:t>Rational Agent </a:t>
            </a:r>
          </a:p>
          <a:p>
            <a:pPr marL="0" lvl="0" indent="0">
              <a:buNone/>
            </a:pPr>
            <a:endParaRPr lang="en-GB" sz="1800" dirty="0">
              <a:solidFill>
                <a:prstClr val="black">
                  <a:lumMod val="85000"/>
                  <a:lumOff val="15000"/>
                </a:prstClr>
              </a:solidFill>
              <a:latin typeface="Aharoni" pitchFamily="2" charset="-79"/>
              <a:cs typeface="Aharoni" pitchFamily="2" charset="-79"/>
            </a:endParaRPr>
          </a:p>
          <a:p>
            <a:pPr marL="0" lvl="0" indent="0" algn="ctr">
              <a:buNone/>
            </a:pPr>
            <a:r>
              <a:rPr lang="en-GB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Aharoni" pitchFamily="2" charset="-79"/>
                <a:cs typeface="Aharoni" pitchFamily="2" charset="-79"/>
              </a:rPr>
              <a:t>Agent that does the </a:t>
            </a:r>
            <a:r>
              <a:rPr lang="en-GB" sz="24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right thing</a:t>
            </a:r>
          </a:p>
          <a:p>
            <a:pPr marL="0" lvl="0" indent="0" algn="ctr">
              <a:buNone/>
            </a:pPr>
            <a:endParaRPr lang="en-GB" sz="24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  <a:p>
            <a:pPr marL="0" lvl="0" indent="0" algn="ctr">
              <a:buNone/>
            </a:pPr>
            <a:endParaRPr lang="en-GB" sz="24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  <a:p>
            <a:pPr marL="0" lvl="0" indent="0" algn="ctr">
              <a:buNone/>
            </a:pPr>
            <a:endParaRPr lang="en-GB" sz="2400" dirty="0">
              <a:latin typeface="Aharoni" pitchFamily="2" charset="-79"/>
              <a:cs typeface="Aharoni" pitchFamily="2" charset="-79"/>
            </a:endParaRPr>
          </a:p>
          <a:p>
            <a:pPr marL="0" lvl="0" indent="0" algn="ctr">
              <a:buNone/>
            </a:pPr>
            <a:r>
              <a:rPr lang="en-GB" sz="2400" dirty="0" smtClean="0">
                <a:latin typeface="Aharoni" pitchFamily="2" charset="-79"/>
                <a:cs typeface="Aharoni" pitchFamily="2" charset="-79"/>
              </a:rPr>
              <a:t>What is the right thing ?</a:t>
            </a:r>
            <a:r>
              <a:rPr lang="en-GB" sz="2400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          </a:t>
            </a:r>
            <a:r>
              <a:rPr lang="en-GB" sz="2400" dirty="0" smtClean="0">
                <a:latin typeface="Aharoni" pitchFamily="2" charset="-79"/>
                <a:cs typeface="Aharoni" pitchFamily="2" charset="-79"/>
              </a:rPr>
              <a:t>How it is measured ? </a:t>
            </a:r>
            <a:endParaRPr lang="en-GB" sz="2400" dirty="0" smtClean="0">
              <a:solidFill>
                <a:srgbClr val="FFC000"/>
              </a:solidFill>
              <a:latin typeface="Aharoni" pitchFamily="2" charset="-79"/>
              <a:cs typeface="Aharoni" pitchFamily="2" charset="-79"/>
            </a:endParaRPr>
          </a:p>
          <a:p>
            <a:pPr marL="0" lvl="0" indent="0">
              <a:buNone/>
            </a:pPr>
            <a:r>
              <a:rPr lang="en-GB" sz="2000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  Does the desired thing/successful          Consequences of the Agent’s       </a:t>
            </a:r>
          </a:p>
          <a:p>
            <a:pPr marL="0" lvl="0" indent="0">
              <a:buNone/>
            </a:pPr>
            <a:r>
              <a:rPr lang="en-GB" sz="2000" dirty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GB" sz="2000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                                                                         behaviours measured </a:t>
            </a:r>
          </a:p>
          <a:p>
            <a:pPr marL="0" lvl="0" indent="0" algn="ctr">
              <a:buNone/>
            </a:pPr>
            <a:r>
              <a:rPr lang="en-GB" sz="2000" dirty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GB" sz="2000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                                                                 </a:t>
            </a:r>
            <a:r>
              <a:rPr lang="en-GB" sz="2000" dirty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u</a:t>
            </a:r>
            <a:r>
              <a:rPr lang="en-GB" sz="2000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sing Performance measures in     </a:t>
            </a:r>
          </a:p>
          <a:p>
            <a:pPr marL="0" lvl="0" indent="0" algn="ctr">
              <a:buNone/>
            </a:pPr>
            <a:r>
              <a:rPr lang="en-GB" sz="2000" dirty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GB" sz="2000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                                                                  any given sequence of               </a:t>
            </a:r>
          </a:p>
          <a:p>
            <a:pPr marL="0" lvl="0" indent="0" algn="ctr">
              <a:buNone/>
            </a:pPr>
            <a:r>
              <a:rPr lang="en-GB" sz="2000" dirty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GB" sz="2000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                                                                   </a:t>
            </a:r>
            <a:r>
              <a:rPr lang="en-GB" sz="2000" b="1" u="sng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environment states</a:t>
            </a:r>
            <a:r>
              <a:rPr lang="en-GB" sz="2000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  </a:t>
            </a:r>
            <a:r>
              <a:rPr lang="en-GB" sz="2400" dirty="0" smtClean="0">
                <a:latin typeface="Aharoni" pitchFamily="2" charset="-79"/>
                <a:cs typeface="Aharoni" pitchFamily="2" charset="-79"/>
              </a:rPr>
              <a:t>                                          </a:t>
            </a:r>
            <a:endParaRPr lang="en-GB" sz="2400" dirty="0">
              <a:latin typeface="Aharoni" pitchFamily="2" charset="-79"/>
              <a:cs typeface="Aharoni" pitchFamily="2" charset="-79"/>
            </a:endParaRPr>
          </a:p>
          <a:p>
            <a:pPr marL="0" lvl="0" indent="0">
              <a:buNone/>
            </a:pPr>
            <a:r>
              <a:rPr lang="en-GB" sz="2400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           </a:t>
            </a:r>
          </a:p>
          <a:p>
            <a:pPr marL="0" lvl="0" indent="0" algn="ctr">
              <a:buNone/>
            </a:pPr>
            <a:r>
              <a:rPr lang="en-GB" sz="24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ENVIRONEMENT STATE   </a:t>
            </a:r>
            <a:r>
              <a:rPr lang="en-GB" sz="2400" b="1" u="sng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NOT  </a:t>
            </a:r>
            <a:r>
              <a:rPr lang="en-GB" sz="2400" b="1" u="sng" strike="sngStrike" dirty="0" smtClean="0">
                <a:latin typeface="Aharoni" pitchFamily="2" charset="-79"/>
                <a:cs typeface="Aharoni" pitchFamily="2" charset="-79"/>
              </a:rPr>
              <a:t>AGENT STATE</a:t>
            </a:r>
            <a:r>
              <a:rPr lang="en-GB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haroni" pitchFamily="2" charset="-79"/>
                <a:cs typeface="Aharoni" pitchFamily="2" charset="-79"/>
              </a:rPr>
              <a:t> </a:t>
            </a:r>
            <a:r>
              <a:rPr lang="en-GB" sz="2400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                </a:t>
            </a:r>
          </a:p>
          <a:p>
            <a:pPr marL="0" lvl="0" indent="0">
              <a:buNone/>
            </a:pPr>
            <a:endParaRPr lang="en-GB" sz="2400" dirty="0">
              <a:latin typeface="Aharoni" pitchFamily="2" charset="-79"/>
              <a:cs typeface="Aharoni" pitchFamily="2" charset="-79"/>
            </a:endParaRPr>
          </a:p>
          <a:p>
            <a:pPr marL="0" lvl="0" indent="0">
              <a:buNone/>
            </a:pPr>
            <a:endParaRPr lang="en-GB" sz="2400" dirty="0" smtClean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" name="Down Arrow 3"/>
          <p:cNvSpPr/>
          <p:nvPr/>
        </p:nvSpPr>
        <p:spPr>
          <a:xfrm rot="2729000">
            <a:off x="3651351" y="1785288"/>
            <a:ext cx="360040" cy="864096"/>
          </a:xfrm>
          <a:prstGeom prst="down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308304">
            <a:off x="5074582" y="1784744"/>
            <a:ext cx="573087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4499992" y="2996952"/>
            <a:ext cx="0" cy="1656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750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332656"/>
            <a:ext cx="8640960" cy="6408712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 smtClean="0">
                <a:latin typeface="Aharoni" pitchFamily="2" charset="-79"/>
                <a:cs typeface="Aharoni" pitchFamily="2" charset="-79"/>
              </a:rPr>
              <a:t>STATE TRANSITION DIAGRAM </a:t>
            </a:r>
          </a:p>
          <a:p>
            <a:pPr marL="0" indent="0" algn="just">
              <a:buNone/>
            </a:pPr>
            <a:endParaRPr lang="en-US" sz="2000" b="0" i="0" dirty="0" smtClean="0">
              <a:solidFill>
                <a:srgbClr val="202124"/>
              </a:solidFill>
              <a:effectLst/>
              <a:latin typeface="Aharoni" pitchFamily="2" charset="-79"/>
              <a:cs typeface="Aharoni" pitchFamily="2" charset="-79"/>
            </a:endParaRPr>
          </a:p>
          <a:p>
            <a:pPr marL="0" indent="0" algn="just">
              <a:buNone/>
            </a:pPr>
            <a:r>
              <a:rPr lang="en-US" sz="1600" b="0" i="0" dirty="0" smtClean="0">
                <a:solidFill>
                  <a:srgbClr val="202124"/>
                </a:solidFill>
                <a:effectLst/>
                <a:latin typeface="Aharoni" pitchFamily="2" charset="-79"/>
                <a:cs typeface="Aharoni" pitchFamily="2" charset="-79"/>
              </a:rPr>
              <a:t>A </a:t>
            </a:r>
            <a:r>
              <a:rPr lang="en-US" sz="1600" b="1" i="0" dirty="0" smtClean="0">
                <a:solidFill>
                  <a:srgbClr val="202124"/>
                </a:solidFill>
                <a:effectLst/>
                <a:latin typeface="Aharoni" pitchFamily="2" charset="-79"/>
                <a:cs typeface="Aharoni" pitchFamily="2" charset="-79"/>
              </a:rPr>
              <a:t>diagram</a:t>
            </a:r>
            <a:r>
              <a:rPr lang="en-US" sz="1600" b="0" i="0" dirty="0" smtClean="0">
                <a:solidFill>
                  <a:srgbClr val="202124"/>
                </a:solidFill>
                <a:effectLst/>
                <a:latin typeface="Aharoni" pitchFamily="2" charset="-79"/>
                <a:cs typeface="Aharoni" pitchFamily="2" charset="-79"/>
              </a:rPr>
              <a:t> that indicates the </a:t>
            </a:r>
            <a:r>
              <a:rPr lang="en-US" sz="1600" b="0" i="0" u="sng" dirty="0" smtClean="0">
                <a:solidFill>
                  <a:srgbClr val="92D050"/>
                </a:solidFill>
                <a:effectLst/>
                <a:latin typeface="Aharoni" pitchFamily="2" charset="-79"/>
                <a:cs typeface="Aharoni" pitchFamily="2" charset="-79"/>
              </a:rPr>
              <a:t>possible </a:t>
            </a:r>
            <a:r>
              <a:rPr lang="en-US" sz="1600" b="1" i="0" u="sng" dirty="0" smtClean="0">
                <a:solidFill>
                  <a:srgbClr val="92D050"/>
                </a:solidFill>
                <a:effectLst/>
                <a:latin typeface="Aharoni" pitchFamily="2" charset="-79"/>
                <a:cs typeface="Aharoni" pitchFamily="2" charset="-79"/>
              </a:rPr>
              <a:t>states</a:t>
            </a:r>
            <a:r>
              <a:rPr lang="en-US" sz="1600" b="0" i="0" dirty="0" smtClean="0">
                <a:solidFill>
                  <a:srgbClr val="202124"/>
                </a:solidFill>
                <a:effectLst/>
                <a:latin typeface="Aharoni" pitchFamily="2" charset="-79"/>
                <a:cs typeface="Aharoni" pitchFamily="2" charset="-79"/>
              </a:rPr>
              <a:t> of a finite-</a:t>
            </a:r>
            <a:r>
              <a:rPr lang="en-US" sz="1600" b="1" i="0" dirty="0" smtClean="0">
                <a:solidFill>
                  <a:srgbClr val="202124"/>
                </a:solidFill>
                <a:effectLst/>
                <a:latin typeface="Aharoni" pitchFamily="2" charset="-79"/>
                <a:cs typeface="Aharoni" pitchFamily="2" charset="-79"/>
              </a:rPr>
              <a:t>state</a:t>
            </a:r>
            <a:r>
              <a:rPr lang="en-US" sz="1600" b="0" i="0" dirty="0" smtClean="0">
                <a:solidFill>
                  <a:srgbClr val="202124"/>
                </a:solidFill>
                <a:effectLst/>
                <a:latin typeface="Aharoni" pitchFamily="2" charset="-79"/>
                <a:cs typeface="Aharoni" pitchFamily="2" charset="-79"/>
              </a:rPr>
              <a:t> automation and the </a:t>
            </a:r>
            <a:r>
              <a:rPr lang="en-US" sz="1600" b="0" i="0" u="sng" dirty="0" smtClean="0">
                <a:solidFill>
                  <a:srgbClr val="92D050"/>
                </a:solidFill>
                <a:effectLst/>
                <a:latin typeface="Aharoni" pitchFamily="2" charset="-79"/>
                <a:cs typeface="Aharoni" pitchFamily="2" charset="-79"/>
              </a:rPr>
              <a:t>allowable </a:t>
            </a:r>
            <a:r>
              <a:rPr lang="en-US" sz="1600" b="1" i="0" u="sng" dirty="0" smtClean="0">
                <a:solidFill>
                  <a:srgbClr val="92D050"/>
                </a:solidFill>
                <a:effectLst/>
                <a:latin typeface="Aharoni" pitchFamily="2" charset="-79"/>
                <a:cs typeface="Aharoni" pitchFamily="2" charset="-79"/>
              </a:rPr>
              <a:t>transitions</a:t>
            </a:r>
            <a:r>
              <a:rPr lang="en-US" sz="1600" b="0" i="0" dirty="0" smtClean="0">
                <a:solidFill>
                  <a:srgbClr val="202124"/>
                </a:solidFill>
                <a:effectLst/>
                <a:latin typeface="Aharoni" pitchFamily="2" charset="-79"/>
                <a:cs typeface="Aharoni" pitchFamily="2" charset="-79"/>
              </a:rPr>
              <a:t> between such </a:t>
            </a:r>
            <a:r>
              <a:rPr lang="en-US" sz="1600" b="1" i="0" dirty="0" smtClean="0">
                <a:solidFill>
                  <a:srgbClr val="202124"/>
                </a:solidFill>
                <a:effectLst/>
                <a:latin typeface="Aharoni" pitchFamily="2" charset="-79"/>
                <a:cs typeface="Aharoni" pitchFamily="2" charset="-79"/>
              </a:rPr>
              <a:t>states</a:t>
            </a:r>
            <a:r>
              <a:rPr lang="en-US" sz="1600" b="0" i="0" dirty="0" smtClean="0">
                <a:solidFill>
                  <a:srgbClr val="202124"/>
                </a:solidFill>
                <a:effectLst/>
                <a:latin typeface="Aharoni" pitchFamily="2" charset="-79"/>
                <a:cs typeface="Aharoni" pitchFamily="2" charset="-79"/>
              </a:rPr>
              <a:t>. There are several different dialects of State Transition Diagrams. Each one depicts the </a:t>
            </a:r>
            <a:r>
              <a:rPr lang="en-US" sz="1600" b="1" i="0" u="sng" dirty="0" smtClean="0">
                <a:solidFill>
                  <a:srgbClr val="92D050"/>
                </a:solidFill>
                <a:effectLst/>
                <a:latin typeface="Aharoni" pitchFamily="2" charset="-79"/>
                <a:cs typeface="Aharoni" pitchFamily="2" charset="-79"/>
              </a:rPr>
              <a:t>states</a:t>
            </a:r>
            <a:r>
              <a:rPr lang="en-US" sz="1600" b="0" i="0" u="sng" dirty="0" smtClean="0">
                <a:solidFill>
                  <a:srgbClr val="92D050"/>
                </a:solidFill>
                <a:effectLst/>
                <a:latin typeface="Aharoni" pitchFamily="2" charset="-79"/>
                <a:cs typeface="Aharoni" pitchFamily="2" charset="-79"/>
              </a:rPr>
              <a:t>, </a:t>
            </a:r>
            <a:r>
              <a:rPr lang="en-US" sz="1600" b="1" i="0" u="sng" dirty="0" smtClean="0">
                <a:solidFill>
                  <a:srgbClr val="92D050"/>
                </a:solidFill>
                <a:effectLst/>
                <a:latin typeface="Aharoni" pitchFamily="2" charset="-79"/>
                <a:cs typeface="Aharoni" pitchFamily="2" charset="-79"/>
              </a:rPr>
              <a:t>transitions</a:t>
            </a:r>
            <a:r>
              <a:rPr lang="en-US" sz="1600" b="0" i="0" u="sng" dirty="0" smtClean="0">
                <a:solidFill>
                  <a:srgbClr val="92D050"/>
                </a:solidFill>
                <a:effectLst/>
                <a:latin typeface="Aharoni" pitchFamily="2" charset="-79"/>
                <a:cs typeface="Aharoni" pitchFamily="2" charset="-79"/>
              </a:rPr>
              <a:t>, and event(s)</a:t>
            </a:r>
            <a:r>
              <a:rPr lang="en-US" sz="1600" b="0" i="0" dirty="0" smtClean="0">
                <a:solidFill>
                  <a:srgbClr val="202124"/>
                </a:solidFill>
                <a:effectLst/>
                <a:latin typeface="Aharoni" pitchFamily="2" charset="-79"/>
                <a:cs typeface="Aharoni" pitchFamily="2" charset="-79"/>
              </a:rPr>
              <a:t> that can cause each </a:t>
            </a:r>
            <a:r>
              <a:rPr lang="en-US" sz="1600" b="1" i="0" dirty="0" smtClean="0">
                <a:solidFill>
                  <a:srgbClr val="202124"/>
                </a:solidFill>
                <a:effectLst/>
                <a:latin typeface="Aharoni" pitchFamily="2" charset="-79"/>
                <a:cs typeface="Aharoni" pitchFamily="2" charset="-79"/>
              </a:rPr>
              <a:t>transition.</a:t>
            </a:r>
            <a:endParaRPr lang="en-US" sz="1600" dirty="0" smtClean="0">
              <a:latin typeface="Aharoni" pitchFamily="2" charset="-79"/>
              <a:cs typeface="Aharoni" pitchFamily="2" charset="-79"/>
            </a:endParaRPr>
          </a:p>
          <a:p>
            <a:pPr marL="0" indent="0" algn="r">
              <a:buNone/>
            </a:pPr>
            <a:r>
              <a:rPr lang="en-US" dirty="0" smtClean="0"/>
              <a:t>                                                  </a:t>
            </a:r>
            <a:r>
              <a:rPr lang="en-US" sz="1900" dirty="0" smtClean="0"/>
              <a:t>- </a:t>
            </a:r>
            <a:r>
              <a:rPr lang="en-US" sz="1900" dirty="0" smtClean="0">
                <a:latin typeface="Aharoni" pitchFamily="2" charset="-79"/>
                <a:cs typeface="Aharoni" pitchFamily="2" charset="-79"/>
              </a:rPr>
              <a:t>encyclopedia.com</a:t>
            </a:r>
          </a:p>
          <a:p>
            <a:pPr marL="0" indent="0" algn="r">
              <a:buNone/>
            </a:pPr>
            <a:endParaRPr lang="en-US" sz="2400" dirty="0" smtClean="0">
              <a:latin typeface="Aharoni" pitchFamily="2" charset="-79"/>
              <a:cs typeface="Aharoni" pitchFamily="2" charset="-79"/>
            </a:endParaRPr>
          </a:p>
          <a:p>
            <a:pPr marL="0" indent="0" algn="ctr">
              <a:buNone/>
            </a:pP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THE SYNTAX AND CONVENTIONS</a:t>
            </a:r>
          </a:p>
          <a:p>
            <a:pPr marL="0" indent="0" algn="r">
              <a:buNone/>
            </a:pPr>
            <a:endParaRPr lang="en-US" sz="2400" dirty="0" smtClean="0">
              <a:latin typeface="Aharoni" pitchFamily="2" charset="-79"/>
              <a:cs typeface="Aharoni" pitchFamily="2" charset="-79"/>
            </a:endParaRPr>
          </a:p>
          <a:p>
            <a:pPr marL="0" indent="0">
              <a:buNone/>
            </a:pP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                                    - 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A round-cornered rectangle denoted a state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                                    -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Initial State 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                                    -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Final State</a:t>
            </a:r>
          </a:p>
          <a:p>
            <a:pPr marL="0" indent="0">
              <a:buNone/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None/>
            </a:pPr>
            <a:r>
              <a:rPr lang="en-US" sz="18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1800" dirty="0" smtClean="0">
                <a:latin typeface="Aharoni" pitchFamily="2" charset="-79"/>
                <a:cs typeface="Aharoni" pitchFamily="2" charset="-79"/>
              </a:rPr>
              <a:t>                                              </a:t>
            </a:r>
            <a:r>
              <a:rPr lang="en-US" sz="1900" b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900" b="0" i="0" dirty="0" smtClean="0">
                <a:effectLst/>
                <a:latin typeface="Times New Roman" pitchFamily="18" charset="0"/>
                <a:cs typeface="Times New Roman" pitchFamily="18" charset="0"/>
              </a:rPr>
              <a:t>Transitions from one state to the next</a:t>
            </a:r>
            <a:endParaRPr lang="en-US" sz="1800" dirty="0">
              <a:solidFill>
                <a:srgbClr val="595959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None/>
            </a:pPr>
            <a:endParaRPr lang="en-US" sz="1800" dirty="0" smtClean="0">
              <a:latin typeface="Aharoni" pitchFamily="2" charset="-79"/>
              <a:cs typeface="Aharoni" pitchFamily="2" charset="-79"/>
            </a:endParaRPr>
          </a:p>
          <a:p>
            <a:pPr marL="0" lvl="0" indent="0">
              <a:buNone/>
            </a:pPr>
            <a:r>
              <a:rPr lang="en-US" sz="1800" b="0" i="0" dirty="0" smtClean="0">
                <a:effectLst/>
                <a:latin typeface="Times New Roman" pitchFamily="18" charset="0"/>
                <a:cs typeface="Times New Roman" pitchFamily="18" charset="0"/>
              </a:rPr>
              <a:t>                                                    - </a:t>
            </a:r>
            <a:r>
              <a:rPr lang="en-US" sz="1900" b="0" i="0" dirty="0" smtClean="0">
                <a:effectLst/>
                <a:latin typeface="Times New Roman" pitchFamily="18" charset="0"/>
                <a:cs typeface="Times New Roman" pitchFamily="18" charset="0"/>
              </a:rPr>
              <a:t>A choice pseudo-state</a:t>
            </a: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buNone/>
            </a:pPr>
            <a:r>
              <a:rPr lang="en-US" sz="2000" dirty="0" smtClean="0">
                <a:solidFill>
                  <a:prstClr val="black"/>
                </a:solidFill>
              </a:rPr>
              <a:t>  </a:t>
            </a:r>
            <a:endParaRPr lang="en-US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sz="24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971197" y="3220089"/>
            <a:ext cx="136815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529259" y="4005064"/>
            <a:ext cx="252028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60097" y="4690556"/>
            <a:ext cx="190352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426514" y="4582544"/>
            <a:ext cx="457517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297512" y="5347816"/>
            <a:ext cx="1173037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Decision 9"/>
          <p:cNvSpPr/>
          <p:nvPr/>
        </p:nvSpPr>
        <p:spPr>
          <a:xfrm>
            <a:off x="1560097" y="5676656"/>
            <a:ext cx="277597" cy="2880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30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3367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800" b="1" dirty="0" smtClean="0">
                <a:latin typeface="Aharoni" pitchFamily="2" charset="-79"/>
                <a:cs typeface="Aharoni" pitchFamily="2" charset="-79"/>
              </a:rPr>
              <a:t>ENVIRONMENT STATE</a:t>
            </a:r>
          </a:p>
          <a:p>
            <a:pPr marL="0" indent="0">
              <a:buNone/>
            </a:pPr>
            <a:endParaRPr lang="en-GB" sz="2800" b="1" dirty="0" smtClean="0">
              <a:latin typeface="Aharoni" pitchFamily="2" charset="-79"/>
              <a:cs typeface="Aharoni" pitchFamily="2" charset="-79"/>
            </a:endParaRPr>
          </a:p>
          <a:p>
            <a:pPr marL="0" indent="0">
              <a:buNone/>
            </a:pPr>
            <a:r>
              <a:rPr lang="en-GB" sz="2800" b="1" dirty="0" smtClean="0">
                <a:latin typeface="Aharoni" pitchFamily="2" charset="-79"/>
                <a:cs typeface="Aharoni" pitchFamily="2" charset="-79"/>
              </a:rPr>
              <a:t>What is environment state ?</a:t>
            </a:r>
          </a:p>
          <a:p>
            <a:r>
              <a:rPr lang="en-GB" sz="2400" b="1" dirty="0" smtClean="0">
                <a:latin typeface="Aharoni" pitchFamily="2" charset="-79"/>
                <a:cs typeface="Aharoni" pitchFamily="2" charset="-79"/>
              </a:rPr>
              <a:t>Problem to which rational agent is the solution </a:t>
            </a:r>
          </a:p>
          <a:p>
            <a:pPr marL="0" indent="0" algn="ctr">
              <a:buNone/>
            </a:pPr>
            <a:endParaRPr lang="en-GB" sz="2800" dirty="0" smtClean="0">
              <a:latin typeface="Aharoni" pitchFamily="2" charset="-79"/>
              <a:cs typeface="Aharoni" pitchFamily="2" charset="-79"/>
            </a:endParaRPr>
          </a:p>
          <a:p>
            <a:pPr marL="0" indent="0" algn="ctr">
              <a:buNone/>
            </a:pPr>
            <a:r>
              <a:rPr lang="en-GB" sz="2800" dirty="0" smtClean="0">
                <a:latin typeface="Aharoni" pitchFamily="2" charset="-79"/>
                <a:cs typeface="Aharoni" pitchFamily="2" charset="-79"/>
              </a:rPr>
              <a:t>SPECIFYING ENVIRONMENT STATE </a:t>
            </a:r>
          </a:p>
          <a:p>
            <a:pPr marL="0" indent="0" algn="ctr">
              <a:buNone/>
            </a:pPr>
            <a:r>
              <a:rPr lang="en-GB" sz="2800" dirty="0" smtClean="0">
                <a:latin typeface="Aharoni" pitchFamily="2" charset="-79"/>
                <a:cs typeface="Aharoni" pitchFamily="2" charset="-79"/>
              </a:rPr>
              <a:t>“</a:t>
            </a:r>
            <a:r>
              <a:rPr lang="en-GB" sz="28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P</a:t>
            </a:r>
            <a:r>
              <a:rPr lang="en-GB" sz="2800" dirty="0" smtClean="0">
                <a:solidFill>
                  <a:srgbClr val="92D050"/>
                </a:solidFill>
                <a:latin typeface="Aharoni" pitchFamily="2" charset="-79"/>
                <a:cs typeface="Aharoni" pitchFamily="2" charset="-79"/>
              </a:rPr>
              <a:t>E</a:t>
            </a:r>
            <a:r>
              <a:rPr lang="en-GB" sz="2800" dirty="0" smtClean="0">
                <a:solidFill>
                  <a:schemeClr val="accent2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A</a:t>
            </a:r>
            <a:r>
              <a:rPr lang="en-GB" sz="2800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S</a:t>
            </a:r>
            <a:r>
              <a:rPr lang="en-GB" sz="2800" dirty="0" smtClean="0">
                <a:latin typeface="Aharoni" pitchFamily="2" charset="-79"/>
                <a:cs typeface="Aharoni" pitchFamily="2" charset="-79"/>
              </a:rPr>
              <a:t>”</a:t>
            </a:r>
          </a:p>
          <a:p>
            <a:pPr marL="0" indent="0" algn="ctr">
              <a:buNone/>
            </a:pPr>
            <a:endParaRPr lang="en-GB" sz="2800" dirty="0" smtClean="0">
              <a:latin typeface="Aharoni" pitchFamily="2" charset="-79"/>
              <a:cs typeface="Aharoni" pitchFamily="2" charset="-79"/>
            </a:endParaRPr>
          </a:p>
          <a:p>
            <a:pPr marL="0" indent="0" algn="ctr">
              <a:buNone/>
            </a:pPr>
            <a:r>
              <a:rPr lang="en-US" sz="28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P</a:t>
            </a:r>
            <a:r>
              <a:rPr lang="en-US" sz="2800" dirty="0" smtClean="0">
                <a:latin typeface="Aharoni" pitchFamily="2" charset="-79"/>
                <a:cs typeface="Aharoni" pitchFamily="2" charset="-79"/>
              </a:rPr>
              <a:t>- Performance measure</a:t>
            </a:r>
          </a:p>
          <a:p>
            <a:pPr marL="0" indent="0" algn="ctr">
              <a:buNone/>
            </a:pPr>
            <a:r>
              <a:rPr lang="en-US" sz="2800" dirty="0" smtClean="0">
                <a:solidFill>
                  <a:srgbClr val="92D050"/>
                </a:solidFill>
                <a:latin typeface="Aharoni" pitchFamily="2" charset="-79"/>
                <a:cs typeface="Aharoni" pitchFamily="2" charset="-79"/>
              </a:rPr>
              <a:t>E</a:t>
            </a:r>
            <a:r>
              <a:rPr lang="en-US" sz="2800" dirty="0" smtClean="0">
                <a:latin typeface="Aharoni" pitchFamily="2" charset="-79"/>
                <a:cs typeface="Aharoni" pitchFamily="2" charset="-79"/>
              </a:rPr>
              <a:t>- Environment</a:t>
            </a:r>
          </a:p>
          <a:p>
            <a:pPr marL="0" indent="0" algn="ctr">
              <a:buNone/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A</a:t>
            </a:r>
            <a:r>
              <a:rPr lang="en-US" sz="2800" dirty="0" smtClean="0">
                <a:latin typeface="Aharoni" pitchFamily="2" charset="-79"/>
                <a:cs typeface="Aharoni" pitchFamily="2" charset="-79"/>
              </a:rPr>
              <a:t>- Actuators</a:t>
            </a:r>
          </a:p>
          <a:p>
            <a:pPr marL="0" indent="0" algn="ctr">
              <a:buNone/>
            </a:pPr>
            <a:r>
              <a:rPr lang="en-US" sz="2800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S</a:t>
            </a:r>
            <a:r>
              <a:rPr lang="en-US" sz="2800" dirty="0" smtClean="0">
                <a:latin typeface="Aharoni" pitchFamily="2" charset="-79"/>
                <a:cs typeface="Aharoni" pitchFamily="2" charset="-79"/>
              </a:rPr>
              <a:t>- Sensors</a:t>
            </a:r>
            <a:endParaRPr lang="en-US" sz="2800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05770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USER\Desktop\CaptureEE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88640"/>
            <a:ext cx="8496944" cy="6336704"/>
          </a:xfrm>
        </p:spPr>
        <p:txBody>
          <a:bodyPr>
            <a:normAutofit lnSpcReduction="10000"/>
          </a:bodyPr>
          <a:lstStyle/>
          <a:p>
            <a:pPr marL="0" lvl="0" indent="0" algn="ctr">
              <a:buNone/>
            </a:pPr>
            <a:r>
              <a:rPr lang="en-GB" sz="36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THIEF CHASE </a:t>
            </a:r>
          </a:p>
          <a:p>
            <a:pPr marL="0" lvl="0" indent="0" algn="ctr">
              <a:buNone/>
            </a:pPr>
            <a:endParaRPr lang="en-GB" sz="2800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  <a:p>
            <a:pPr marL="0" indent="0">
              <a:buNone/>
            </a:pPr>
            <a:r>
              <a:rPr lang="en-GB" sz="2800" b="1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LIST OF AGENTS  IN THE ARTIFACT:</a:t>
            </a:r>
          </a:p>
          <a:p>
            <a:pPr marL="0" indent="0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lvl="0"/>
            <a:r>
              <a:rPr lang="en-GB" sz="2800" b="1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Thief 01: </a:t>
            </a:r>
            <a:r>
              <a:rPr lang="en-GB" sz="2800" b="1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- Thief 01 evading police after a robbery. </a:t>
            </a:r>
            <a:endParaRPr lang="en-US" sz="2800" b="1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  <a:p>
            <a:pPr lvl="0"/>
            <a:r>
              <a:rPr lang="en-GB" sz="2800" b="1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Thief 02:- Thief </a:t>
            </a:r>
            <a:r>
              <a:rPr lang="en-GB" sz="2800" b="1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02 helps thief </a:t>
            </a:r>
            <a:r>
              <a:rPr lang="en-GB" sz="2800" b="1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01. </a:t>
            </a:r>
            <a:endParaRPr lang="en-US" sz="2800" b="1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  <a:p>
            <a:pPr lvl="0"/>
            <a:r>
              <a:rPr lang="en-GB" sz="2800" b="1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Police Officer: - </a:t>
            </a:r>
            <a:r>
              <a:rPr lang="en-GB" sz="2800" b="1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Arresting the thieves.  </a:t>
            </a:r>
            <a:endParaRPr lang="en-US" sz="2800" b="1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  <a:p>
            <a:pPr lvl="0"/>
            <a:r>
              <a:rPr lang="en-GB" sz="2800" b="1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Police Car: </a:t>
            </a:r>
            <a:r>
              <a:rPr lang="en-GB" sz="2800" b="1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-Patrolling the street. </a:t>
            </a:r>
            <a:endParaRPr lang="en-US" sz="2800" b="1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  <a:p>
            <a:pPr lvl="0" algn="ctr"/>
            <a:r>
              <a:rPr lang="en-GB" sz="2800" b="1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Small Child: - this agent tries to locate the thief 01 using his torch </a:t>
            </a:r>
            <a:r>
              <a:rPr lang="en-GB" sz="2800" b="1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light</a:t>
            </a:r>
            <a:endParaRPr lang="en-US" sz="2800" b="1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  <a:p>
            <a:pPr lvl="0" algn="ctr"/>
            <a:r>
              <a:rPr lang="en-GB" sz="2800" b="1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Police Helicopter: - Police Helicopter hovers in search of the thief 01. </a:t>
            </a:r>
          </a:p>
          <a:p>
            <a:pPr marL="0" lvl="0" indent="0" algn="ctr">
              <a:buNone/>
            </a:pPr>
            <a:endParaRPr lang="en-GB" sz="2800" dirty="0" smtClean="0">
              <a:solidFill>
                <a:prstClr val="black"/>
              </a:solidFill>
              <a:latin typeface="Aharoni" pitchFamily="2" charset="-79"/>
              <a:cs typeface="Aharoni" pitchFamily="2" charset="-79"/>
            </a:endParaRPr>
          </a:p>
          <a:p>
            <a:pPr marL="0" lvl="0" indent="0" algn="ctr">
              <a:buNone/>
            </a:pPr>
            <a:endParaRPr lang="en-GB" sz="2800" dirty="0">
              <a:solidFill>
                <a:prstClr val="black"/>
              </a:solidFill>
              <a:latin typeface="Aharoni" pitchFamily="2" charset="-79"/>
              <a:cs typeface="Aharoni" pitchFamily="2" charset="-79"/>
            </a:endParaRPr>
          </a:p>
          <a:p>
            <a:pPr marL="0" lvl="0" indent="0" algn="ctr">
              <a:buNone/>
            </a:pPr>
            <a:endParaRPr lang="en-GB" sz="2800" dirty="0" smtClean="0">
              <a:solidFill>
                <a:prstClr val="black"/>
              </a:solidFill>
              <a:latin typeface="Aharoni" pitchFamily="2" charset="-79"/>
              <a:cs typeface="Aharoni" pitchFamily="2" charset="-79"/>
            </a:endParaRPr>
          </a:p>
          <a:p>
            <a:pPr marL="0" lvl="0" indent="0" algn="ctr">
              <a:buNone/>
            </a:pPr>
            <a:endParaRPr lang="en-GB" sz="2800" dirty="0">
              <a:solidFill>
                <a:prstClr val="black"/>
              </a:solidFill>
              <a:latin typeface="Aharoni" pitchFamily="2" charset="-79"/>
              <a:cs typeface="Aharoni" pitchFamily="2" charset="-79"/>
            </a:endParaRPr>
          </a:p>
          <a:p>
            <a:pPr marL="0" lvl="0" indent="0" algn="ctr">
              <a:buNone/>
            </a:pPr>
            <a:endParaRPr lang="en-GB" sz="2800" dirty="0" smtClean="0">
              <a:solidFill>
                <a:prstClr val="black"/>
              </a:solidFill>
              <a:latin typeface="Aharoni" pitchFamily="2" charset="-79"/>
              <a:cs typeface="Aharoni" pitchFamily="2" charset="-79"/>
            </a:endParaRPr>
          </a:p>
          <a:p>
            <a:pPr marL="0" lvl="0" indent="0" algn="ctr">
              <a:buNone/>
            </a:pPr>
            <a:endParaRPr lang="en-GB" sz="2800" dirty="0">
              <a:solidFill>
                <a:prstClr val="black"/>
              </a:solidFill>
              <a:latin typeface="Aharoni" pitchFamily="2" charset="-79"/>
              <a:cs typeface="Aharoni" pitchFamily="2" charset="-79"/>
            </a:endParaRPr>
          </a:p>
          <a:p>
            <a:pPr marL="0" lvl="0" indent="0" algn="ctr">
              <a:buNone/>
            </a:pPr>
            <a:endParaRPr lang="en-GB" sz="2800" dirty="0" smtClean="0">
              <a:solidFill>
                <a:prstClr val="black"/>
              </a:solidFill>
              <a:latin typeface="Aharoni" pitchFamily="2" charset="-79"/>
              <a:cs typeface="Aharoni" pitchFamily="2" charset="-79"/>
            </a:endParaRPr>
          </a:p>
          <a:p>
            <a:pPr marL="0" lvl="0" indent="0" algn="ctr">
              <a:buNone/>
            </a:pPr>
            <a:endParaRPr lang="en-GB" sz="2800" dirty="0">
              <a:solidFill>
                <a:prstClr val="black"/>
              </a:solidFill>
              <a:latin typeface="Aharoni" pitchFamily="2" charset="-79"/>
              <a:cs typeface="Aharoni" pitchFamily="2" charset="-79"/>
            </a:endParaRPr>
          </a:p>
          <a:p>
            <a:pPr marL="0" lvl="0" indent="0" algn="ctr">
              <a:buNone/>
            </a:pPr>
            <a:endParaRPr lang="en-GB" sz="2800" dirty="0" smtClean="0">
              <a:solidFill>
                <a:prstClr val="black"/>
              </a:solidFill>
              <a:latin typeface="Aharoni" pitchFamily="2" charset="-79"/>
              <a:cs typeface="Aharoni" pitchFamily="2" charset="-79"/>
            </a:endParaRPr>
          </a:p>
          <a:p>
            <a:pPr marL="0" lvl="0" indent="0" algn="ctr">
              <a:buNone/>
            </a:pPr>
            <a:endParaRPr lang="en-GB" sz="2800" dirty="0">
              <a:solidFill>
                <a:prstClr val="black"/>
              </a:solidFill>
              <a:latin typeface="Aharoni" pitchFamily="2" charset="-79"/>
              <a:cs typeface="Aharoni" pitchFamily="2" charset="-79"/>
            </a:endParaRPr>
          </a:p>
          <a:p>
            <a:pPr marL="0" lvl="0" indent="0" algn="ctr">
              <a:buNone/>
            </a:pPr>
            <a:endParaRPr lang="en-GB" sz="2800" dirty="0" smtClean="0">
              <a:solidFill>
                <a:prstClr val="black"/>
              </a:solidFill>
              <a:latin typeface="Aharoni" pitchFamily="2" charset="-79"/>
              <a:cs typeface="Aharoni" pitchFamily="2" charset="-79"/>
            </a:endParaRPr>
          </a:p>
          <a:p>
            <a:pPr marL="0" lvl="0" indent="0" algn="ctr">
              <a:buNone/>
            </a:pPr>
            <a:endParaRPr lang="en-GB" sz="2800" dirty="0">
              <a:solidFill>
                <a:prstClr val="black"/>
              </a:solidFill>
              <a:latin typeface="Aharoni" pitchFamily="2" charset="-79"/>
              <a:cs typeface="Aharoni" pitchFamily="2" charset="-79"/>
            </a:endParaRPr>
          </a:p>
          <a:p>
            <a:pPr marL="0" lvl="0" indent="0" algn="ctr">
              <a:buNone/>
            </a:pPr>
            <a:endParaRPr lang="en-GB" sz="2800" dirty="0" smtClean="0">
              <a:solidFill>
                <a:prstClr val="black"/>
              </a:solidFill>
              <a:latin typeface="Aharoni" pitchFamily="2" charset="-79"/>
              <a:cs typeface="Aharoni" pitchFamily="2" charset="-79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290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EXPLANATION OF THE SCENES </a:t>
            </a:r>
            <a:endParaRPr lang="en-US" b="1" dirty="0"/>
          </a:p>
          <a:p>
            <a:pPr marL="0" indent="0">
              <a:buNone/>
            </a:pPr>
            <a:endParaRPr lang="en-US" sz="1400" b="1" dirty="0" smtClean="0"/>
          </a:p>
          <a:p>
            <a:pPr marL="0" indent="0" algn="ctr">
              <a:buNone/>
            </a:pPr>
            <a:r>
              <a:rPr lang="en-US" sz="1600" b="1" u="sng" dirty="0" smtClean="0"/>
              <a:t>Scene 01</a:t>
            </a:r>
          </a:p>
          <a:p>
            <a:pPr marL="0" indent="0">
              <a:buNone/>
            </a:pPr>
            <a:r>
              <a:rPr lang="en-US" sz="1400" b="1" dirty="0" smtClean="0"/>
              <a:t>Instance 01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 smtClean="0"/>
              <a:t>     </a:t>
            </a:r>
            <a:r>
              <a:rPr lang="en-US" sz="1400" b="1" dirty="0"/>
              <a:t> </a:t>
            </a:r>
            <a:r>
              <a:rPr lang="en-US" sz="1400" b="1" dirty="0" smtClean="0"/>
              <a:t>                                                      Thieves                                                                                                            Police                                                                    </a:t>
            </a:r>
          </a:p>
          <a:p>
            <a:pPr marL="0" indent="0">
              <a:buNone/>
            </a:pPr>
            <a:r>
              <a:rPr lang="en-US" sz="1400" b="1" dirty="0" smtClean="0"/>
              <a:t>                                                          </a:t>
            </a:r>
          </a:p>
          <a:p>
            <a:pPr marL="0" indent="0">
              <a:buNone/>
            </a:pPr>
            <a:r>
              <a:rPr lang="en-US" sz="1400" b="1" dirty="0" smtClean="0"/>
              <a:t>02 Instance </a:t>
            </a:r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 smtClean="0"/>
              <a:t>                      Dialogue Box                           Thief 01 moving forward                                                     No Policeman </a:t>
            </a:r>
          </a:p>
          <a:p>
            <a:pPr marL="0" indent="0">
              <a:buNone/>
            </a:pPr>
            <a:endParaRPr lang="en-US" sz="1400" b="1" dirty="0" smtClean="0"/>
          </a:p>
        </p:txBody>
      </p:sp>
      <p:pic>
        <p:nvPicPr>
          <p:cNvPr id="7170" name="Picture 2" descr="C:\Users\USER\Desktop\CaptureE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79" y="1620738"/>
            <a:ext cx="8208912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USER\Desktop\Capture1q1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79" y="4221088"/>
            <a:ext cx="8208911" cy="1884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6660232" y="3135038"/>
            <a:ext cx="1008112" cy="36691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1835696" y="3285933"/>
            <a:ext cx="1008112" cy="21602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771800" y="5997984"/>
            <a:ext cx="1008112" cy="21602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979984" y="5301208"/>
            <a:ext cx="711696" cy="9128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7092280" y="5895449"/>
            <a:ext cx="792088" cy="31855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798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92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 smtClean="0"/>
              <a:t>03 Instance 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/>
              <a:t> </a:t>
            </a:r>
            <a:r>
              <a:rPr lang="en-US" sz="1400" b="1" dirty="0" smtClean="0"/>
              <a:t>                                                                                                                                                     Shooting</a:t>
            </a:r>
          </a:p>
          <a:p>
            <a:pPr marL="0" indent="0" algn="ctr">
              <a:buNone/>
            </a:pPr>
            <a:r>
              <a:rPr lang="en-US" sz="1800" b="1" u="sng" dirty="0" smtClean="0"/>
              <a:t> SCENE 02</a:t>
            </a:r>
            <a:endParaRPr lang="en-US" sz="1800" b="1" u="sng" dirty="0"/>
          </a:p>
          <a:p>
            <a:pPr marL="0" indent="0">
              <a:buNone/>
            </a:pPr>
            <a:r>
              <a:rPr lang="en-US" sz="1400" b="1" dirty="0" smtClean="0"/>
              <a:t>01 Instance</a:t>
            </a:r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 smtClean="0"/>
              <a:t>                                   Thief 01                                                            Child with a torch light                                        </a:t>
            </a:r>
            <a:r>
              <a:rPr lang="en-US" sz="1400" b="1" dirty="0" err="1" smtClean="0"/>
              <a:t>light</a:t>
            </a:r>
            <a:r>
              <a:rPr lang="en-US" sz="1400" b="1" dirty="0" smtClean="0"/>
              <a:t> </a:t>
            </a:r>
            <a:endParaRPr lang="en-US" sz="1400" b="1" dirty="0"/>
          </a:p>
        </p:txBody>
      </p:sp>
      <p:pic>
        <p:nvPicPr>
          <p:cNvPr id="8195" name="Picture 3" descr="C:\Users\USER\Desktop\Captureaaaa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20688"/>
            <a:ext cx="8280920" cy="235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5516399" y="2276872"/>
            <a:ext cx="936104" cy="77526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6" name="Picture 4" descr="C:\Users\USER\Desktop\Capturewww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717032"/>
            <a:ext cx="8208912" cy="2340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2627784" y="5733256"/>
            <a:ext cx="522058" cy="43204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7996453" y="5589242"/>
            <a:ext cx="234026" cy="46802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3671901" y="4887150"/>
            <a:ext cx="1844498" cy="117011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121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1441</TotalTime>
  <Words>423</Words>
  <Application>Microsoft Office PowerPoint</Application>
  <PresentationFormat>On-screen Show (4:3)</PresentationFormat>
  <Paragraphs>291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A</vt:lpstr>
      <vt:lpstr>What is AI ? Inception in 1956   Different Approaches have been followed to define Artificial Intelligence.         </vt:lpstr>
      <vt:lpstr>Intelligent Agent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“PEAS” FOR THE ARTIFACT’S AGENTS         PEAS for thief 01:              </vt:lpstr>
      <vt:lpstr>PowerPoint Presentation</vt:lpstr>
      <vt:lpstr>PowerPoint Presentation</vt:lpstr>
      <vt:lpstr>PowerPoint Presentation</vt:lpstr>
      <vt:lpstr>PowerPoint Presentation</vt:lpstr>
      <vt:lpstr>   REFERENCE  WEBSITES  https://sparxsystems.com/resources/tutorials/uml2/statediagram.html accessed on 19th may 2021.   https://slideplayer.com/slide/9217442/ accessed on 19th May 2021.   https://slidetodoc.com/rational-agents-chapter-2-outline-agent-function-and/ accessed on 18th May 2021.  https://www.uml-diagrams.org/state-machine-diagrams.html accessed on 20th May 2021.  https://sparxsystems.com/resources/tutorials/uml2/state-diagram.html accessed on 19th May 2021. .      BOOKS  Russell, Stuart J, Peter. Norvig and Ernest. Davis. Third Edi. Artificial Intelligence: A Modern Approach. Upper Saddle River, NJ: Prentice Hall.  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</dc:title>
  <dc:creator>USER</dc:creator>
  <cp:lastModifiedBy>USER</cp:lastModifiedBy>
  <cp:revision>69</cp:revision>
  <dcterms:created xsi:type="dcterms:W3CDTF">2021-05-19T14:41:35Z</dcterms:created>
  <dcterms:modified xsi:type="dcterms:W3CDTF">2021-05-20T19:00:50Z</dcterms:modified>
</cp:coreProperties>
</file>