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B9EED50-9490-4090-AF02-B18B74D1A33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286840" y="1738440"/>
            <a:ext cx="1523880" cy="1373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2246400" y="862560"/>
            <a:ext cx="5704920" cy="39484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3978720" y="1231200"/>
            <a:ext cx="774360" cy="101520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SPI</a:t>
            </a:r>
          </a:p>
        </p:txBody>
      </p:sp>
      <p:sp>
        <p:nvSpPr>
          <p:cNvPr id="59" name="CustomShape 4"/>
          <p:cNvSpPr/>
          <p:nvPr/>
        </p:nvSpPr>
        <p:spPr>
          <a:xfrm>
            <a:off x="5356440" y="1241640"/>
            <a:ext cx="774360" cy="101520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SDRAM</a:t>
            </a:r>
          </a:p>
          <a:p>
            <a:pPr algn="ctr"/>
            <a:r>
              <a:rPr lang="en-US" sz="1200" b="0" strike="noStrike" spc="-1">
                <a:latin typeface="Arial"/>
              </a:rPr>
              <a:t>CTRL</a:t>
            </a:r>
          </a:p>
        </p:txBody>
      </p:sp>
      <p:sp>
        <p:nvSpPr>
          <p:cNvPr id="60" name="CustomShape 5"/>
          <p:cNvSpPr/>
          <p:nvPr/>
        </p:nvSpPr>
        <p:spPr>
          <a:xfrm>
            <a:off x="6680880" y="1231200"/>
            <a:ext cx="774360" cy="101520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GLOBAL</a:t>
            </a:r>
          </a:p>
          <a:p>
            <a:pPr algn="ctr"/>
            <a:r>
              <a:rPr lang="en-US" sz="1200" b="0" strike="noStrike" spc="-1">
                <a:latin typeface="Arial"/>
              </a:rPr>
              <a:t>REG</a:t>
            </a:r>
          </a:p>
        </p:txBody>
      </p:sp>
      <p:sp>
        <p:nvSpPr>
          <p:cNvPr id="61" name="CustomShape 6"/>
          <p:cNvSpPr/>
          <p:nvPr/>
        </p:nvSpPr>
        <p:spPr>
          <a:xfrm>
            <a:off x="3821400" y="2487240"/>
            <a:ext cx="3872880" cy="24084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WISHBONE INTERCONNECT</a:t>
            </a:r>
          </a:p>
        </p:txBody>
      </p:sp>
      <p:sp>
        <p:nvSpPr>
          <p:cNvPr id="62" name="CustomShape 7"/>
          <p:cNvSpPr/>
          <p:nvPr/>
        </p:nvSpPr>
        <p:spPr>
          <a:xfrm>
            <a:off x="4072680" y="3062880"/>
            <a:ext cx="2082960" cy="1486440"/>
          </a:xfrm>
          <a:prstGeom prst="rect">
            <a:avLst/>
          </a:prstGeom>
          <a:solidFill>
            <a:srgbClr val="BF819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RISCV</a:t>
            </a:r>
          </a:p>
          <a:p>
            <a:pPr algn="ctr"/>
            <a:r>
              <a:rPr lang="en-US" sz="1200" b="0" strike="noStrike" spc="-1">
                <a:latin typeface="Arial"/>
              </a:rPr>
              <a:t>CORE</a:t>
            </a:r>
          </a:p>
        </p:txBody>
      </p:sp>
      <p:sp>
        <p:nvSpPr>
          <p:cNvPr id="63" name="CustomShape 8"/>
          <p:cNvSpPr/>
          <p:nvPr/>
        </p:nvSpPr>
        <p:spPr>
          <a:xfrm>
            <a:off x="6720840" y="3355920"/>
            <a:ext cx="868680" cy="94212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UART</a:t>
            </a:r>
          </a:p>
          <a:p>
            <a:pPr algn="ctr"/>
            <a:r>
              <a:rPr lang="en-US" sz="1200" b="0" strike="noStrike" spc="-1">
                <a:latin typeface="Arial"/>
              </a:rPr>
              <a:t>USB</a:t>
            </a:r>
          </a:p>
          <a:p>
            <a:pPr algn="ctr"/>
            <a:r>
              <a:rPr lang="en-US" sz="1200" b="0" strike="noStrike" spc="-1">
                <a:latin typeface="Arial"/>
              </a:rPr>
              <a:t>I2C</a:t>
            </a:r>
          </a:p>
        </p:txBody>
      </p:sp>
      <p:sp>
        <p:nvSpPr>
          <p:cNvPr id="64" name="CustomShape 9"/>
          <p:cNvSpPr/>
          <p:nvPr/>
        </p:nvSpPr>
        <p:spPr>
          <a:xfrm>
            <a:off x="4323960" y="2246400"/>
            <a:ext cx="115200" cy="240840"/>
          </a:xfrm>
          <a:custGeom>
            <a:avLst/>
            <a:gdLst/>
            <a:ahLst/>
            <a:cxnLst/>
            <a:rect l="0" t="0" r="r" b="b"/>
            <a:pathLst>
              <a:path w="322" h="671">
                <a:moveTo>
                  <a:pt x="0" y="133"/>
                </a:moveTo>
                <a:lnTo>
                  <a:pt x="160" y="0"/>
                </a:lnTo>
                <a:lnTo>
                  <a:pt x="321" y="133"/>
                </a:lnTo>
                <a:lnTo>
                  <a:pt x="240" y="133"/>
                </a:lnTo>
                <a:lnTo>
                  <a:pt x="240" y="536"/>
                </a:lnTo>
                <a:lnTo>
                  <a:pt x="321" y="536"/>
                </a:lnTo>
                <a:lnTo>
                  <a:pt x="160" y="670"/>
                </a:lnTo>
                <a:lnTo>
                  <a:pt x="0" y="536"/>
                </a:lnTo>
                <a:lnTo>
                  <a:pt x="80" y="536"/>
                </a:lnTo>
                <a:lnTo>
                  <a:pt x="80" y="133"/>
                </a:lnTo>
                <a:lnTo>
                  <a:pt x="0" y="1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4324320" y="2246400"/>
            <a:ext cx="115200" cy="240840"/>
          </a:xfrm>
          <a:custGeom>
            <a:avLst/>
            <a:gdLst/>
            <a:ahLst/>
            <a:cxnLst/>
            <a:rect l="0" t="0" r="r" b="b"/>
            <a:pathLst>
              <a:path w="322" h="671">
                <a:moveTo>
                  <a:pt x="0" y="133"/>
                </a:moveTo>
                <a:lnTo>
                  <a:pt x="160" y="0"/>
                </a:lnTo>
                <a:lnTo>
                  <a:pt x="321" y="133"/>
                </a:lnTo>
                <a:lnTo>
                  <a:pt x="240" y="133"/>
                </a:lnTo>
                <a:lnTo>
                  <a:pt x="240" y="536"/>
                </a:lnTo>
                <a:lnTo>
                  <a:pt x="321" y="536"/>
                </a:lnTo>
                <a:lnTo>
                  <a:pt x="160" y="670"/>
                </a:lnTo>
                <a:lnTo>
                  <a:pt x="0" y="536"/>
                </a:lnTo>
                <a:lnTo>
                  <a:pt x="80" y="536"/>
                </a:lnTo>
                <a:lnTo>
                  <a:pt x="80" y="133"/>
                </a:lnTo>
                <a:lnTo>
                  <a:pt x="0" y="133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1"/>
          <p:cNvSpPr/>
          <p:nvPr/>
        </p:nvSpPr>
        <p:spPr>
          <a:xfrm>
            <a:off x="5675040" y="2256840"/>
            <a:ext cx="115200" cy="240840"/>
          </a:xfrm>
          <a:custGeom>
            <a:avLst/>
            <a:gdLst/>
            <a:ahLst/>
            <a:cxnLst/>
            <a:rect l="0" t="0" r="r" b="b"/>
            <a:pathLst>
              <a:path w="322" h="671">
                <a:moveTo>
                  <a:pt x="0" y="133"/>
                </a:moveTo>
                <a:lnTo>
                  <a:pt x="160" y="0"/>
                </a:lnTo>
                <a:lnTo>
                  <a:pt x="321" y="133"/>
                </a:lnTo>
                <a:lnTo>
                  <a:pt x="240" y="133"/>
                </a:lnTo>
                <a:lnTo>
                  <a:pt x="240" y="536"/>
                </a:lnTo>
                <a:lnTo>
                  <a:pt x="321" y="536"/>
                </a:lnTo>
                <a:lnTo>
                  <a:pt x="160" y="670"/>
                </a:lnTo>
                <a:lnTo>
                  <a:pt x="0" y="536"/>
                </a:lnTo>
                <a:lnTo>
                  <a:pt x="80" y="536"/>
                </a:lnTo>
                <a:lnTo>
                  <a:pt x="80" y="133"/>
                </a:lnTo>
                <a:lnTo>
                  <a:pt x="0" y="133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12"/>
          <p:cNvSpPr/>
          <p:nvPr/>
        </p:nvSpPr>
        <p:spPr>
          <a:xfrm>
            <a:off x="7077960" y="2246400"/>
            <a:ext cx="115200" cy="240840"/>
          </a:xfrm>
          <a:custGeom>
            <a:avLst/>
            <a:gdLst/>
            <a:ahLst/>
            <a:cxnLst/>
            <a:rect l="0" t="0" r="r" b="b"/>
            <a:pathLst>
              <a:path w="322" h="671">
                <a:moveTo>
                  <a:pt x="0" y="133"/>
                </a:moveTo>
                <a:lnTo>
                  <a:pt x="160" y="0"/>
                </a:lnTo>
                <a:lnTo>
                  <a:pt x="321" y="133"/>
                </a:lnTo>
                <a:lnTo>
                  <a:pt x="240" y="133"/>
                </a:lnTo>
                <a:lnTo>
                  <a:pt x="240" y="536"/>
                </a:lnTo>
                <a:lnTo>
                  <a:pt x="321" y="536"/>
                </a:lnTo>
                <a:lnTo>
                  <a:pt x="160" y="670"/>
                </a:lnTo>
                <a:lnTo>
                  <a:pt x="0" y="536"/>
                </a:lnTo>
                <a:lnTo>
                  <a:pt x="80" y="536"/>
                </a:lnTo>
                <a:lnTo>
                  <a:pt x="80" y="133"/>
                </a:lnTo>
                <a:lnTo>
                  <a:pt x="0" y="133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3"/>
          <p:cNvSpPr/>
          <p:nvPr/>
        </p:nvSpPr>
        <p:spPr>
          <a:xfrm>
            <a:off x="4661280" y="2728080"/>
            <a:ext cx="129600" cy="334800"/>
          </a:xfrm>
          <a:custGeom>
            <a:avLst/>
            <a:gdLst/>
            <a:ahLst/>
            <a:cxnLst/>
            <a:rect l="0" t="0" r="r" b="b"/>
            <a:pathLst>
              <a:path w="362" h="932">
                <a:moveTo>
                  <a:pt x="0" y="185"/>
                </a:moveTo>
                <a:lnTo>
                  <a:pt x="180" y="0"/>
                </a:lnTo>
                <a:lnTo>
                  <a:pt x="361" y="185"/>
                </a:lnTo>
                <a:lnTo>
                  <a:pt x="270" y="185"/>
                </a:lnTo>
                <a:lnTo>
                  <a:pt x="270" y="745"/>
                </a:lnTo>
                <a:lnTo>
                  <a:pt x="361" y="745"/>
                </a:lnTo>
                <a:lnTo>
                  <a:pt x="180" y="931"/>
                </a:lnTo>
                <a:lnTo>
                  <a:pt x="0" y="745"/>
                </a:lnTo>
                <a:lnTo>
                  <a:pt x="90" y="745"/>
                </a:lnTo>
                <a:lnTo>
                  <a:pt x="90" y="185"/>
                </a:lnTo>
                <a:lnTo>
                  <a:pt x="0" y="185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4"/>
          <p:cNvSpPr/>
          <p:nvPr/>
        </p:nvSpPr>
        <p:spPr>
          <a:xfrm>
            <a:off x="5319360" y="2728080"/>
            <a:ext cx="112320" cy="334800"/>
          </a:xfrm>
          <a:custGeom>
            <a:avLst/>
            <a:gdLst/>
            <a:ahLst/>
            <a:cxnLst/>
            <a:rect l="0" t="0" r="r" b="b"/>
            <a:pathLst>
              <a:path w="314" h="932">
                <a:moveTo>
                  <a:pt x="0" y="185"/>
                </a:moveTo>
                <a:lnTo>
                  <a:pt x="156" y="0"/>
                </a:lnTo>
                <a:lnTo>
                  <a:pt x="313" y="185"/>
                </a:lnTo>
                <a:lnTo>
                  <a:pt x="234" y="185"/>
                </a:lnTo>
                <a:lnTo>
                  <a:pt x="234" y="745"/>
                </a:lnTo>
                <a:lnTo>
                  <a:pt x="313" y="745"/>
                </a:lnTo>
                <a:lnTo>
                  <a:pt x="156" y="931"/>
                </a:lnTo>
                <a:lnTo>
                  <a:pt x="0" y="745"/>
                </a:lnTo>
                <a:lnTo>
                  <a:pt x="78" y="745"/>
                </a:lnTo>
                <a:lnTo>
                  <a:pt x="78" y="185"/>
                </a:lnTo>
                <a:lnTo>
                  <a:pt x="0" y="185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5"/>
          <p:cNvSpPr/>
          <p:nvPr/>
        </p:nvSpPr>
        <p:spPr>
          <a:xfrm>
            <a:off x="5356440" y="2144160"/>
            <a:ext cx="774360" cy="11268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4072680" y="3062880"/>
            <a:ext cx="2082960" cy="11268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7"/>
          <p:cNvSpPr/>
          <p:nvPr/>
        </p:nvSpPr>
        <p:spPr>
          <a:xfrm>
            <a:off x="7052040" y="2728080"/>
            <a:ext cx="115200" cy="627840"/>
          </a:xfrm>
          <a:custGeom>
            <a:avLst/>
            <a:gdLst/>
            <a:ahLst/>
            <a:cxnLst/>
            <a:rect l="0" t="0" r="r" b="b"/>
            <a:pathLst>
              <a:path w="322" h="1746">
                <a:moveTo>
                  <a:pt x="0" y="347"/>
                </a:moveTo>
                <a:lnTo>
                  <a:pt x="160" y="0"/>
                </a:lnTo>
                <a:lnTo>
                  <a:pt x="321" y="347"/>
                </a:lnTo>
                <a:lnTo>
                  <a:pt x="240" y="347"/>
                </a:lnTo>
                <a:lnTo>
                  <a:pt x="240" y="1397"/>
                </a:lnTo>
                <a:lnTo>
                  <a:pt x="321" y="1397"/>
                </a:lnTo>
                <a:lnTo>
                  <a:pt x="160" y="1745"/>
                </a:lnTo>
                <a:lnTo>
                  <a:pt x="0" y="1397"/>
                </a:lnTo>
                <a:lnTo>
                  <a:pt x="80" y="1397"/>
                </a:lnTo>
                <a:lnTo>
                  <a:pt x="80" y="347"/>
                </a:lnTo>
                <a:lnTo>
                  <a:pt x="0" y="347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18"/>
          <p:cNvSpPr/>
          <p:nvPr/>
        </p:nvSpPr>
        <p:spPr>
          <a:xfrm>
            <a:off x="3760560" y="207468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9"/>
          <p:cNvSpPr/>
          <p:nvPr/>
        </p:nvSpPr>
        <p:spPr>
          <a:xfrm>
            <a:off x="3760560" y="207468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0"/>
          <p:cNvSpPr/>
          <p:nvPr/>
        </p:nvSpPr>
        <p:spPr>
          <a:xfrm>
            <a:off x="5050800" y="20732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1"/>
          <p:cNvSpPr/>
          <p:nvPr/>
        </p:nvSpPr>
        <p:spPr>
          <a:xfrm>
            <a:off x="5050800" y="20732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2"/>
          <p:cNvSpPr/>
          <p:nvPr/>
        </p:nvSpPr>
        <p:spPr>
          <a:xfrm>
            <a:off x="6419160" y="20732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3"/>
          <p:cNvSpPr/>
          <p:nvPr/>
        </p:nvSpPr>
        <p:spPr>
          <a:xfrm>
            <a:off x="3795480" y="308628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4"/>
          <p:cNvSpPr/>
          <p:nvPr/>
        </p:nvSpPr>
        <p:spPr>
          <a:xfrm>
            <a:off x="6505560" y="338076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5"/>
          <p:cNvSpPr/>
          <p:nvPr/>
        </p:nvSpPr>
        <p:spPr>
          <a:xfrm>
            <a:off x="2413440" y="2369160"/>
            <a:ext cx="960840" cy="55440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WB</a:t>
            </a:r>
          </a:p>
          <a:p>
            <a:pPr algn="ctr"/>
            <a:r>
              <a:rPr lang="en-US" sz="1200" b="0" strike="noStrike" spc="-1">
                <a:latin typeface="Arial"/>
              </a:rPr>
              <a:t>HOST</a:t>
            </a:r>
          </a:p>
        </p:txBody>
      </p:sp>
      <p:sp>
        <p:nvSpPr>
          <p:cNvPr id="81" name="CustomShape 26"/>
          <p:cNvSpPr/>
          <p:nvPr/>
        </p:nvSpPr>
        <p:spPr>
          <a:xfrm>
            <a:off x="3397320" y="2542320"/>
            <a:ext cx="424080" cy="121320"/>
          </a:xfrm>
          <a:custGeom>
            <a:avLst/>
            <a:gdLst/>
            <a:ahLst/>
            <a:cxnLst/>
            <a:rect l="0" t="0" r="r" b="b"/>
            <a:pathLst>
              <a:path w="1180" h="339">
                <a:moveTo>
                  <a:pt x="0" y="169"/>
                </a:moveTo>
                <a:lnTo>
                  <a:pt x="234" y="0"/>
                </a:lnTo>
                <a:lnTo>
                  <a:pt x="234" y="84"/>
                </a:lnTo>
                <a:lnTo>
                  <a:pt x="944" y="84"/>
                </a:lnTo>
                <a:lnTo>
                  <a:pt x="944" y="0"/>
                </a:lnTo>
                <a:lnTo>
                  <a:pt x="1179" y="169"/>
                </a:lnTo>
                <a:lnTo>
                  <a:pt x="944" y="338"/>
                </a:lnTo>
                <a:lnTo>
                  <a:pt x="944" y="253"/>
                </a:lnTo>
                <a:lnTo>
                  <a:pt x="234" y="253"/>
                </a:lnTo>
                <a:lnTo>
                  <a:pt x="234" y="338"/>
                </a:lnTo>
                <a:lnTo>
                  <a:pt x="0" y="16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7"/>
          <p:cNvSpPr/>
          <p:nvPr/>
        </p:nvSpPr>
        <p:spPr>
          <a:xfrm>
            <a:off x="3132000" y="2369160"/>
            <a:ext cx="242280" cy="55440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8"/>
          <p:cNvSpPr/>
          <p:nvPr/>
        </p:nvSpPr>
        <p:spPr>
          <a:xfrm>
            <a:off x="2087640" y="2559600"/>
            <a:ext cx="325800" cy="121320"/>
          </a:xfrm>
          <a:custGeom>
            <a:avLst/>
            <a:gdLst/>
            <a:ahLst/>
            <a:cxnLst/>
            <a:rect l="0" t="0" r="r" b="b"/>
            <a:pathLst>
              <a:path w="907" h="339">
                <a:moveTo>
                  <a:pt x="0" y="169"/>
                </a:moveTo>
                <a:lnTo>
                  <a:pt x="180" y="0"/>
                </a:lnTo>
                <a:lnTo>
                  <a:pt x="180" y="84"/>
                </a:lnTo>
                <a:lnTo>
                  <a:pt x="725" y="84"/>
                </a:lnTo>
                <a:lnTo>
                  <a:pt x="725" y="0"/>
                </a:lnTo>
                <a:lnTo>
                  <a:pt x="906" y="169"/>
                </a:lnTo>
                <a:lnTo>
                  <a:pt x="725" y="338"/>
                </a:lnTo>
                <a:lnTo>
                  <a:pt x="725" y="253"/>
                </a:lnTo>
                <a:lnTo>
                  <a:pt x="180" y="253"/>
                </a:lnTo>
                <a:lnTo>
                  <a:pt x="180" y="338"/>
                </a:lnTo>
                <a:lnTo>
                  <a:pt x="0" y="16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29"/>
          <p:cNvSpPr txBox="1"/>
          <p:nvPr/>
        </p:nvSpPr>
        <p:spPr>
          <a:xfrm>
            <a:off x="1411560" y="2369160"/>
            <a:ext cx="9183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CARAVEL </a:t>
            </a:r>
          </a:p>
          <a:p>
            <a:r>
              <a:rPr lang="en-US" sz="1200" b="0" strike="noStrike" spc="-1">
                <a:latin typeface="Arial"/>
              </a:rPr>
              <a:t>WB I/F</a:t>
            </a:r>
          </a:p>
        </p:txBody>
      </p:sp>
      <p:sp>
        <p:nvSpPr>
          <p:cNvPr id="85" name="CustomShape 30"/>
          <p:cNvSpPr/>
          <p:nvPr/>
        </p:nvSpPr>
        <p:spPr>
          <a:xfrm>
            <a:off x="4280040" y="654480"/>
            <a:ext cx="181800" cy="576720"/>
          </a:xfrm>
          <a:custGeom>
            <a:avLst/>
            <a:gdLst/>
            <a:ahLst/>
            <a:cxnLst/>
            <a:rect l="0" t="0" r="r" b="b"/>
            <a:pathLst>
              <a:path w="507" h="1604">
                <a:moveTo>
                  <a:pt x="0" y="319"/>
                </a:moveTo>
                <a:lnTo>
                  <a:pt x="253" y="0"/>
                </a:lnTo>
                <a:lnTo>
                  <a:pt x="506" y="319"/>
                </a:lnTo>
                <a:lnTo>
                  <a:pt x="379" y="319"/>
                </a:lnTo>
                <a:lnTo>
                  <a:pt x="379" y="1283"/>
                </a:lnTo>
                <a:lnTo>
                  <a:pt x="506" y="1283"/>
                </a:lnTo>
                <a:lnTo>
                  <a:pt x="253" y="1603"/>
                </a:lnTo>
                <a:lnTo>
                  <a:pt x="0" y="1283"/>
                </a:lnTo>
                <a:lnTo>
                  <a:pt x="126" y="1283"/>
                </a:lnTo>
                <a:lnTo>
                  <a:pt x="126" y="319"/>
                </a:lnTo>
                <a:lnTo>
                  <a:pt x="0" y="319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1"/>
          <p:cNvSpPr/>
          <p:nvPr/>
        </p:nvSpPr>
        <p:spPr>
          <a:xfrm>
            <a:off x="5605200" y="664920"/>
            <a:ext cx="181800" cy="576720"/>
          </a:xfrm>
          <a:custGeom>
            <a:avLst/>
            <a:gdLst/>
            <a:ahLst/>
            <a:cxnLst/>
            <a:rect l="0" t="0" r="r" b="b"/>
            <a:pathLst>
              <a:path w="507" h="1604">
                <a:moveTo>
                  <a:pt x="0" y="319"/>
                </a:moveTo>
                <a:lnTo>
                  <a:pt x="253" y="0"/>
                </a:lnTo>
                <a:lnTo>
                  <a:pt x="506" y="319"/>
                </a:lnTo>
                <a:lnTo>
                  <a:pt x="379" y="319"/>
                </a:lnTo>
                <a:lnTo>
                  <a:pt x="379" y="1283"/>
                </a:lnTo>
                <a:lnTo>
                  <a:pt x="506" y="1283"/>
                </a:lnTo>
                <a:lnTo>
                  <a:pt x="253" y="1603"/>
                </a:lnTo>
                <a:lnTo>
                  <a:pt x="0" y="1283"/>
                </a:lnTo>
                <a:lnTo>
                  <a:pt x="126" y="1283"/>
                </a:lnTo>
                <a:lnTo>
                  <a:pt x="126" y="319"/>
                </a:lnTo>
                <a:lnTo>
                  <a:pt x="0" y="319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2"/>
          <p:cNvSpPr/>
          <p:nvPr/>
        </p:nvSpPr>
        <p:spPr>
          <a:xfrm>
            <a:off x="7042320" y="4298040"/>
            <a:ext cx="181800" cy="729360"/>
          </a:xfrm>
          <a:custGeom>
            <a:avLst/>
            <a:gdLst/>
            <a:ahLst/>
            <a:cxnLst/>
            <a:rect l="0" t="0" r="r" b="b"/>
            <a:pathLst>
              <a:path w="507" h="2028">
                <a:moveTo>
                  <a:pt x="0" y="403"/>
                </a:moveTo>
                <a:lnTo>
                  <a:pt x="253" y="0"/>
                </a:lnTo>
                <a:lnTo>
                  <a:pt x="506" y="403"/>
                </a:lnTo>
                <a:lnTo>
                  <a:pt x="379" y="403"/>
                </a:lnTo>
                <a:lnTo>
                  <a:pt x="379" y="1623"/>
                </a:lnTo>
                <a:lnTo>
                  <a:pt x="506" y="1623"/>
                </a:lnTo>
                <a:lnTo>
                  <a:pt x="253" y="2027"/>
                </a:lnTo>
                <a:lnTo>
                  <a:pt x="0" y="1623"/>
                </a:lnTo>
                <a:lnTo>
                  <a:pt x="126" y="1623"/>
                </a:lnTo>
                <a:lnTo>
                  <a:pt x="126" y="403"/>
                </a:lnTo>
                <a:lnTo>
                  <a:pt x="0" y="403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3"/>
          <p:cNvSpPr txBox="1"/>
          <p:nvPr/>
        </p:nvSpPr>
        <p:spPr>
          <a:xfrm>
            <a:off x="4008600" y="431280"/>
            <a:ext cx="10663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Quad SPI I/F</a:t>
            </a:r>
          </a:p>
        </p:txBody>
      </p:sp>
      <p:sp>
        <p:nvSpPr>
          <p:cNvPr id="89" name="TextShape 34"/>
          <p:cNvSpPr txBox="1"/>
          <p:nvPr/>
        </p:nvSpPr>
        <p:spPr>
          <a:xfrm>
            <a:off x="5128920" y="412200"/>
            <a:ext cx="116892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8 bit SDRAM</a:t>
            </a:r>
          </a:p>
        </p:txBody>
      </p:sp>
      <p:sp>
        <p:nvSpPr>
          <p:cNvPr id="90" name="TextShape 35"/>
          <p:cNvSpPr txBox="1"/>
          <p:nvPr/>
        </p:nvSpPr>
        <p:spPr>
          <a:xfrm>
            <a:off x="6661440" y="4992840"/>
            <a:ext cx="14425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UART/I2C/USB1.1</a:t>
            </a:r>
          </a:p>
        </p:txBody>
      </p:sp>
      <p:sp>
        <p:nvSpPr>
          <p:cNvPr id="91" name="CustomShape 36"/>
          <p:cNvSpPr/>
          <p:nvPr/>
        </p:nvSpPr>
        <p:spPr>
          <a:xfrm>
            <a:off x="8426880" y="2032200"/>
            <a:ext cx="334800" cy="17136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37"/>
          <p:cNvSpPr txBox="1"/>
          <p:nvPr/>
        </p:nvSpPr>
        <p:spPr>
          <a:xfrm>
            <a:off x="8813880" y="1968120"/>
            <a:ext cx="9108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WBS_CLK</a:t>
            </a:r>
          </a:p>
        </p:txBody>
      </p:sp>
      <p:sp>
        <p:nvSpPr>
          <p:cNvPr id="93" name="CustomShape 38"/>
          <p:cNvSpPr/>
          <p:nvPr/>
        </p:nvSpPr>
        <p:spPr>
          <a:xfrm>
            <a:off x="8426880" y="2353320"/>
            <a:ext cx="334800" cy="17136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39"/>
          <p:cNvSpPr txBox="1"/>
          <p:nvPr/>
        </p:nvSpPr>
        <p:spPr>
          <a:xfrm>
            <a:off x="8813880" y="2305800"/>
            <a:ext cx="9352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WBM_CLK</a:t>
            </a:r>
          </a:p>
        </p:txBody>
      </p:sp>
      <p:sp>
        <p:nvSpPr>
          <p:cNvPr id="95" name="CustomShape 40"/>
          <p:cNvSpPr/>
          <p:nvPr/>
        </p:nvSpPr>
        <p:spPr>
          <a:xfrm>
            <a:off x="8426880" y="2606040"/>
            <a:ext cx="334800" cy="171360"/>
          </a:xfrm>
          <a:prstGeom prst="rect">
            <a:avLst/>
          </a:prstGeom>
          <a:solidFill>
            <a:srgbClr val="BF819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TextShape 41"/>
          <p:cNvSpPr txBox="1"/>
          <p:nvPr/>
        </p:nvSpPr>
        <p:spPr>
          <a:xfrm>
            <a:off x="8813880" y="2538000"/>
            <a:ext cx="8848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RISC CLK</a:t>
            </a:r>
          </a:p>
        </p:txBody>
      </p:sp>
      <p:sp>
        <p:nvSpPr>
          <p:cNvPr id="97" name="CustomShape 42"/>
          <p:cNvSpPr/>
          <p:nvPr/>
        </p:nvSpPr>
        <p:spPr>
          <a:xfrm>
            <a:off x="8426880" y="2860560"/>
            <a:ext cx="334800" cy="17136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43"/>
          <p:cNvSpPr txBox="1"/>
          <p:nvPr/>
        </p:nvSpPr>
        <p:spPr>
          <a:xfrm>
            <a:off x="8813880" y="2823840"/>
            <a:ext cx="10706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SDRAM CLK</a:t>
            </a:r>
          </a:p>
        </p:txBody>
      </p:sp>
      <p:sp>
        <p:nvSpPr>
          <p:cNvPr id="99" name="TextShape 44"/>
          <p:cNvSpPr txBox="1"/>
          <p:nvPr/>
        </p:nvSpPr>
        <p:spPr>
          <a:xfrm>
            <a:off x="8438760" y="1735920"/>
            <a:ext cx="13586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u="sng" strike="noStrike" spc="-1">
                <a:uFillTx/>
                <a:latin typeface="Arial"/>
              </a:rPr>
              <a:t>CLOCK DOMAIN</a:t>
            </a:r>
          </a:p>
        </p:txBody>
      </p:sp>
      <p:sp>
        <p:nvSpPr>
          <p:cNvPr id="100" name="CustomShape 45"/>
          <p:cNvSpPr/>
          <p:nvPr/>
        </p:nvSpPr>
        <p:spPr>
          <a:xfrm>
            <a:off x="6419160" y="20732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6"/>
          <p:cNvSpPr/>
          <p:nvPr/>
        </p:nvSpPr>
        <p:spPr>
          <a:xfrm>
            <a:off x="8284320" y="12398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47"/>
          <p:cNvSpPr txBox="1"/>
          <p:nvPr/>
        </p:nvSpPr>
        <p:spPr>
          <a:xfrm>
            <a:off x="8390160" y="1172160"/>
            <a:ext cx="15966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CLK SKEW ADJUST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450360" y="409320"/>
            <a:ext cx="3987720" cy="48225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1737720" y="2993040"/>
            <a:ext cx="6897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RISCV </a:t>
            </a:r>
          </a:p>
          <a:p>
            <a:r>
              <a:rPr lang="en-US" sz="1200" b="0" strike="noStrike" spc="-1">
                <a:latin typeface="Arial"/>
              </a:rPr>
              <a:t>CORE</a:t>
            </a:r>
          </a:p>
        </p:txBody>
      </p:sp>
      <p:sp>
        <p:nvSpPr>
          <p:cNvPr id="43" name="Line 2"/>
          <p:cNvSpPr/>
          <p:nvPr/>
        </p:nvSpPr>
        <p:spPr>
          <a:xfrm flipV="1">
            <a:off x="732600" y="1119960"/>
            <a:ext cx="3914640" cy="32472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2020320" y="649080"/>
            <a:ext cx="2616480" cy="3348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4"/>
          <p:cNvSpPr/>
          <p:nvPr/>
        </p:nvSpPr>
        <p:spPr>
          <a:xfrm flipV="1">
            <a:off x="586080" y="1224720"/>
            <a:ext cx="4061160" cy="14338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5"/>
          <p:cNvSpPr txBox="1"/>
          <p:nvPr/>
        </p:nvSpPr>
        <p:spPr>
          <a:xfrm>
            <a:off x="889560" y="1025640"/>
            <a:ext cx="54936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SPI</a:t>
            </a:r>
          </a:p>
        </p:txBody>
      </p:sp>
      <p:sp>
        <p:nvSpPr>
          <p:cNvPr id="47" name="TextShape 6"/>
          <p:cNvSpPr txBox="1"/>
          <p:nvPr/>
        </p:nvSpPr>
        <p:spPr>
          <a:xfrm>
            <a:off x="1925640" y="900000"/>
            <a:ext cx="952560" cy="77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SDRAM CTRL</a:t>
            </a:r>
          </a:p>
        </p:txBody>
      </p:sp>
      <p:sp>
        <p:nvSpPr>
          <p:cNvPr id="48" name="TextShape 7"/>
          <p:cNvSpPr txBox="1"/>
          <p:nvPr/>
        </p:nvSpPr>
        <p:spPr>
          <a:xfrm>
            <a:off x="3140280" y="1013040"/>
            <a:ext cx="57240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GLBL</a:t>
            </a:r>
          </a:p>
          <a:p>
            <a:r>
              <a:rPr lang="en-US" sz="1200" b="0" strike="noStrike" spc="-1">
                <a:latin typeface="Arial"/>
              </a:rPr>
              <a:t>REG</a:t>
            </a:r>
          </a:p>
        </p:txBody>
      </p:sp>
      <p:sp>
        <p:nvSpPr>
          <p:cNvPr id="49" name="TextShape 8"/>
          <p:cNvSpPr txBox="1"/>
          <p:nvPr/>
        </p:nvSpPr>
        <p:spPr>
          <a:xfrm>
            <a:off x="3558960" y="3085200"/>
            <a:ext cx="5922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UART</a:t>
            </a:r>
          </a:p>
          <a:p>
            <a:r>
              <a:rPr lang="en-US" sz="1200" b="0" strike="noStrike" spc="-1">
                <a:latin typeface="Arial"/>
              </a:rPr>
              <a:t>USB</a:t>
            </a:r>
          </a:p>
          <a:p>
            <a:r>
              <a:rPr lang="en-US" sz="1200" b="0" strike="noStrike" spc="-1">
                <a:latin typeface="Arial"/>
              </a:rPr>
              <a:t>I2C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1465560" y="1884240"/>
            <a:ext cx="17884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WB INTERRCONNECT</a:t>
            </a:r>
          </a:p>
        </p:txBody>
      </p:sp>
      <p:sp>
        <p:nvSpPr>
          <p:cNvPr id="51" name="TextShape 10"/>
          <p:cNvSpPr txBox="1"/>
          <p:nvPr/>
        </p:nvSpPr>
        <p:spPr>
          <a:xfrm>
            <a:off x="785160" y="4595040"/>
            <a:ext cx="9352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WB_HOST</a:t>
            </a:r>
          </a:p>
        </p:txBody>
      </p:sp>
      <p:sp>
        <p:nvSpPr>
          <p:cNvPr id="52" name="TextShape 11"/>
          <p:cNvSpPr txBox="1"/>
          <p:nvPr/>
        </p:nvSpPr>
        <p:spPr>
          <a:xfrm>
            <a:off x="4647240" y="1056240"/>
            <a:ext cx="15966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CLK SKEW ADJUST</a:t>
            </a:r>
          </a:p>
        </p:txBody>
      </p:sp>
      <p:sp>
        <p:nvSpPr>
          <p:cNvPr id="53" name="Line 12"/>
          <p:cNvSpPr/>
          <p:nvPr/>
        </p:nvSpPr>
        <p:spPr>
          <a:xfrm flipV="1">
            <a:off x="1266480" y="1381680"/>
            <a:ext cx="3307680" cy="29307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3"/>
          <p:cNvSpPr/>
          <p:nvPr/>
        </p:nvSpPr>
        <p:spPr>
          <a:xfrm flipV="1">
            <a:off x="3611160" y="1444680"/>
            <a:ext cx="963000" cy="26478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393120" y="54000"/>
            <a:ext cx="4761360" cy="566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mega328P Pin mapping | Arduino, Pin map, Electronic schematics">
            <a:extLst>
              <a:ext uri="{FF2B5EF4-FFF2-40B4-BE49-F238E27FC236}">
                <a16:creationId xmlns:a16="http://schemas.microsoft.com/office/drawing/2014/main" id="{D1A7E4E5-2E83-5706-B7BF-D27154BD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54000"/>
            <a:ext cx="66103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8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825457-D9B7-7674-C3ED-AC115C8C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6" y="264990"/>
            <a:ext cx="2714625" cy="487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992725-0BA7-849E-80D8-4D92DBE02E0A}"/>
              </a:ext>
            </a:extLst>
          </p:cNvPr>
          <p:cNvSpPr/>
          <p:nvPr/>
        </p:nvSpPr>
        <p:spPr>
          <a:xfrm>
            <a:off x="4703885" y="264990"/>
            <a:ext cx="3807069" cy="487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23F17-4C39-7130-E5B3-59597514795B}"/>
              </a:ext>
            </a:extLst>
          </p:cNvPr>
          <p:cNvSpPr txBox="1"/>
          <p:nvPr/>
        </p:nvSpPr>
        <p:spPr>
          <a:xfrm>
            <a:off x="5296771" y="449613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RISCDUINO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66686-FACB-CE67-91EC-CE1387B5181F}"/>
              </a:ext>
            </a:extLst>
          </p:cNvPr>
          <p:cNvSpPr/>
          <p:nvPr/>
        </p:nvSpPr>
        <p:spPr>
          <a:xfrm>
            <a:off x="6128951" y="1705232"/>
            <a:ext cx="1581665" cy="21583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CARAVEL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RISCDUINO </a:t>
            </a:r>
          </a:p>
          <a:p>
            <a:pPr algn="ctr"/>
            <a:r>
              <a:rPr lang="en-IN" dirty="0"/>
              <a:t>SOC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1C96E-884A-82E1-6611-A9FEFB235C34}"/>
              </a:ext>
            </a:extLst>
          </p:cNvPr>
          <p:cNvSpPr/>
          <p:nvPr/>
        </p:nvSpPr>
        <p:spPr>
          <a:xfrm>
            <a:off x="4854315" y="1841156"/>
            <a:ext cx="948596" cy="436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CARAVEL SPI FLASH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3AEE062-04EF-458C-BF0F-C9F69C31DCBB}"/>
              </a:ext>
            </a:extLst>
          </p:cNvPr>
          <p:cNvSpPr/>
          <p:nvPr/>
        </p:nvSpPr>
        <p:spPr>
          <a:xfrm>
            <a:off x="5802912" y="2001795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5B2EC-D75D-7935-4437-75EF18C886BB}"/>
              </a:ext>
            </a:extLst>
          </p:cNvPr>
          <p:cNvSpPr/>
          <p:nvPr/>
        </p:nvSpPr>
        <p:spPr>
          <a:xfrm>
            <a:off x="4854315" y="2784389"/>
            <a:ext cx="948596" cy="436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USER SPI FLASH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F41F558-628C-0D3B-5146-43F72B1A6DBB}"/>
              </a:ext>
            </a:extLst>
          </p:cNvPr>
          <p:cNvSpPr/>
          <p:nvPr/>
        </p:nvSpPr>
        <p:spPr>
          <a:xfrm>
            <a:off x="5790321" y="2949145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0AA2B-4541-AFC7-D300-DCB9A5002D39}"/>
              </a:ext>
            </a:extLst>
          </p:cNvPr>
          <p:cNvSpPr/>
          <p:nvPr/>
        </p:nvSpPr>
        <p:spPr>
          <a:xfrm>
            <a:off x="4866905" y="3404963"/>
            <a:ext cx="948596" cy="436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USER SPI SRAM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C56496DA-4038-4BDF-6444-996D4E90B6B3}"/>
              </a:ext>
            </a:extLst>
          </p:cNvPr>
          <p:cNvSpPr/>
          <p:nvPr/>
        </p:nvSpPr>
        <p:spPr>
          <a:xfrm>
            <a:off x="5802911" y="3569719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E1D79-7A29-DC03-867F-21FBBBB12C3E}"/>
              </a:ext>
            </a:extLst>
          </p:cNvPr>
          <p:cNvSpPr/>
          <p:nvPr/>
        </p:nvSpPr>
        <p:spPr>
          <a:xfrm>
            <a:off x="6582031" y="939114"/>
            <a:ext cx="543699" cy="288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OSC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B48FD5-0BCA-4C6A-4A4A-2887F169BC58}"/>
              </a:ext>
            </a:extLst>
          </p:cNvPr>
          <p:cNvCxnSpPr>
            <a:endCxn id="10" idx="0"/>
          </p:cNvCxnSpPr>
          <p:nvPr/>
        </p:nvCxnSpPr>
        <p:spPr>
          <a:xfrm>
            <a:off x="6862119" y="1243914"/>
            <a:ext cx="0" cy="46131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DF3EB-CE70-7290-B7C6-4D6DF018A58C}"/>
              </a:ext>
            </a:extLst>
          </p:cNvPr>
          <p:cNvSpPr/>
          <p:nvPr/>
        </p:nvSpPr>
        <p:spPr>
          <a:xfrm>
            <a:off x="5680775" y="902304"/>
            <a:ext cx="767783" cy="515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3.3v to 1.8V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912709-2C31-F185-5B12-FDA64AF1CECB}"/>
              </a:ext>
            </a:extLst>
          </p:cNvPr>
          <p:cNvCxnSpPr>
            <a:cxnSpLocks/>
          </p:cNvCxnSpPr>
          <p:nvPr/>
        </p:nvCxnSpPr>
        <p:spPr>
          <a:xfrm>
            <a:off x="6285470" y="1392195"/>
            <a:ext cx="0" cy="31303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9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84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Dinesh Annayya</dc:creator>
  <dc:description/>
  <cp:lastModifiedBy>Dinesh Annayya</cp:lastModifiedBy>
  <cp:revision>3</cp:revision>
  <dcterms:created xsi:type="dcterms:W3CDTF">2023-02-22T12:37:21Z</dcterms:created>
  <dcterms:modified xsi:type="dcterms:W3CDTF">2023-07-03T12:45:09Z</dcterms:modified>
  <dc:language>en-US</dc:language>
</cp:coreProperties>
</file>