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62" r:id="rId4"/>
    <p:sldId id="265" r:id="rId5"/>
    <p:sldId id="266" r:id="rId6"/>
    <p:sldId id="264" r:id="rId7"/>
    <p:sldId id="263" r:id="rId8"/>
    <p:sldId id="259" r:id="rId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B9EED50-9490-4090-AF02-B18B74D1A33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yrobo.in/transparent-acrylic-glossy-case-enclosure-box-for-arduino-uno-r3?tracking=ads&amp;tracking=4a9a9a&amp;gclid=CjwKCAjw44mlBhAQEiwAqP3eVpswPTSYrF9pHRUez4YZSK0kgTuf6mTIv089JafG1Z7cZc1m0apYpRoCvWEQAvD_Bw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86F2-9B61-7DC7-8598-ADFDAE1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1854353"/>
            <a:ext cx="9071640" cy="1442299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sz="3200" dirty="0"/>
              <a:t>RISCUDINO </a:t>
            </a:r>
            <a:br>
              <a:rPr lang="en-IN" dirty="0"/>
            </a:br>
            <a:r>
              <a:rPr lang="en-IN" dirty="0"/>
              <a:t>  </a:t>
            </a:r>
            <a:r>
              <a:rPr lang="en-IN" sz="1600" dirty="0"/>
              <a:t> (Open Source 32 bit RISCV Based SOC pin compatible to </a:t>
            </a:r>
            <a:r>
              <a:rPr lang="en-IN" sz="1600" b="0" i="0" dirty="0" err="1">
                <a:solidFill>
                  <a:srgbClr val="1F2328"/>
                </a:solidFill>
                <a:effectLst/>
                <a:latin typeface="-apple-system"/>
              </a:rPr>
              <a:t>arduino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 platform)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904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825457-D9B7-7674-C3ED-AC115C8C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6" y="264990"/>
            <a:ext cx="2714625" cy="487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992725-0BA7-849E-80D8-4D92DBE02E0A}"/>
              </a:ext>
            </a:extLst>
          </p:cNvPr>
          <p:cNvSpPr/>
          <p:nvPr/>
        </p:nvSpPr>
        <p:spPr>
          <a:xfrm>
            <a:off x="4703882" y="502383"/>
            <a:ext cx="3807069" cy="416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23F17-4C39-7130-E5B3-59597514795B}"/>
              </a:ext>
            </a:extLst>
          </p:cNvPr>
          <p:cNvSpPr txBox="1"/>
          <p:nvPr/>
        </p:nvSpPr>
        <p:spPr>
          <a:xfrm>
            <a:off x="5271380" y="558917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RISCDUINO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66686-FACB-CE67-91EC-CE1387B5181F}"/>
              </a:ext>
            </a:extLst>
          </p:cNvPr>
          <p:cNvSpPr/>
          <p:nvPr/>
        </p:nvSpPr>
        <p:spPr>
          <a:xfrm>
            <a:off x="6128948" y="1942625"/>
            <a:ext cx="1581665" cy="21583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CARAVEL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RISCDUINO </a:t>
            </a:r>
          </a:p>
          <a:p>
            <a:pPr algn="ctr"/>
            <a:r>
              <a:rPr lang="en-IN" dirty="0"/>
              <a:t>SOC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1C96E-884A-82E1-6611-A9FEFB235C34}"/>
              </a:ext>
            </a:extLst>
          </p:cNvPr>
          <p:cNvSpPr/>
          <p:nvPr/>
        </p:nvSpPr>
        <p:spPr>
          <a:xfrm>
            <a:off x="4854312" y="2393897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CARAVEL SPI FLASH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3AEE062-04EF-458C-BF0F-C9F69C31DCBB}"/>
              </a:ext>
            </a:extLst>
          </p:cNvPr>
          <p:cNvSpPr/>
          <p:nvPr/>
        </p:nvSpPr>
        <p:spPr>
          <a:xfrm>
            <a:off x="5802908" y="2569902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5B2EC-D75D-7935-4437-75EF18C886BB}"/>
              </a:ext>
            </a:extLst>
          </p:cNvPr>
          <p:cNvSpPr/>
          <p:nvPr/>
        </p:nvSpPr>
        <p:spPr>
          <a:xfrm>
            <a:off x="4854312" y="3021782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FLASH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F41F558-628C-0D3B-5146-43F72B1A6DBB}"/>
              </a:ext>
            </a:extLst>
          </p:cNvPr>
          <p:cNvSpPr/>
          <p:nvPr/>
        </p:nvSpPr>
        <p:spPr>
          <a:xfrm>
            <a:off x="5790318" y="3186538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0AA2B-4541-AFC7-D300-DCB9A5002D39}"/>
              </a:ext>
            </a:extLst>
          </p:cNvPr>
          <p:cNvSpPr/>
          <p:nvPr/>
        </p:nvSpPr>
        <p:spPr>
          <a:xfrm>
            <a:off x="4866902" y="3642356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SRAM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C56496DA-4038-4BDF-6444-996D4E90B6B3}"/>
              </a:ext>
            </a:extLst>
          </p:cNvPr>
          <p:cNvSpPr/>
          <p:nvPr/>
        </p:nvSpPr>
        <p:spPr>
          <a:xfrm>
            <a:off x="5802908" y="3807112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E1D79-7A29-DC03-867F-21FBBBB12C3E}"/>
              </a:ext>
            </a:extLst>
          </p:cNvPr>
          <p:cNvSpPr/>
          <p:nvPr/>
        </p:nvSpPr>
        <p:spPr>
          <a:xfrm>
            <a:off x="6647930" y="1040407"/>
            <a:ext cx="543699" cy="2883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OSC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B48FD5-0BCA-4C6A-4A4A-2887F169BC5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19779" y="1328731"/>
            <a:ext cx="2" cy="61389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DF3EB-CE70-7290-B7C6-4D6DF018A58C}"/>
              </a:ext>
            </a:extLst>
          </p:cNvPr>
          <p:cNvSpPr/>
          <p:nvPr/>
        </p:nvSpPr>
        <p:spPr>
          <a:xfrm>
            <a:off x="5534155" y="1009996"/>
            <a:ext cx="1047872" cy="515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3.3v to 1.8V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912709-2C31-F185-5B12-FDA64AF1CECB}"/>
              </a:ext>
            </a:extLst>
          </p:cNvPr>
          <p:cNvCxnSpPr>
            <a:cxnSpLocks/>
          </p:cNvCxnSpPr>
          <p:nvPr/>
        </p:nvCxnSpPr>
        <p:spPr>
          <a:xfrm>
            <a:off x="6285467" y="1525579"/>
            <a:ext cx="0" cy="41704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5470ECCE-B82C-EA82-429F-11ED47BE70E7}"/>
              </a:ext>
            </a:extLst>
          </p:cNvPr>
          <p:cNvSpPr/>
          <p:nvPr/>
        </p:nvSpPr>
        <p:spPr>
          <a:xfrm>
            <a:off x="3649362" y="2496065"/>
            <a:ext cx="878913" cy="3392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4D02DD-12B0-F552-6F60-A1F649FDC204}"/>
              </a:ext>
            </a:extLst>
          </p:cNvPr>
          <p:cNvSpPr txBox="1"/>
          <p:nvPr/>
        </p:nvSpPr>
        <p:spPr>
          <a:xfrm>
            <a:off x="4559357" y="5205690"/>
            <a:ext cx="409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28 pin Arduino Pin compatible Adaptor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703908-DD5A-967C-5C63-BC2998B53633}"/>
              </a:ext>
            </a:extLst>
          </p:cNvPr>
          <p:cNvSpPr/>
          <p:nvPr/>
        </p:nvSpPr>
        <p:spPr>
          <a:xfrm>
            <a:off x="4848552" y="1847453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CARAVEL SPI ISP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E2C7FA52-86CF-9BCF-B4A0-E732ED4BCF8F}"/>
              </a:ext>
            </a:extLst>
          </p:cNvPr>
          <p:cNvSpPr/>
          <p:nvPr/>
        </p:nvSpPr>
        <p:spPr>
          <a:xfrm>
            <a:off x="5797148" y="2012209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F0257B-D91D-E182-8E9F-CE6F766C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52114"/>
              </p:ext>
            </p:extLst>
          </p:nvPr>
        </p:nvGraphicFramePr>
        <p:xfrm>
          <a:off x="2141620" y="112294"/>
          <a:ext cx="5871411" cy="5494241"/>
        </p:xfrm>
        <a:graphic>
          <a:graphicData uri="http://schemas.openxmlformats.org/drawingml/2006/table">
            <a:tbl>
              <a:tblPr/>
              <a:tblGrid>
                <a:gridCol w="1957137">
                  <a:extLst>
                    <a:ext uri="{9D8B030D-6E8A-4147-A177-3AD203B41FA5}">
                      <a16:colId xmlns:a16="http://schemas.microsoft.com/office/drawing/2014/main" val="3854298603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1793364490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1800431138"/>
                    </a:ext>
                  </a:extLst>
                </a:gridCol>
              </a:tblGrid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ATMGA328 Pin No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Functionality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Riscduino</a:t>
                      </a:r>
                      <a:r>
                        <a:rPr lang="en-IN" sz="900" dirty="0">
                          <a:effectLst/>
                        </a:rPr>
                        <a:t> Pin Mapping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91875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PC6/RESET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digital_io</a:t>
                      </a:r>
                      <a:r>
                        <a:rPr lang="en-IN" sz="900" dirty="0">
                          <a:effectLst/>
                        </a:rPr>
                        <a:t>[5]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84969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PD0/RXD[0]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digital_io</a:t>
                      </a:r>
                      <a:r>
                        <a:rPr lang="en-IN" sz="900" dirty="0">
                          <a:effectLst/>
                        </a:rPr>
                        <a:t>[6]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19245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Pin-3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PD1/TXD[0]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digital_io[7]/analog_io[0]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74723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Pin-4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PD2/RXD[1]/INT0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digital_io[8]/analog_io[1]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73174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Pin-5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PD3/INT1/OC2B(PWM0)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digital_io[9]/analog_io[2]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89974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Pin-6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PD4/TXD[1]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digital_io[10]/analog_io[3]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53652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Pin-7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VCC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42537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Pin-8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GND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73519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Pin-9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PB6/XTAL1/TOSC1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digital_io[11]/analog_io[4]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97519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Pin-10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PB7/XTAL2/TOSC2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digital_io[12]/analog_io[5]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51928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PD5/SS[3]/OC0B(PWM1)/T1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digital_io[13]/analog_io[6]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55106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Pin-12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PD6/SS[2]/OC0A(PWM2)/AIN0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digital_io[14]/analog_io[7]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51870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Pin-13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PD7/A1N1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digital_io[15]/analog_io[8]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17990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Pin-14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PB0/CLKO/ICP1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digital_io[16]/analog_io[9]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19842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Pin-15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PB1/SS[1]OC1A(PWM3)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digital_io[17]/analog_io[10]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61962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Pin-16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PB2/SS[0]/OC1B(PWM4)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digital_io[18]/analog_io[11]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3088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Pin-17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PB3/MOSI/OC2A(PWM5)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digital_io[19]/analog_io[12]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03344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Pin-18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PB4/MISO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digital_io[20]/analog_io[13]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60326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Pin-19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PB5/SCK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digital_io[21]/analog_io[14]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616155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Pin-20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AVCC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6309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AREF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analog_io[23]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45001"/>
                  </a:ext>
                </a:extLst>
              </a:tr>
              <a:tr h="156022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Pin-22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GND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95483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Pin-23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PC0/uartm_rxd/ADC0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effectLst/>
                        </a:rPr>
                        <a:t>digital_io[22]/analog_io[15]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96083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Pin-24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PC1/uartm/ADC1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digital_io[23]/analog_io[16]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39291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Pin-25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PC2/usb_dp/ADC2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digital_io[24]/analog_io[17]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2494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Pin-26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PC3/usb_dn/ADC3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digital_io[25]/analog_io[18]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81695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Pin-27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PC4/ADC4/SDA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digital_io[26]/analog_io[19]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42209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Pin-28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PC5/ADC5/SCL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effectLst/>
                        </a:rPr>
                        <a:t>digital_io[27]/analog_io[20]</a:t>
                      </a:r>
                    </a:p>
                  </a:txBody>
                  <a:tcPr marL="23904" marR="23904" marT="11033" marB="11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13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ACB09-4534-D05E-AF09-652EA98DE739}"/>
              </a:ext>
            </a:extLst>
          </p:cNvPr>
          <p:cNvSpPr txBox="1"/>
          <p:nvPr/>
        </p:nvSpPr>
        <p:spPr>
          <a:xfrm>
            <a:off x="443719" y="168442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RISCDUINO </a:t>
            </a:r>
          </a:p>
          <a:p>
            <a:r>
              <a:rPr lang="en-IN" dirty="0"/>
              <a:t>PIN MAPPING</a:t>
            </a:r>
          </a:p>
        </p:txBody>
      </p:sp>
    </p:spTree>
    <p:extLst>
      <p:ext uri="{BB962C8B-B14F-4D97-AF65-F5344CB8AC3E}">
        <p14:creationId xmlns:p14="http://schemas.microsoft.com/office/powerpoint/2010/main" val="239465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DCE118-496E-F606-A65A-178D2C073612}"/>
              </a:ext>
            </a:extLst>
          </p:cNvPr>
          <p:cNvSpPr/>
          <p:nvPr/>
        </p:nvSpPr>
        <p:spPr>
          <a:xfrm>
            <a:off x="4703882" y="502383"/>
            <a:ext cx="3807069" cy="416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53005-A977-94F8-7A8A-2E52CE28E745}"/>
              </a:ext>
            </a:extLst>
          </p:cNvPr>
          <p:cNvSpPr txBox="1"/>
          <p:nvPr/>
        </p:nvSpPr>
        <p:spPr>
          <a:xfrm>
            <a:off x="5271380" y="558917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RISCDUINO ADAPTER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5E838-C2F9-551E-0026-EB3DC9B0E17D}"/>
              </a:ext>
            </a:extLst>
          </p:cNvPr>
          <p:cNvSpPr/>
          <p:nvPr/>
        </p:nvSpPr>
        <p:spPr>
          <a:xfrm>
            <a:off x="6128948" y="1942625"/>
            <a:ext cx="1581665" cy="21583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CARAVEL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RISCDUINO </a:t>
            </a:r>
          </a:p>
          <a:p>
            <a:pPr algn="ctr"/>
            <a:r>
              <a:rPr lang="en-IN" dirty="0"/>
              <a:t>SOC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FF4D3-1748-A26C-6121-D3CE26799F9D}"/>
              </a:ext>
            </a:extLst>
          </p:cNvPr>
          <p:cNvSpPr/>
          <p:nvPr/>
        </p:nvSpPr>
        <p:spPr>
          <a:xfrm>
            <a:off x="4854312" y="2393897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CARAVEL SPI FLASH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62B515E-3487-9064-C05A-CE6561D4126F}"/>
              </a:ext>
            </a:extLst>
          </p:cNvPr>
          <p:cNvSpPr/>
          <p:nvPr/>
        </p:nvSpPr>
        <p:spPr>
          <a:xfrm>
            <a:off x="5802908" y="2569902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C8AF1-E7E3-44E0-7E02-ECC6CA6DB692}"/>
              </a:ext>
            </a:extLst>
          </p:cNvPr>
          <p:cNvSpPr/>
          <p:nvPr/>
        </p:nvSpPr>
        <p:spPr>
          <a:xfrm>
            <a:off x="4854312" y="3021782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FLASH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DD0FF3F-B7FD-3B07-77D1-0A0EE9298438}"/>
              </a:ext>
            </a:extLst>
          </p:cNvPr>
          <p:cNvSpPr/>
          <p:nvPr/>
        </p:nvSpPr>
        <p:spPr>
          <a:xfrm>
            <a:off x="5790318" y="3186538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7A9FA-F812-9EFB-F2F4-94727578D371}"/>
              </a:ext>
            </a:extLst>
          </p:cNvPr>
          <p:cNvSpPr/>
          <p:nvPr/>
        </p:nvSpPr>
        <p:spPr>
          <a:xfrm>
            <a:off x="4866902" y="3642356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USER SPI SRAM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BAEC1B3-0FF0-672F-F837-5ECFFFC2DAFC}"/>
              </a:ext>
            </a:extLst>
          </p:cNvPr>
          <p:cNvSpPr/>
          <p:nvPr/>
        </p:nvSpPr>
        <p:spPr>
          <a:xfrm>
            <a:off x="5802908" y="3807112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447B5-5F6C-AFE8-77A2-FEC775D820D4}"/>
              </a:ext>
            </a:extLst>
          </p:cNvPr>
          <p:cNvSpPr/>
          <p:nvPr/>
        </p:nvSpPr>
        <p:spPr>
          <a:xfrm>
            <a:off x="6647930" y="1040407"/>
            <a:ext cx="543699" cy="2883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OSC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D8940-1C23-1D5C-664C-8F6F39EA46F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19779" y="1328731"/>
            <a:ext cx="2" cy="61389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D550C-53E5-57FB-E1B1-621D07BE8F76}"/>
              </a:ext>
            </a:extLst>
          </p:cNvPr>
          <p:cNvSpPr/>
          <p:nvPr/>
        </p:nvSpPr>
        <p:spPr>
          <a:xfrm>
            <a:off x="5534155" y="1009996"/>
            <a:ext cx="1047872" cy="515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3.3v to 1.8V Regulator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670C8-EC61-84BB-7EC5-A5DA9940FA3F}"/>
              </a:ext>
            </a:extLst>
          </p:cNvPr>
          <p:cNvCxnSpPr>
            <a:cxnSpLocks/>
          </p:cNvCxnSpPr>
          <p:nvPr/>
        </p:nvCxnSpPr>
        <p:spPr>
          <a:xfrm>
            <a:off x="6285467" y="1525579"/>
            <a:ext cx="0" cy="41704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CA4FD-42F9-1887-BF1F-FEF6370D705E}"/>
              </a:ext>
            </a:extLst>
          </p:cNvPr>
          <p:cNvSpPr/>
          <p:nvPr/>
        </p:nvSpPr>
        <p:spPr>
          <a:xfrm>
            <a:off x="4848552" y="1847453"/>
            <a:ext cx="948596" cy="43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CARAVEL SPI ISP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8088E6F-9288-B456-9A15-FDFB668E9371}"/>
              </a:ext>
            </a:extLst>
          </p:cNvPr>
          <p:cNvSpPr/>
          <p:nvPr/>
        </p:nvSpPr>
        <p:spPr>
          <a:xfrm>
            <a:off x="5797148" y="2012209"/>
            <a:ext cx="326040" cy="1070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07124A-CFFB-C08D-C2F2-6FC9E04A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5" y="1670856"/>
            <a:ext cx="2695575" cy="193357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19F56C-3545-6B7C-4B09-578AA0626316}"/>
              </a:ext>
            </a:extLst>
          </p:cNvPr>
          <p:cNvCxnSpPr/>
          <p:nvPr/>
        </p:nvCxnSpPr>
        <p:spPr>
          <a:xfrm>
            <a:off x="2662989" y="2486526"/>
            <a:ext cx="1900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AE0D2-7B85-1FFB-DD2D-207A3F303E88}"/>
              </a:ext>
            </a:extLst>
          </p:cNvPr>
          <p:cNvSpPr txBox="1"/>
          <p:nvPr/>
        </p:nvSpPr>
        <p:spPr>
          <a:xfrm>
            <a:off x="576442" y="3644537"/>
            <a:ext cx="382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Replace the ATMEGA328 Chip with</a:t>
            </a:r>
          </a:p>
          <a:p>
            <a:r>
              <a:rPr lang="en-IN" dirty="0"/>
              <a:t>RISCDUINO ADAPTER</a:t>
            </a:r>
          </a:p>
        </p:txBody>
      </p:sp>
    </p:spTree>
    <p:extLst>
      <p:ext uri="{BB962C8B-B14F-4D97-AF65-F5344CB8AC3E}">
        <p14:creationId xmlns:p14="http://schemas.microsoft.com/office/powerpoint/2010/main" val="19644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FEDD-532A-0CA8-BF01-3EE97DD6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431308" cy="946440"/>
          </a:xfrm>
        </p:spPr>
        <p:txBody>
          <a:bodyPr/>
          <a:lstStyle/>
          <a:p>
            <a:r>
              <a:rPr lang="en-IN" sz="3200" dirty="0"/>
              <a:t>Try to fix this board within this </a:t>
            </a:r>
            <a:r>
              <a:rPr lang="en-IN" sz="3200" dirty="0" err="1"/>
              <a:t>Ardunio</a:t>
            </a:r>
            <a:r>
              <a:rPr lang="en-IN" sz="3200" dirty="0"/>
              <a:t>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EA66-6D4D-EEDF-C4AB-40E5EC83057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Transparent Acrylic Glossy Case Enclosure Box for Arduino UNO R3 - (flyrobo.in)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42746-9460-AF54-AC92-79265287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97" y="1326600"/>
            <a:ext cx="2957719" cy="21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0D9-3356-7B97-7C0F-A8E44D30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RISCDUINO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C350-2D6D-9E79-65DD-8850200F65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00292" y="858062"/>
            <a:ext cx="9071640" cy="3288240"/>
          </a:xfrm>
        </p:spPr>
        <p:txBody>
          <a:bodyPr/>
          <a:lstStyle/>
          <a:p>
            <a:r>
              <a:rPr lang="en-IN" dirty="0"/>
              <a:t>RISCDUINO will seamlessly with Arduino-ide through its serial port driver.</a:t>
            </a:r>
          </a:p>
        </p:txBody>
      </p:sp>
    </p:spTree>
    <p:extLst>
      <p:ext uri="{BB962C8B-B14F-4D97-AF65-F5344CB8AC3E}">
        <p14:creationId xmlns:p14="http://schemas.microsoft.com/office/powerpoint/2010/main" val="211853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5E5-FFEB-CA3E-8EE9-CE59360B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9D9B-1EC4-9758-A41E-5C7ACD3B5FC2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BACKUP SLIDE</a:t>
            </a:r>
          </a:p>
        </p:txBody>
      </p:sp>
    </p:spTree>
    <p:extLst>
      <p:ext uri="{BB962C8B-B14F-4D97-AF65-F5344CB8AC3E}">
        <p14:creationId xmlns:p14="http://schemas.microsoft.com/office/powerpoint/2010/main" val="268194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ega328P Pin mapping | Arduino, Pin map, Electronic schematics">
            <a:extLst>
              <a:ext uri="{FF2B5EF4-FFF2-40B4-BE49-F238E27FC236}">
                <a16:creationId xmlns:a16="http://schemas.microsoft.com/office/drawing/2014/main" id="{D1A7E4E5-2E83-5706-B7BF-D27154B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54000"/>
            <a:ext cx="66103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580</Words>
  <Application>Microsoft Office PowerPoint</Application>
  <PresentationFormat>Custom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Symbol</vt:lpstr>
      <vt:lpstr>Times New Roman</vt:lpstr>
      <vt:lpstr>Wingdings</vt:lpstr>
      <vt:lpstr>Office Theme</vt:lpstr>
      <vt:lpstr>               RISCUDINO     (Open Source 32 bit RISCV Based SOC pin compatible to arduino platform)</vt:lpstr>
      <vt:lpstr>PowerPoint Presentation</vt:lpstr>
      <vt:lpstr>PowerPoint Presentation</vt:lpstr>
      <vt:lpstr>PowerPoint Presentation</vt:lpstr>
      <vt:lpstr>Try to fix this board within this Ardunio Box</vt:lpstr>
      <vt:lpstr>RISCDUINO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Dinesh Annayya</dc:creator>
  <dc:description/>
  <cp:lastModifiedBy>Dinesh Annayya</cp:lastModifiedBy>
  <cp:revision>4</cp:revision>
  <dcterms:created xsi:type="dcterms:W3CDTF">2023-02-22T12:37:21Z</dcterms:created>
  <dcterms:modified xsi:type="dcterms:W3CDTF">2023-07-03T17:08:47Z</dcterms:modified>
  <dc:language>en-US</dc:language>
</cp:coreProperties>
</file>