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8" r:id="rId2"/>
    <p:sldId id="266" r:id="rId3"/>
    <p:sldId id="272" r:id="rId4"/>
    <p:sldId id="267" r:id="rId5"/>
    <p:sldId id="268" r:id="rId6"/>
    <p:sldId id="269" r:id="rId7"/>
    <p:sldId id="270" r:id="rId8"/>
    <p:sldId id="271" r:id="rId9"/>
    <p:sldId id="258" r:id="rId10"/>
    <p:sldId id="259" r:id="rId11"/>
    <p:sldId id="260" r:id="rId12"/>
    <p:sldId id="261" r:id="rId13"/>
    <p:sldId id="263" r:id="rId14"/>
    <p:sldId id="264" r:id="rId15"/>
    <p:sldId id="265" r:id="rId16"/>
    <p:sldId id="277" r:id="rId17"/>
    <p:sldId id="262" r:id="rId18"/>
    <p:sldId id="273"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586" autoAdjust="0"/>
  </p:normalViewPr>
  <p:slideViewPr>
    <p:cSldViewPr snapToGrid="0">
      <p:cViewPr varScale="1">
        <p:scale>
          <a:sx n="74" d="100"/>
          <a:sy n="74" d="100"/>
        </p:scale>
        <p:origin x="456" y="5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78D21C8-D8F3-4443-A852-CB96E3D07394}" type="datetimeFigureOut">
              <a:rPr lang="en-IN" smtClean="0"/>
              <a:t>13-10-2024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A927DEC-BCF1-4A7F-87F1-D0C9C9E71BA3}"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7538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8D21C8-D8F3-4443-A852-CB96E3D07394}"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27DEC-BCF1-4A7F-87F1-D0C9C9E71BA3}"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6021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8D21C8-D8F3-4443-A852-CB96E3D07394}"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27DEC-BCF1-4A7F-87F1-D0C9C9E71BA3}"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5699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8D21C8-D8F3-4443-A852-CB96E3D07394}"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27DEC-BCF1-4A7F-87F1-D0C9C9E71BA3}"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2736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8D21C8-D8F3-4443-A852-CB96E3D07394}"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27DEC-BCF1-4A7F-87F1-D0C9C9E71BA3}"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4583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8D21C8-D8F3-4443-A852-CB96E3D07394}"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927DEC-BCF1-4A7F-87F1-D0C9C9E71BA3}"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757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78D21C8-D8F3-4443-A852-CB96E3D07394}" type="datetimeFigureOut">
              <a:rPr lang="en-IN" smtClean="0"/>
              <a:t>13-10-2024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927DEC-BCF1-4A7F-87F1-D0C9C9E71BA3}"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2408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8D21C8-D8F3-4443-A852-CB96E3D07394}" type="datetimeFigureOut">
              <a:rPr lang="en-IN" smtClean="0"/>
              <a:t>13-10-2024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927DEC-BCF1-4A7F-87F1-D0C9C9E71BA3}"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0575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D21C8-D8F3-4443-A852-CB96E3D07394}" type="datetimeFigureOut">
              <a:rPr lang="en-IN" smtClean="0"/>
              <a:t>13-10-2024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A927DEC-BCF1-4A7F-87F1-D0C9C9E71BA3}" type="slidenum">
              <a:rPr lang="en-IN" smtClean="0"/>
              <a:t>‹#›</a:t>
            </a:fld>
            <a:endParaRPr lang="en-IN"/>
          </a:p>
        </p:txBody>
      </p:sp>
    </p:spTree>
    <p:extLst>
      <p:ext uri="{BB962C8B-B14F-4D97-AF65-F5344CB8AC3E}">
        <p14:creationId xmlns:p14="http://schemas.microsoft.com/office/powerpoint/2010/main" val="911596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78D21C8-D8F3-4443-A852-CB96E3D07394}"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927DEC-BCF1-4A7F-87F1-D0C9C9E71BA3}"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7925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78D21C8-D8F3-4443-A852-CB96E3D07394}" type="datetimeFigureOut">
              <a:rPr lang="en-IN" smtClean="0"/>
              <a:t>13-10-2024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A927DEC-BCF1-4A7F-87F1-D0C9C9E71BA3}"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9311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78D21C8-D8F3-4443-A852-CB96E3D07394}" type="datetimeFigureOut">
              <a:rPr lang="en-IN" smtClean="0"/>
              <a:t>13-10-2024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A927DEC-BCF1-4A7F-87F1-D0C9C9E71BA3}"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14773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simform.com/services/kubernetes-consult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62907" y="0"/>
            <a:ext cx="3786389" cy="646331"/>
          </a:xfrm>
          <a:prstGeom prst="rect">
            <a:avLst/>
          </a:prstGeom>
          <a:noFill/>
        </p:spPr>
        <p:txBody>
          <a:bodyPr wrap="square" rtlCol="0">
            <a:spAutoFit/>
          </a:bodyPr>
          <a:lstStyle/>
          <a:p>
            <a:r>
              <a:rPr lang="en-US" sz="3600" b="1" dirty="0" smtClean="0">
                <a:ln w="22225">
                  <a:solidFill>
                    <a:schemeClr val="accent2"/>
                  </a:solidFill>
                  <a:prstDash val="solid"/>
                </a:ln>
                <a:solidFill>
                  <a:schemeClr val="accent2">
                    <a:lumMod val="40000"/>
                    <a:lumOff val="60000"/>
                  </a:schemeClr>
                </a:solidFill>
              </a:rPr>
              <a:t> </a:t>
            </a:r>
            <a:r>
              <a:rPr lang="en-US" sz="3600" b="1" dirty="0" smtClean="0">
                <a:ln w="22225">
                  <a:solidFill>
                    <a:schemeClr val="accent2"/>
                  </a:solidFill>
                  <a:prstDash val="solid"/>
                </a:ln>
                <a:solidFill>
                  <a:srgbClr val="FF0000"/>
                </a:solidFill>
              </a:rPr>
              <a:t>OSELABS</a:t>
            </a:r>
            <a:endParaRPr lang="en-IN" dirty="0">
              <a:solidFill>
                <a:srgbClr val="FF0000"/>
              </a:solidFill>
            </a:endParaRPr>
          </a:p>
        </p:txBody>
      </p:sp>
      <p:sp>
        <p:nvSpPr>
          <p:cNvPr id="5" name="Rectangle 4"/>
          <p:cNvSpPr/>
          <p:nvPr/>
        </p:nvSpPr>
        <p:spPr>
          <a:xfrm>
            <a:off x="9094334" y="6354265"/>
            <a:ext cx="2430152" cy="461665"/>
          </a:xfrm>
          <a:prstGeom prst="rect">
            <a:avLst/>
          </a:prstGeom>
        </p:spPr>
        <p:txBody>
          <a:bodyPr wrap="none">
            <a:spAutoFit/>
          </a:bodyPr>
          <a:lstStyle/>
          <a:p>
            <a:pPr algn="ctr"/>
            <a:r>
              <a:rPr lang="en-US" sz="2400" dirty="0" smtClean="0">
                <a:ln w="0"/>
                <a:solidFill>
                  <a:srgbClr val="002060"/>
                </a:solidFill>
                <a:effectLst>
                  <a:outerShdw blurRad="38100" dist="19050" dir="2700000" algn="tl" rotWithShape="0">
                    <a:schemeClr val="dk1">
                      <a:alpha val="40000"/>
                    </a:schemeClr>
                  </a:outerShdw>
                </a:effectLst>
              </a:rPr>
              <a:t>By Dinesh Asokan</a:t>
            </a:r>
            <a:endParaRPr lang="en-US" sz="2400" dirty="0">
              <a:ln w="0"/>
              <a:solidFill>
                <a:srgbClr val="002060"/>
              </a:solidFill>
              <a:effectLst>
                <a:outerShdw blurRad="38100" dist="19050" dir="2700000" algn="tl" rotWithShape="0">
                  <a:schemeClr val="dk1">
                    <a:alpha val="40000"/>
                  </a:schemeClr>
                </a:outerShdw>
              </a:effectLst>
            </a:endParaRPr>
          </a:p>
        </p:txBody>
      </p:sp>
      <p:pic>
        <p:nvPicPr>
          <p:cNvPr id="6" name="Picture 5"/>
          <p:cNvPicPr>
            <a:picLocks noChangeAspect="1"/>
          </p:cNvPicPr>
          <p:nvPr/>
        </p:nvPicPr>
        <p:blipFill>
          <a:blip r:embed="rId2"/>
          <a:stretch>
            <a:fillRect/>
          </a:stretch>
        </p:blipFill>
        <p:spPr>
          <a:xfrm>
            <a:off x="1581417" y="1361128"/>
            <a:ext cx="8850469" cy="4993137"/>
          </a:xfrm>
          <a:prstGeom prst="rect">
            <a:avLst/>
          </a:prstGeom>
        </p:spPr>
      </p:pic>
      <p:sp>
        <p:nvSpPr>
          <p:cNvPr id="2" name="TextBox 1"/>
          <p:cNvSpPr txBox="1"/>
          <p:nvPr/>
        </p:nvSpPr>
        <p:spPr>
          <a:xfrm>
            <a:off x="2704564" y="504663"/>
            <a:ext cx="6117465" cy="2492990"/>
          </a:xfrm>
          <a:prstGeom prst="rect">
            <a:avLst/>
          </a:prstGeom>
          <a:noFill/>
        </p:spPr>
        <p:txBody>
          <a:bodyPr wrap="square" rtlCol="0">
            <a:spAutoFit/>
          </a:bodyPr>
          <a:lstStyle/>
          <a:p>
            <a:r>
              <a:rPr lang="en-US" sz="6000" b="1" dirty="0" smtClean="0">
                <a:ln w="22225">
                  <a:solidFill>
                    <a:schemeClr val="accent2"/>
                  </a:solidFill>
                  <a:prstDash val="solid"/>
                </a:ln>
                <a:solidFill>
                  <a:schemeClr val="accent2">
                    <a:lumMod val="40000"/>
                    <a:lumOff val="60000"/>
                  </a:schemeClr>
                </a:solidFill>
              </a:rPr>
              <a:t>DevOps Course</a:t>
            </a:r>
          </a:p>
          <a:p>
            <a:endParaRPr lang="en-US" sz="4800" b="1" dirty="0">
              <a:ln w="22225">
                <a:solidFill>
                  <a:schemeClr val="accent2"/>
                </a:solidFill>
                <a:prstDash val="solid"/>
              </a:ln>
              <a:solidFill>
                <a:schemeClr val="accent2">
                  <a:lumMod val="40000"/>
                  <a:lumOff val="60000"/>
                </a:schemeClr>
              </a:solidFill>
            </a:endParaRPr>
          </a:p>
          <a:p>
            <a:r>
              <a:rPr lang="en-US" sz="4800" b="1" dirty="0" smtClean="0">
                <a:ln w="22225">
                  <a:solidFill>
                    <a:schemeClr val="accent2"/>
                  </a:solidFill>
                  <a:prstDash val="solid"/>
                </a:ln>
                <a:solidFill>
                  <a:schemeClr val="accent2">
                    <a:lumMod val="40000"/>
                    <a:lumOff val="60000"/>
                  </a:schemeClr>
                </a:solidFill>
              </a:rPr>
              <a:t>      </a:t>
            </a:r>
            <a:endParaRPr lang="en-IN" sz="48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3694340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B050"/>
                </a:solidFill>
              </a:rPr>
              <a:t>Continuous Development</a:t>
            </a:r>
            <a:r>
              <a:rPr lang="en-IN" dirty="0"/>
              <a:t/>
            </a:r>
            <a:br>
              <a:rPr lang="en-IN" dirty="0"/>
            </a:br>
            <a:endParaRPr lang="en-IN" dirty="0"/>
          </a:p>
        </p:txBody>
      </p:sp>
      <p:sp>
        <p:nvSpPr>
          <p:cNvPr id="5" name="Content Placeholder 4"/>
          <p:cNvSpPr>
            <a:spLocks noGrp="1"/>
          </p:cNvSpPr>
          <p:nvPr>
            <p:ph idx="1"/>
          </p:nvPr>
        </p:nvSpPr>
        <p:spPr>
          <a:xfrm>
            <a:off x="1451579" y="1853754"/>
            <a:ext cx="9603275" cy="5156646"/>
          </a:xfrm>
        </p:spPr>
        <p:txBody>
          <a:bodyPr>
            <a:normAutofit fontScale="25000" lnSpcReduction="20000"/>
          </a:bodyPr>
          <a:lstStyle/>
          <a:p>
            <a:r>
              <a:rPr lang="en-US" sz="5000" dirty="0"/>
              <a:t>It primarily focuses on project planning and coding. During this phase, project requirements are gathered and discussed with stakeholders. </a:t>
            </a:r>
            <a:endParaRPr lang="en-US" sz="5000" dirty="0" smtClean="0"/>
          </a:p>
          <a:p>
            <a:r>
              <a:rPr lang="en-US" sz="5000" dirty="0" smtClean="0"/>
              <a:t>Moreover</a:t>
            </a:r>
            <a:r>
              <a:rPr lang="en-US" sz="5000" dirty="0"/>
              <a:t>, the product backlog is also maintained based on customer feedback which is broken down into smaller releases and milestones for continuous software development</a:t>
            </a:r>
            <a:r>
              <a:rPr lang="en-US" sz="5000" dirty="0" smtClean="0"/>
              <a:t>.</a:t>
            </a:r>
          </a:p>
          <a:p>
            <a:r>
              <a:rPr lang="en-US" sz="5200" dirty="0"/>
              <a:t>Once the team agrees upon the business needs, the development team starts coding for the desired requirements.</a:t>
            </a:r>
          </a:p>
          <a:p>
            <a:r>
              <a:rPr lang="en-US" sz="5200" dirty="0"/>
              <a:t> It’s a continuous process where developer  are required to code whenever any changes occur in the project requirement or in case of any performance issues. </a:t>
            </a:r>
          </a:p>
          <a:p>
            <a:r>
              <a:rPr lang="en-US" sz="5200" b="1" dirty="0"/>
              <a:t>Tools Used</a:t>
            </a:r>
            <a:r>
              <a:rPr lang="en-US" sz="5200" dirty="0"/>
              <a:t>: There are no specific tools for planning, but the development team requires some tools for code maintenance. </a:t>
            </a:r>
            <a:r>
              <a:rPr lang="en-US" sz="5200" b="1" dirty="0" err="1">
                <a:solidFill>
                  <a:srgbClr val="00B050"/>
                </a:solidFill>
              </a:rPr>
              <a:t>GitLab</a:t>
            </a:r>
            <a:r>
              <a:rPr lang="en-US" sz="5200" b="1" dirty="0">
                <a:solidFill>
                  <a:srgbClr val="00B050"/>
                </a:solidFill>
              </a:rPr>
              <a:t>, GIT,  </a:t>
            </a:r>
            <a:r>
              <a:rPr lang="en-US" sz="5200" b="1" dirty="0" err="1">
                <a:solidFill>
                  <a:srgbClr val="00B050"/>
                </a:solidFill>
              </a:rPr>
              <a:t>Jira</a:t>
            </a:r>
            <a:r>
              <a:rPr lang="en-US" sz="5200" b="1" dirty="0">
                <a:solidFill>
                  <a:srgbClr val="00B050"/>
                </a:solidFill>
              </a:rPr>
              <a:t>, </a:t>
            </a:r>
            <a:r>
              <a:rPr lang="en-US" sz="5200" b="1" dirty="0" err="1">
                <a:solidFill>
                  <a:srgbClr val="00B050"/>
                </a:solidFill>
              </a:rPr>
              <a:t>BitBucket</a:t>
            </a:r>
            <a:r>
              <a:rPr lang="en-US" sz="5200" b="1" dirty="0">
                <a:solidFill>
                  <a:srgbClr val="00B050"/>
                </a:solidFill>
              </a:rPr>
              <a:t>, Confluence</a:t>
            </a:r>
            <a:r>
              <a:rPr lang="en-US" sz="5200" dirty="0"/>
              <a:t>, this are few tools used during development phase.</a:t>
            </a:r>
          </a:p>
          <a:p>
            <a:r>
              <a:rPr lang="en-US" sz="4800" b="1" dirty="0"/>
              <a:t>Source Code Management </a:t>
            </a:r>
            <a:r>
              <a:rPr lang="en-US" sz="5200" dirty="0"/>
              <a:t>(SCM) refers to the tools and practices used to track and manage changes to software source code over time. It plays a crucial role in collaborative software development, allowing multiple developers to work on a project simultaneously without conflicts.</a:t>
            </a:r>
          </a:p>
          <a:p>
            <a:pPr marL="0" indent="0">
              <a:buNone/>
            </a:pPr>
            <a:r>
              <a:rPr lang="en-US" sz="5200" dirty="0"/>
              <a:t>Version Control:</a:t>
            </a:r>
          </a:p>
          <a:p>
            <a:r>
              <a:rPr lang="en-US" sz="5200" dirty="0"/>
              <a:t>Tracking Changes: SCM systems keep a history of code changes, allowing developers to revert to previous versions if needed.</a:t>
            </a:r>
          </a:p>
          <a:p>
            <a:r>
              <a:rPr lang="en-US" sz="5200" dirty="0"/>
              <a:t>Branching and Merging: Developers can create branches to work on features or fixes independently and later merge them back into the main codebase</a:t>
            </a:r>
            <a:r>
              <a:rPr lang="en-US" sz="5200" dirty="0" smtClean="0"/>
              <a:t>.</a:t>
            </a:r>
            <a:r>
              <a:rPr lang="en-US" sz="5200" dirty="0"/>
              <a:t/>
            </a:r>
            <a:br>
              <a:rPr lang="en-US" sz="5200" dirty="0"/>
            </a:br>
            <a:endParaRPr lang="en-IN" sz="5200" dirty="0"/>
          </a:p>
        </p:txBody>
      </p:sp>
      <p:sp>
        <p:nvSpPr>
          <p:cNvPr id="10" name="Title 1"/>
          <p:cNvSpPr txBox="1">
            <a:spLocks/>
          </p:cNvSpPr>
          <p:nvPr/>
        </p:nvSpPr>
        <p:spPr>
          <a:xfrm>
            <a:off x="9400763" y="2098229"/>
            <a:ext cx="7097313" cy="769822"/>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IN" dirty="0"/>
          </a:p>
        </p:txBody>
      </p:sp>
      <p:pic>
        <p:nvPicPr>
          <p:cNvPr id="4" name="Picture 3"/>
          <p:cNvPicPr>
            <a:picLocks noChangeAspect="1"/>
          </p:cNvPicPr>
          <p:nvPr/>
        </p:nvPicPr>
        <p:blipFill>
          <a:blip r:embed="rId2"/>
          <a:stretch>
            <a:fillRect/>
          </a:stretch>
        </p:blipFill>
        <p:spPr>
          <a:xfrm>
            <a:off x="11054854" y="0"/>
            <a:ext cx="2170816" cy="6086667"/>
          </a:xfrm>
          <a:prstGeom prst="rect">
            <a:avLst/>
          </a:prstGeom>
        </p:spPr>
      </p:pic>
    </p:spTree>
    <p:extLst>
      <p:ext uri="{BB962C8B-B14F-4D97-AF65-F5344CB8AC3E}">
        <p14:creationId xmlns:p14="http://schemas.microsoft.com/office/powerpoint/2010/main" val="31796625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B050"/>
                </a:solidFill>
              </a:rPr>
              <a:t>Continuous Integration</a:t>
            </a:r>
            <a:r>
              <a:rPr lang="en-IN" dirty="0"/>
              <a:t/>
            </a:r>
            <a:br>
              <a:rPr lang="en-IN" dirty="0"/>
            </a:br>
            <a:endParaRPr lang="en-IN" dirty="0"/>
          </a:p>
        </p:txBody>
      </p:sp>
      <p:sp>
        <p:nvSpPr>
          <p:cNvPr id="3" name="Content Placeholder 2"/>
          <p:cNvSpPr>
            <a:spLocks noGrp="1"/>
          </p:cNvSpPr>
          <p:nvPr>
            <p:ph idx="1"/>
          </p:nvPr>
        </p:nvSpPr>
        <p:spPr>
          <a:xfrm>
            <a:off x="1451579" y="2382592"/>
            <a:ext cx="9603275" cy="3092619"/>
          </a:xfrm>
        </p:spPr>
        <p:txBody>
          <a:bodyPr>
            <a:noAutofit/>
          </a:bodyPr>
          <a:lstStyle/>
          <a:p>
            <a:r>
              <a:rPr lang="en-US" sz="1600" dirty="0"/>
              <a:t>Continuous integration is the most crucial phase in the entire DevOps lifecycle. In this phase, updated code or add-on functionalities and features are developed and integrated into existing code. </a:t>
            </a:r>
            <a:endParaRPr lang="en-US" sz="1600" dirty="0" smtClean="0"/>
          </a:p>
          <a:p>
            <a:r>
              <a:rPr lang="en-US" sz="1600" dirty="0" smtClean="0"/>
              <a:t>Furthermore</a:t>
            </a:r>
            <a:r>
              <a:rPr lang="en-US" sz="1600" dirty="0"/>
              <a:t>, bugs are detected and identified in the code during this phase at every step through unit testing, and then the source code is modified accordingly. This step makes integration a continuous approach where code is tested at every commit. Moreover, the tests needed are also planned in this phase. </a:t>
            </a:r>
          </a:p>
          <a:p>
            <a:r>
              <a:rPr lang="en-US" sz="1600" dirty="0" smtClean="0"/>
              <a:t>The </a:t>
            </a:r>
            <a:r>
              <a:rPr lang="en-US" sz="1600" dirty="0"/>
              <a:t>end goal is to create small workable chunks of code that are validated and integrated back into the centralized code repository as frequently as possible. As such, CI is the foundation for both continuous delivery and continuous deployment DevOps practices</a:t>
            </a:r>
            <a:r>
              <a:rPr lang="en-US" sz="1600" dirty="0" smtClean="0"/>
              <a:t>.</a:t>
            </a:r>
          </a:p>
          <a:p>
            <a:r>
              <a:rPr lang="en-US" sz="1600" b="1" dirty="0"/>
              <a:t>Tools Used</a:t>
            </a:r>
            <a:r>
              <a:rPr lang="en-US" sz="1600" dirty="0"/>
              <a:t>:</a:t>
            </a:r>
            <a:r>
              <a:rPr lang="en-US" sz="1600" dirty="0">
                <a:solidFill>
                  <a:srgbClr val="00B050"/>
                </a:solidFill>
              </a:rPr>
              <a:t> </a:t>
            </a:r>
            <a:r>
              <a:rPr lang="en-US" sz="1600" dirty="0" err="1">
                <a:solidFill>
                  <a:srgbClr val="00B050"/>
                </a:solidFill>
              </a:rPr>
              <a:t>Jenkin</a:t>
            </a:r>
            <a:r>
              <a:rPr lang="en-US" sz="1600" dirty="0">
                <a:solidFill>
                  <a:srgbClr val="00B050"/>
                </a:solidFill>
              </a:rPr>
              <a:t>, Bamboo, </a:t>
            </a:r>
            <a:r>
              <a:rPr lang="en-US" sz="1600" dirty="0" err="1">
                <a:solidFill>
                  <a:srgbClr val="00B050"/>
                </a:solidFill>
              </a:rPr>
              <a:t>GitLab</a:t>
            </a:r>
            <a:r>
              <a:rPr lang="en-US" sz="1600" dirty="0">
                <a:solidFill>
                  <a:srgbClr val="00B050"/>
                </a:solidFill>
              </a:rPr>
              <a:t> CI, Buddy, </a:t>
            </a:r>
            <a:r>
              <a:rPr lang="en-US" sz="1600" dirty="0" err="1">
                <a:solidFill>
                  <a:srgbClr val="00B050"/>
                </a:solidFill>
              </a:rPr>
              <a:t>TeamCity</a:t>
            </a:r>
            <a:r>
              <a:rPr lang="en-US" sz="1600" dirty="0">
                <a:solidFill>
                  <a:srgbClr val="00B050"/>
                </a:solidFill>
              </a:rPr>
              <a:t>, Travis, and </a:t>
            </a:r>
            <a:r>
              <a:rPr lang="en-US" sz="1600" dirty="0" err="1">
                <a:solidFill>
                  <a:srgbClr val="00B050"/>
                </a:solidFill>
              </a:rPr>
              <a:t>CircleCI</a:t>
            </a:r>
            <a:r>
              <a:rPr lang="en-US" sz="1600" dirty="0"/>
              <a:t> are a few DevOps tools used to make the project workflow smooth and more productive. For example, </a:t>
            </a:r>
            <a:r>
              <a:rPr lang="en-US" sz="1600" dirty="0" err="1"/>
              <a:t>Jenkin</a:t>
            </a:r>
            <a:r>
              <a:rPr lang="en-US" sz="1600" dirty="0"/>
              <a:t> (open-source tool) is used widely to automate builds and tests.</a:t>
            </a:r>
          </a:p>
          <a:p>
            <a:pPr marL="0" indent="0">
              <a:buNone/>
            </a:pPr>
            <a:r>
              <a:rPr lang="en-US" sz="400" dirty="0"/>
              <a:t/>
            </a:r>
            <a:br>
              <a:rPr lang="en-US" sz="400" dirty="0"/>
            </a:br>
            <a:endParaRPr lang="en-IN" sz="400" dirty="0"/>
          </a:p>
        </p:txBody>
      </p:sp>
      <p:pic>
        <p:nvPicPr>
          <p:cNvPr id="4" name="Picture 3"/>
          <p:cNvPicPr>
            <a:picLocks noChangeAspect="1"/>
          </p:cNvPicPr>
          <p:nvPr/>
        </p:nvPicPr>
        <p:blipFill>
          <a:blip r:embed="rId2"/>
          <a:stretch>
            <a:fillRect/>
          </a:stretch>
        </p:blipFill>
        <p:spPr>
          <a:xfrm>
            <a:off x="7382077" y="0"/>
            <a:ext cx="4809923" cy="2432942"/>
          </a:xfrm>
          <a:prstGeom prst="rect">
            <a:avLst/>
          </a:prstGeom>
        </p:spPr>
      </p:pic>
    </p:spTree>
    <p:extLst>
      <p:ext uri="{BB962C8B-B14F-4D97-AF65-F5344CB8AC3E}">
        <p14:creationId xmlns:p14="http://schemas.microsoft.com/office/powerpoint/2010/main" val="2494340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B050"/>
                </a:solidFill>
              </a:rPr>
              <a:t>Continuous </a:t>
            </a:r>
            <a:r>
              <a:rPr lang="en-IN" dirty="0">
                <a:solidFill>
                  <a:srgbClr val="00B050"/>
                </a:solidFill>
              </a:rPr>
              <a:t>Testing</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sz="1600" b="1" dirty="0"/>
              <a:t>Continuous Testing</a:t>
            </a:r>
            <a:r>
              <a:rPr lang="en-US" sz="1600" dirty="0"/>
              <a:t> in DevOps is a software testing type that involves testing the software at every stage of the software development life cycle. The goal of Continuous testing is evaluating the quality of software at every step of the Continuous Delivery Process by testing early and testing often.</a:t>
            </a:r>
            <a:r>
              <a:rPr lang="en-US" sz="1600" dirty="0" smtClean="0"/>
              <a:t>.</a:t>
            </a:r>
          </a:p>
          <a:p>
            <a:r>
              <a:rPr lang="en-US" sz="1600" dirty="0" smtClean="0"/>
              <a:t>In </a:t>
            </a:r>
            <a:r>
              <a:rPr lang="en-US" sz="1600" dirty="0"/>
              <a:t>case of a bug or an error, the code is sent back to the integration phase for modification. Automation testing also reduces the time and effort to deliver quality results. Teams use tools like </a:t>
            </a:r>
            <a:r>
              <a:rPr lang="en-US" sz="1600" i="1" dirty="0"/>
              <a:t>Selenium</a:t>
            </a:r>
            <a:r>
              <a:rPr lang="en-US" sz="1600" dirty="0"/>
              <a:t> at this stage. Moreover, continuous testing enhances the test evaluation report and minimizes the provisioning and maintenance cost of the test environments</a:t>
            </a:r>
            <a:r>
              <a:rPr lang="en-US" sz="1600" dirty="0" smtClean="0"/>
              <a:t>.</a:t>
            </a:r>
            <a:r>
              <a:rPr lang="en-US" sz="1600" b="1" dirty="0"/>
              <a:t> </a:t>
            </a:r>
            <a:endParaRPr lang="en-US" sz="1600" b="1" dirty="0" smtClean="0"/>
          </a:p>
          <a:p>
            <a:r>
              <a:rPr lang="en-US" sz="1600" b="1" dirty="0" smtClean="0"/>
              <a:t>Tools </a:t>
            </a:r>
            <a:r>
              <a:rPr lang="en-US" sz="1600" b="1" dirty="0"/>
              <a:t>Used: </a:t>
            </a:r>
            <a:r>
              <a:rPr lang="en-US" sz="1600" dirty="0" err="1"/>
              <a:t>JUnit</a:t>
            </a:r>
            <a:r>
              <a:rPr lang="en-US" sz="1600" dirty="0"/>
              <a:t>, Selenium, </a:t>
            </a:r>
            <a:r>
              <a:rPr lang="en-US" sz="1600" dirty="0" err="1"/>
              <a:t>TestNG</a:t>
            </a:r>
            <a:r>
              <a:rPr lang="en-US" sz="1600" dirty="0"/>
              <a:t>, and </a:t>
            </a:r>
            <a:r>
              <a:rPr lang="en-US" sz="1600" dirty="0" err="1"/>
              <a:t>TestSigma</a:t>
            </a:r>
            <a:r>
              <a:rPr lang="en-US" sz="1600" dirty="0"/>
              <a:t> are a few DevOps tools for continuous testing. Selenium is the most popular open-source automation testing tool that supports multiple platforms and browsers</a:t>
            </a:r>
          </a:p>
        </p:txBody>
      </p:sp>
      <p:pic>
        <p:nvPicPr>
          <p:cNvPr id="5" name="Picture 4"/>
          <p:cNvPicPr>
            <a:picLocks noChangeAspect="1"/>
          </p:cNvPicPr>
          <p:nvPr/>
        </p:nvPicPr>
        <p:blipFill>
          <a:blip r:embed="rId2"/>
          <a:stretch>
            <a:fillRect/>
          </a:stretch>
        </p:blipFill>
        <p:spPr>
          <a:xfrm>
            <a:off x="1925592" y="5222108"/>
            <a:ext cx="7877175" cy="1358996"/>
          </a:xfrm>
          <a:prstGeom prst="rect">
            <a:avLst/>
          </a:prstGeom>
        </p:spPr>
      </p:pic>
    </p:spTree>
    <p:extLst>
      <p:ext uri="{BB962C8B-B14F-4D97-AF65-F5344CB8AC3E}">
        <p14:creationId xmlns:p14="http://schemas.microsoft.com/office/powerpoint/2010/main" val="24328518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B050"/>
                </a:solidFill>
              </a:rPr>
              <a:t>Continuous Delivery</a:t>
            </a:r>
            <a:r>
              <a:rPr lang="en-IN" dirty="0"/>
              <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US" b="1" dirty="0"/>
              <a:t>The practice of making every change to source code ready for a production release as soon as automated testing validates it.</a:t>
            </a:r>
            <a:r>
              <a:rPr lang="en-US" dirty="0"/>
              <a:t> </a:t>
            </a:r>
            <a:r>
              <a:rPr lang="en-US" b="1" dirty="0"/>
              <a:t>This includes automatically building, testing and deploying</a:t>
            </a:r>
            <a:r>
              <a:rPr lang="en-US" b="1" dirty="0" smtClean="0"/>
              <a:t>.</a:t>
            </a:r>
          </a:p>
          <a:p>
            <a:r>
              <a:rPr lang="en-US" dirty="0"/>
              <a:t> An approach to code approval and delivery approval needs to be in place to ensure that the code can be deployed in an automated fashion with appropriate pauses for approval depending on the specific needs of a program. This also implies the same process for the lower environments, like QA, UA, etc.</a:t>
            </a:r>
          </a:p>
          <a:p>
            <a:pPr marL="0" indent="0">
              <a:buNone/>
            </a:pPr>
            <a:r>
              <a:rPr lang="en-US" dirty="0"/>
              <a:t/>
            </a:r>
            <a:br>
              <a:rPr lang="en-US" dirty="0"/>
            </a:br>
            <a:endParaRPr lang="en-IN" dirty="0"/>
          </a:p>
        </p:txBody>
      </p:sp>
      <p:pic>
        <p:nvPicPr>
          <p:cNvPr id="4" name="Picture 3"/>
          <p:cNvPicPr>
            <a:picLocks noChangeAspect="1"/>
          </p:cNvPicPr>
          <p:nvPr/>
        </p:nvPicPr>
        <p:blipFill>
          <a:blip r:embed="rId2"/>
          <a:stretch>
            <a:fillRect/>
          </a:stretch>
        </p:blipFill>
        <p:spPr>
          <a:xfrm>
            <a:off x="1451579" y="4590098"/>
            <a:ext cx="9366675" cy="2076450"/>
          </a:xfrm>
          <a:prstGeom prst="rect">
            <a:avLst/>
          </a:prstGeom>
        </p:spPr>
      </p:pic>
    </p:spTree>
    <p:extLst>
      <p:ext uri="{BB962C8B-B14F-4D97-AF65-F5344CB8AC3E}">
        <p14:creationId xmlns:p14="http://schemas.microsoft.com/office/powerpoint/2010/main" val="6955916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B050"/>
                </a:solidFill>
              </a:rPr>
              <a:t>Continuous Deployment</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r>
              <a:rPr lang="en-US" b="1" dirty="0"/>
              <a:t>Continuous Deployment is the practice that strives to automate production deployment end to end</a:t>
            </a:r>
            <a:r>
              <a:rPr lang="en-US" dirty="0"/>
              <a:t>. In order for this practice to be implemented, a team needs to have extremely high confidence in their automated tests. </a:t>
            </a:r>
            <a:endParaRPr lang="en-US" dirty="0" smtClean="0"/>
          </a:p>
          <a:p>
            <a:r>
              <a:rPr lang="en-US" dirty="0" smtClean="0"/>
              <a:t>The </a:t>
            </a:r>
            <a:r>
              <a:rPr lang="en-US" dirty="0"/>
              <a:t>ultimate goal is that as long as the build has passed all automated tests, the code will be deployed. However, manual steps in the deployment process can be maintained if necessary. For example, a team can determine what type of changes can be deployed to production in a completely automated fashion, while other types of changes may maintain a manual approval step. Such a hybrid approach is a good way to begin to adopt this practice.</a:t>
            </a:r>
          </a:p>
          <a:p>
            <a:pPr marL="0" indent="0">
              <a:buNone/>
            </a:pPr>
            <a:r>
              <a:rPr lang="en-US" dirty="0"/>
              <a:t/>
            </a:r>
            <a:br>
              <a:rPr lang="en-US" dirty="0"/>
            </a:br>
            <a:endParaRPr lang="en-IN" dirty="0"/>
          </a:p>
        </p:txBody>
      </p:sp>
      <p:pic>
        <p:nvPicPr>
          <p:cNvPr id="4" name="Picture 3"/>
          <p:cNvPicPr>
            <a:picLocks noChangeAspect="1"/>
          </p:cNvPicPr>
          <p:nvPr/>
        </p:nvPicPr>
        <p:blipFill>
          <a:blip r:embed="rId2"/>
          <a:stretch>
            <a:fillRect/>
          </a:stretch>
        </p:blipFill>
        <p:spPr>
          <a:xfrm>
            <a:off x="1451578" y="4686300"/>
            <a:ext cx="9603275" cy="2171700"/>
          </a:xfrm>
          <a:prstGeom prst="rect">
            <a:avLst/>
          </a:prstGeom>
        </p:spPr>
      </p:pic>
    </p:spTree>
    <p:extLst>
      <p:ext uri="{BB962C8B-B14F-4D97-AF65-F5344CB8AC3E}">
        <p14:creationId xmlns:p14="http://schemas.microsoft.com/office/powerpoint/2010/main" val="14218196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B050"/>
                </a:solidFill>
              </a:rPr>
              <a:t>Continuous </a:t>
            </a:r>
            <a:r>
              <a:rPr lang="en-IN" dirty="0" smtClean="0">
                <a:solidFill>
                  <a:srgbClr val="00B050"/>
                </a:solidFill>
              </a:rPr>
              <a:t>Monitoring &amp; Feedback</a:t>
            </a:r>
            <a:r>
              <a:rPr lang="en-IN" dirty="0"/>
              <a:t/>
            </a:r>
            <a:br>
              <a:rPr lang="en-IN" dirty="0"/>
            </a:br>
            <a:endParaRPr lang="en-IN" dirty="0"/>
          </a:p>
        </p:txBody>
      </p:sp>
      <p:sp>
        <p:nvSpPr>
          <p:cNvPr id="3" name="Content Placeholder 2"/>
          <p:cNvSpPr>
            <a:spLocks noGrp="1"/>
          </p:cNvSpPr>
          <p:nvPr>
            <p:ph idx="1"/>
          </p:nvPr>
        </p:nvSpPr>
        <p:spPr/>
        <p:txBody>
          <a:bodyPr/>
          <a:lstStyle/>
          <a:p>
            <a:r>
              <a:rPr lang="en-US" b="1" dirty="0"/>
              <a:t>Continuous monitoring is the practice of proactively monitoring, alerting, and taking action in key areas to give teams visibility into the health of the application in the production environment.</a:t>
            </a:r>
            <a:r>
              <a:rPr lang="en-US" dirty="0"/>
              <a:t> </a:t>
            </a:r>
            <a:endParaRPr lang="en-US" dirty="0" smtClean="0"/>
          </a:p>
          <a:p>
            <a:r>
              <a:rPr lang="en-US" dirty="0" smtClean="0"/>
              <a:t>The </a:t>
            </a:r>
            <a:r>
              <a:rPr lang="en-US" dirty="0"/>
              <a:t>following areas are included to be aware of the impact of every deployment and reduce the time between issue identification and </a:t>
            </a:r>
            <a:r>
              <a:rPr lang="en-US" dirty="0" smtClean="0"/>
              <a:t>resolution.</a:t>
            </a:r>
          </a:p>
          <a:p>
            <a:r>
              <a:rPr lang="en-US" dirty="0" smtClean="0"/>
              <a:t>Feedback for available/implemented products to add new feature </a:t>
            </a:r>
          </a:p>
          <a:p>
            <a:pPr marL="0" indent="0">
              <a:buNone/>
            </a:pPr>
            <a:r>
              <a:rPr lang="en-US" dirty="0" smtClean="0"/>
              <a:t>for available products.</a:t>
            </a:r>
          </a:p>
          <a:p>
            <a:endParaRPr lang="en-US" dirty="0"/>
          </a:p>
        </p:txBody>
      </p:sp>
      <p:pic>
        <p:nvPicPr>
          <p:cNvPr id="4" name="Picture 3"/>
          <p:cNvPicPr>
            <a:picLocks noChangeAspect="1"/>
          </p:cNvPicPr>
          <p:nvPr/>
        </p:nvPicPr>
        <p:blipFill>
          <a:blip r:embed="rId2"/>
          <a:stretch>
            <a:fillRect/>
          </a:stretch>
        </p:blipFill>
        <p:spPr>
          <a:xfrm>
            <a:off x="704604" y="4979428"/>
            <a:ext cx="10512894" cy="1724025"/>
          </a:xfrm>
          <a:prstGeom prst="rect">
            <a:avLst/>
          </a:prstGeom>
        </p:spPr>
      </p:pic>
    </p:spTree>
    <p:extLst>
      <p:ext uri="{BB962C8B-B14F-4D97-AF65-F5344CB8AC3E}">
        <p14:creationId xmlns:p14="http://schemas.microsoft.com/office/powerpoint/2010/main" val="3246617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B050"/>
                </a:solidFill>
              </a:rPr>
              <a:t>Continuous Operations</a:t>
            </a:r>
            <a:r>
              <a:rPr lang="en-IN" dirty="0"/>
              <a:t/>
            </a:r>
            <a:br>
              <a:rPr lang="en-IN" dirty="0"/>
            </a:br>
            <a:endParaRPr lang="en-IN" dirty="0"/>
          </a:p>
        </p:txBody>
      </p:sp>
      <p:sp>
        <p:nvSpPr>
          <p:cNvPr id="3" name="Content Placeholder 2"/>
          <p:cNvSpPr>
            <a:spLocks noGrp="1"/>
          </p:cNvSpPr>
          <p:nvPr>
            <p:ph idx="1"/>
          </p:nvPr>
        </p:nvSpPr>
        <p:spPr/>
        <p:txBody>
          <a:bodyPr>
            <a:normAutofit fontScale="92500"/>
          </a:bodyPr>
          <a:lstStyle/>
          <a:p>
            <a:r>
              <a:rPr lang="en-US" dirty="0"/>
              <a:t>The last phase in the DevOps lifecycle is crucial for reducing the planned downtime, such as scheduled maintenance. </a:t>
            </a:r>
            <a:endParaRPr lang="en-US" dirty="0" smtClean="0"/>
          </a:p>
          <a:p>
            <a:r>
              <a:rPr lang="en-US" dirty="0" smtClean="0"/>
              <a:t>Generally</a:t>
            </a:r>
            <a:r>
              <a:rPr lang="en-US" dirty="0"/>
              <a:t>, </a:t>
            </a:r>
            <a:r>
              <a:rPr lang="en-US" dirty="0" smtClean="0"/>
              <a:t>team </a:t>
            </a:r>
            <a:r>
              <a:rPr lang="en-US" dirty="0"/>
              <a:t>are required to take the server offline to make the updates, which increases the downtime and might even cost a significant loss to the company. </a:t>
            </a:r>
            <a:endParaRPr lang="en-US" dirty="0" smtClean="0"/>
          </a:p>
          <a:p>
            <a:r>
              <a:rPr lang="en-US" dirty="0" smtClean="0"/>
              <a:t>Eventually</a:t>
            </a:r>
            <a:r>
              <a:rPr lang="en-US" dirty="0"/>
              <a:t>, continuous operation automates the process of launching the app and its updates. It uses container management systems like </a:t>
            </a:r>
            <a:r>
              <a:rPr lang="en-US" u="sng" dirty="0" err="1">
                <a:hlinkClick r:id="rId2"/>
              </a:rPr>
              <a:t>Kubernetes</a:t>
            </a:r>
            <a:r>
              <a:rPr lang="en-US" dirty="0"/>
              <a:t> and </a:t>
            </a:r>
            <a:r>
              <a:rPr lang="en-US" dirty="0" err="1"/>
              <a:t>Docker</a:t>
            </a:r>
            <a:r>
              <a:rPr lang="en-US" dirty="0"/>
              <a:t> to eliminate downtime</a:t>
            </a:r>
            <a:r>
              <a:rPr lang="en-US" dirty="0" smtClean="0"/>
              <a:t>.</a:t>
            </a:r>
          </a:p>
          <a:p>
            <a:r>
              <a:rPr lang="en-US" b="1" dirty="0">
                <a:solidFill>
                  <a:srgbClr val="00B050"/>
                </a:solidFill>
              </a:rPr>
              <a:t>Tools Used:</a:t>
            </a:r>
            <a:r>
              <a:rPr lang="en-US" dirty="0"/>
              <a:t> </a:t>
            </a:r>
            <a:r>
              <a:rPr lang="en-US" dirty="0" err="1"/>
              <a:t>Kubernetes</a:t>
            </a:r>
            <a:r>
              <a:rPr lang="en-US" dirty="0"/>
              <a:t> and </a:t>
            </a:r>
            <a:r>
              <a:rPr lang="en-US" dirty="0" err="1"/>
              <a:t>Docker</a:t>
            </a:r>
            <a:r>
              <a:rPr lang="en-US" dirty="0"/>
              <a:t> Swarm are the container orchestration tools used for the high availability of the application and to make the deployment faster.</a:t>
            </a:r>
            <a:endParaRPr lang="en-IN" dirty="0"/>
          </a:p>
        </p:txBody>
      </p:sp>
    </p:spTree>
    <p:extLst>
      <p:ext uri="{BB962C8B-B14F-4D97-AF65-F5344CB8AC3E}">
        <p14:creationId xmlns:p14="http://schemas.microsoft.com/office/powerpoint/2010/main" val="40131893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B050"/>
                </a:solidFill>
              </a:rPr>
              <a:t>Infrastructure as Code</a:t>
            </a:r>
            <a:r>
              <a:rPr lang="en-IN" dirty="0"/>
              <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US" b="1" dirty="0" err="1"/>
              <a:t>IaC</a:t>
            </a:r>
            <a:r>
              <a:rPr lang="en-US" b="1" dirty="0"/>
              <a:t> is used to define code, that when executed, can stand up an entire physical or virtual environment including computing and networking infrastructure</a:t>
            </a:r>
            <a:r>
              <a:rPr lang="en-US" dirty="0"/>
              <a:t>. </a:t>
            </a:r>
            <a:endParaRPr lang="en-US" dirty="0" smtClean="0"/>
          </a:p>
          <a:p>
            <a:r>
              <a:rPr lang="en-US" dirty="0" smtClean="0"/>
              <a:t>It </a:t>
            </a:r>
            <a:r>
              <a:rPr lang="en-US" dirty="0"/>
              <a:t>is a type of IT infrastructure that operation teams can automatically manage and provision through code, rather than using a manual process. </a:t>
            </a:r>
            <a:endParaRPr lang="en-US" dirty="0" smtClean="0"/>
          </a:p>
          <a:p>
            <a:r>
              <a:rPr lang="en-US" dirty="0" smtClean="0"/>
              <a:t>An </a:t>
            </a:r>
            <a:r>
              <a:rPr lang="en-US" dirty="0"/>
              <a:t>example of using </a:t>
            </a:r>
            <a:r>
              <a:rPr lang="en-US" dirty="0" err="1"/>
              <a:t>IaC</a:t>
            </a:r>
            <a:r>
              <a:rPr lang="en-US" dirty="0"/>
              <a:t> would be to use Terraform to rapidly stand up nodes in a cloud environment, and then have the ability to destroy and rebuild the environment consistently each time. Doing so gives the user the ability to version control their infrastructure, and can be more agile when recovering from infrastructure outages.</a:t>
            </a:r>
          </a:p>
          <a:p>
            <a:pPr marL="0" indent="0">
              <a:buNone/>
            </a:pPr>
            <a:endParaRPr lang="en-IN" dirty="0"/>
          </a:p>
        </p:txBody>
      </p:sp>
      <p:pic>
        <p:nvPicPr>
          <p:cNvPr id="6146" name="Picture 2" descr="https://miro.medium.com/max/1400/0*M5dzTbIRPJxgECh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8983" y="107112"/>
            <a:ext cx="4119466" cy="1636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5153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DEVOPS FLOW:</a:t>
            </a:r>
            <a:endParaRPr lang="en-IN" dirty="0">
              <a:solidFill>
                <a:srgbClr val="00B050"/>
              </a:solidFill>
            </a:endParaRPr>
          </a:p>
        </p:txBody>
      </p:sp>
      <p:sp>
        <p:nvSpPr>
          <p:cNvPr id="3" name="Content Placeholder 2"/>
          <p:cNvSpPr>
            <a:spLocks noGrp="1"/>
          </p:cNvSpPr>
          <p:nvPr>
            <p:ph idx="1"/>
          </p:nvPr>
        </p:nvSpPr>
        <p:spPr/>
        <p:txBody>
          <a:bodyPr>
            <a:normAutofit lnSpcReduction="10000"/>
          </a:bodyPr>
          <a:lstStyle/>
          <a:p>
            <a:pPr marL="0" indent="0">
              <a:buNone/>
            </a:pPr>
            <a:r>
              <a:rPr lang="en-US" dirty="0" smtClean="0">
                <a:solidFill>
                  <a:srgbClr val="00B050"/>
                </a:solidFill>
              </a:rPr>
              <a:t>Initial Stage:</a:t>
            </a:r>
          </a:p>
          <a:p>
            <a:r>
              <a:rPr lang="en-US" dirty="0" smtClean="0"/>
              <a:t>Develop </a:t>
            </a:r>
            <a:r>
              <a:rPr lang="en-US" dirty="0" smtClean="0">
                <a:sym typeface="Wingdings" panose="05000000000000000000" pitchFamily="2" charset="2"/>
              </a:rPr>
              <a:t> </a:t>
            </a:r>
            <a:r>
              <a:rPr lang="en-US" dirty="0"/>
              <a:t>SOURCE code Management(REPO) </a:t>
            </a:r>
            <a:r>
              <a:rPr lang="en-US" dirty="0" smtClean="0"/>
              <a:t>- </a:t>
            </a:r>
            <a:r>
              <a:rPr lang="en-US" dirty="0" smtClean="0">
                <a:sym typeface="Wingdings" panose="05000000000000000000" pitchFamily="2" charset="2"/>
              </a:rPr>
              <a:t>Commit/merge # Jenkins(QA / TEST)  </a:t>
            </a:r>
            <a:r>
              <a:rPr lang="en-US" dirty="0" err="1">
                <a:sym typeface="Wingdings" panose="05000000000000000000" pitchFamily="2" charset="2"/>
              </a:rPr>
              <a:t>Ansible</a:t>
            </a:r>
            <a:r>
              <a:rPr lang="en-US" dirty="0">
                <a:sym typeface="Wingdings" panose="05000000000000000000" pitchFamily="2" charset="2"/>
              </a:rPr>
              <a:t>/</a:t>
            </a:r>
            <a:r>
              <a:rPr lang="en-US" dirty="0" err="1">
                <a:sym typeface="Wingdings" panose="05000000000000000000" pitchFamily="2" charset="2"/>
              </a:rPr>
              <a:t>Terraform</a:t>
            </a:r>
            <a:r>
              <a:rPr lang="en-US" dirty="0">
                <a:sym typeface="Wingdings" panose="05000000000000000000" pitchFamily="2" charset="2"/>
              </a:rPr>
              <a:t> Target </a:t>
            </a:r>
            <a:r>
              <a:rPr lang="en-US" dirty="0" smtClean="0">
                <a:sym typeface="Wingdings" panose="05000000000000000000" pitchFamily="2" charset="2"/>
              </a:rPr>
              <a:t>Environment QA/TEST If passed then package will created in nexus.</a:t>
            </a:r>
          </a:p>
          <a:p>
            <a:endParaRPr lang="en-US" dirty="0" smtClean="0"/>
          </a:p>
          <a:p>
            <a:pPr marL="0" indent="0">
              <a:buNone/>
            </a:pPr>
            <a:r>
              <a:rPr lang="en-US" dirty="0" smtClean="0">
                <a:solidFill>
                  <a:srgbClr val="00B050"/>
                </a:solidFill>
              </a:rPr>
              <a:t>Deployment Flow:</a:t>
            </a:r>
          </a:p>
          <a:p>
            <a:r>
              <a:rPr lang="en-US" dirty="0" smtClean="0">
                <a:sym typeface="Wingdings" panose="05000000000000000000" pitchFamily="2" charset="2"/>
              </a:rPr>
              <a:t>Nexus (Packages)  Jenkins(UAT / PROD)  </a:t>
            </a:r>
            <a:r>
              <a:rPr lang="en-US" dirty="0" err="1" smtClean="0">
                <a:sym typeface="Wingdings" panose="05000000000000000000" pitchFamily="2" charset="2"/>
              </a:rPr>
              <a:t>Ansible</a:t>
            </a:r>
            <a:r>
              <a:rPr lang="en-US" dirty="0" smtClean="0">
                <a:sym typeface="Wingdings" panose="05000000000000000000" pitchFamily="2" charset="2"/>
              </a:rPr>
              <a:t>/</a:t>
            </a:r>
            <a:r>
              <a:rPr lang="en-US" dirty="0" err="1" smtClean="0">
                <a:sym typeface="Wingdings" panose="05000000000000000000" pitchFamily="2" charset="2"/>
              </a:rPr>
              <a:t>Terraform</a:t>
            </a:r>
            <a:r>
              <a:rPr lang="en-US" dirty="0" smtClean="0">
                <a:sym typeface="Wingdings" panose="05000000000000000000" pitchFamily="2" charset="2"/>
              </a:rPr>
              <a:t> Target Environment Production Testing  Feedback </a:t>
            </a:r>
            <a:endParaRPr lang="en-IN" dirty="0"/>
          </a:p>
        </p:txBody>
      </p:sp>
    </p:spTree>
    <p:extLst>
      <p:ext uri="{BB962C8B-B14F-4D97-AF65-F5344CB8AC3E}">
        <p14:creationId xmlns:p14="http://schemas.microsoft.com/office/powerpoint/2010/main" val="31696321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3640" y="233640"/>
            <a:ext cx="8422783" cy="3785652"/>
          </a:xfrm>
          <a:prstGeom prst="rect">
            <a:avLst/>
          </a:prstGeom>
        </p:spPr>
        <p:txBody>
          <a:bodyPr wrap="square">
            <a:spAutoFit/>
          </a:bodyPr>
          <a:lstStyle/>
          <a:p>
            <a:r>
              <a:rPr lang="en-US" sz="4000" dirty="0"/>
              <a:t/>
            </a:r>
            <a:br>
              <a:rPr lang="en-US" sz="4000" dirty="0"/>
            </a:br>
            <a:r>
              <a:rPr lang="en-US" sz="4000" dirty="0">
                <a:solidFill>
                  <a:srgbClr val="0070C0"/>
                </a:solidFill>
              </a:rPr>
              <a:t>How to Introduce as Devops engineer?</a:t>
            </a:r>
            <a:br>
              <a:rPr lang="en-US" sz="4000" dirty="0">
                <a:solidFill>
                  <a:srgbClr val="0070C0"/>
                </a:solidFill>
              </a:rPr>
            </a:br>
            <a:r>
              <a:rPr lang="en-US" sz="4000" dirty="0">
                <a:solidFill>
                  <a:srgbClr val="0070C0"/>
                </a:solidFill>
              </a:rPr>
              <a:t/>
            </a:r>
            <a:br>
              <a:rPr lang="en-US" sz="4000" dirty="0">
                <a:solidFill>
                  <a:srgbClr val="0070C0"/>
                </a:solidFill>
              </a:rPr>
            </a:br>
            <a:r>
              <a:rPr lang="en-US" sz="4000" dirty="0">
                <a:solidFill>
                  <a:srgbClr val="0070C0"/>
                </a:solidFill>
              </a:rPr>
              <a:t/>
            </a:r>
            <a:br>
              <a:rPr lang="en-US" sz="4000" dirty="0">
                <a:solidFill>
                  <a:srgbClr val="0070C0"/>
                </a:solidFill>
              </a:rPr>
            </a:br>
            <a:r>
              <a:rPr lang="en-US" sz="4000" dirty="0">
                <a:solidFill>
                  <a:srgbClr val="0070C0"/>
                </a:solidFill>
              </a:rPr>
              <a:t/>
            </a:r>
            <a:br>
              <a:rPr lang="en-US" sz="4000" dirty="0">
                <a:solidFill>
                  <a:srgbClr val="0070C0"/>
                </a:solidFill>
              </a:rPr>
            </a:br>
            <a:r>
              <a:rPr lang="en-US" sz="4000" dirty="0">
                <a:solidFill>
                  <a:srgbClr val="0070C0"/>
                </a:solidFill>
              </a:rPr>
              <a:t>Day-to-day </a:t>
            </a:r>
            <a:r>
              <a:rPr lang="en-US" sz="4000" dirty="0" smtClean="0">
                <a:solidFill>
                  <a:srgbClr val="0070C0"/>
                </a:solidFill>
              </a:rPr>
              <a:t>activities of DevOps?</a:t>
            </a:r>
            <a:endParaRPr lang="en-IN" sz="4000" dirty="0">
              <a:solidFill>
                <a:srgbClr val="0070C0"/>
              </a:solidFill>
            </a:endParaRPr>
          </a:p>
        </p:txBody>
      </p:sp>
    </p:spTree>
    <p:extLst>
      <p:ext uri="{BB962C8B-B14F-4D97-AF65-F5344CB8AC3E}">
        <p14:creationId xmlns:p14="http://schemas.microsoft.com/office/powerpoint/2010/main" val="5745379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 DEvOPS Introduction:</a:t>
            </a:r>
            <a:endParaRPr lang="en-IN" b="1" dirty="0">
              <a:solidFill>
                <a:srgbClr val="00B050"/>
              </a:solidFill>
            </a:endParaRPr>
          </a:p>
        </p:txBody>
      </p:sp>
      <p:sp>
        <p:nvSpPr>
          <p:cNvPr id="3" name="Content Placeholder 2"/>
          <p:cNvSpPr>
            <a:spLocks noGrp="1"/>
          </p:cNvSpPr>
          <p:nvPr>
            <p:ph idx="1"/>
          </p:nvPr>
        </p:nvSpPr>
        <p:spPr/>
        <p:txBody>
          <a:bodyPr/>
          <a:lstStyle/>
          <a:p>
            <a:r>
              <a:rPr lang="en-US" sz="2400" b="1" dirty="0" smtClean="0">
                <a:solidFill>
                  <a:srgbClr val="0070C0"/>
                </a:solidFill>
              </a:rPr>
              <a:t>What  is DevOps? </a:t>
            </a:r>
          </a:p>
          <a:p>
            <a:r>
              <a:rPr lang="en-US" sz="2400" dirty="0" smtClean="0"/>
              <a:t>Basically Devops is a Culture/Process that improves the organizational ability to deliver the </a:t>
            </a:r>
            <a:r>
              <a:rPr lang="en-IN" sz="2400" dirty="0"/>
              <a:t>work/application </a:t>
            </a:r>
            <a:r>
              <a:rPr lang="en-IN" sz="2400" dirty="0" smtClean="0"/>
              <a:t>faster. It improves communication between development and operations.</a:t>
            </a:r>
          </a:p>
          <a:p>
            <a:r>
              <a:rPr lang="en-US" sz="2400" dirty="0" smtClean="0"/>
              <a:t>It is a process of improving the delivery by ensuring the proper automation with a Good code Quality, continuous testing, continuous monitoring, continuous feedback.</a:t>
            </a:r>
            <a:endParaRPr lang="en-IN" sz="2400" dirty="0" smtClean="0"/>
          </a:p>
          <a:p>
            <a:pPr marL="0" indent="0">
              <a:buNone/>
            </a:pPr>
            <a:endParaRPr lang="en-US" dirty="0"/>
          </a:p>
        </p:txBody>
      </p:sp>
    </p:spTree>
    <p:extLst>
      <p:ext uri="{BB962C8B-B14F-4D97-AF65-F5344CB8AC3E}">
        <p14:creationId xmlns:p14="http://schemas.microsoft.com/office/powerpoint/2010/main" val="32442001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93960" y="231820"/>
            <a:ext cx="6233375" cy="6516710"/>
          </a:xfrm>
          <a:prstGeom prst="rect">
            <a:avLst/>
          </a:prstGeom>
        </p:spPr>
      </p:pic>
    </p:spTree>
    <p:extLst>
      <p:ext uri="{BB962C8B-B14F-4D97-AF65-F5344CB8AC3E}">
        <p14:creationId xmlns:p14="http://schemas.microsoft.com/office/powerpoint/2010/main" val="41620030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WHY DevOPS?</a:t>
            </a:r>
            <a:endParaRPr lang="en-IN" dirty="0">
              <a:solidFill>
                <a:srgbClr val="00B050"/>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Before devops into market different teams:</a:t>
            </a:r>
          </a:p>
          <a:p>
            <a:pPr marL="0" indent="0">
              <a:buNone/>
            </a:pPr>
            <a:r>
              <a:rPr lang="en-US" dirty="0" smtClean="0"/>
              <a:t>Developers </a:t>
            </a:r>
            <a:r>
              <a:rPr lang="en-US" dirty="0" smtClean="0">
                <a:sym typeface="Wingdings" panose="05000000000000000000" pitchFamily="2" charset="2"/>
              </a:rPr>
              <a:t> code and commit in central repo(local repo)</a:t>
            </a:r>
          </a:p>
          <a:p>
            <a:pPr marL="0" indent="0">
              <a:buNone/>
            </a:pPr>
            <a:r>
              <a:rPr lang="en-US" dirty="0" smtClean="0">
                <a:sym typeface="Wingdings" panose="05000000000000000000" pitchFamily="2" charset="2"/>
              </a:rPr>
              <a:t>System admin  server creation/add users/group/mount point</a:t>
            </a:r>
          </a:p>
          <a:p>
            <a:pPr marL="0" indent="0">
              <a:buNone/>
            </a:pPr>
            <a:r>
              <a:rPr lang="en-US" dirty="0" smtClean="0">
                <a:sym typeface="Wingdings" panose="05000000000000000000" pitchFamily="2" charset="2"/>
              </a:rPr>
              <a:t>Testing Engineer  manual/</a:t>
            </a:r>
            <a:r>
              <a:rPr lang="en-US" dirty="0" err="1" smtClean="0">
                <a:sym typeface="Wingdings" panose="05000000000000000000" pitchFamily="2" charset="2"/>
              </a:rPr>
              <a:t>jmeter</a:t>
            </a:r>
            <a:r>
              <a:rPr lang="en-US" dirty="0" smtClean="0">
                <a:sym typeface="Wingdings" panose="05000000000000000000" pitchFamily="2" charset="2"/>
              </a:rPr>
              <a:t>(Java)/regression</a:t>
            </a:r>
          </a:p>
          <a:p>
            <a:pPr marL="0" indent="0">
              <a:buNone/>
            </a:pPr>
            <a:r>
              <a:rPr lang="en-US" dirty="0" smtClean="0">
                <a:sym typeface="Wingdings" panose="05000000000000000000" pitchFamily="2" charset="2"/>
              </a:rPr>
              <a:t>Build engineer  Take package and deploy</a:t>
            </a:r>
          </a:p>
          <a:p>
            <a:pPr marL="0" indent="0">
              <a:buNone/>
            </a:pPr>
            <a:r>
              <a:rPr lang="en-US" dirty="0" smtClean="0">
                <a:sym typeface="Wingdings" panose="05000000000000000000" pitchFamily="2" charset="2"/>
              </a:rPr>
              <a:t>Monitoring Team  Manual monitoring</a:t>
            </a:r>
          </a:p>
          <a:p>
            <a:pPr marL="0" indent="0">
              <a:buNone/>
            </a:pPr>
            <a:endParaRPr lang="en-US" dirty="0">
              <a:sym typeface="Wingdings" panose="05000000000000000000" pitchFamily="2" charset="2"/>
            </a:endParaRPr>
          </a:p>
          <a:p>
            <a:pPr marL="0" indent="0">
              <a:buNone/>
            </a:pPr>
            <a:r>
              <a:rPr lang="en-US" dirty="0" smtClean="0">
                <a:sym typeface="Wingdings" panose="05000000000000000000" pitchFamily="2" charset="2"/>
              </a:rPr>
              <a:t>           </a:t>
            </a:r>
            <a:r>
              <a:rPr lang="en-US" sz="3000" dirty="0" smtClean="0">
                <a:solidFill>
                  <a:srgbClr val="00B050"/>
                </a:solidFill>
                <a:sym typeface="Wingdings" panose="05000000000000000000" pitchFamily="2" charset="2"/>
              </a:rPr>
              <a:t>V1</a:t>
            </a:r>
            <a:r>
              <a:rPr lang="en-US" sz="3000" dirty="0" smtClean="0">
                <a:sym typeface="Wingdings" panose="05000000000000000000" pitchFamily="2" charset="2"/>
              </a:rPr>
              <a:t> (Before devops)  </a:t>
            </a:r>
            <a:r>
              <a:rPr lang="en-US" sz="3000" dirty="0" smtClean="0">
                <a:solidFill>
                  <a:srgbClr val="00B0F0"/>
                </a:solidFill>
                <a:sym typeface="Wingdings" panose="05000000000000000000" pitchFamily="2" charset="2"/>
              </a:rPr>
              <a:t>V2 (After Devops)</a:t>
            </a:r>
            <a:r>
              <a:rPr lang="en-US" sz="3000" dirty="0" smtClean="0">
                <a:sym typeface="Wingdings" panose="05000000000000000000" pitchFamily="2" charset="2"/>
              </a:rPr>
              <a:t>  </a:t>
            </a:r>
            <a:r>
              <a:rPr lang="en-US" sz="3000" dirty="0" smtClean="0">
                <a:solidFill>
                  <a:srgbClr val="FF0000"/>
                </a:solidFill>
                <a:sym typeface="Wingdings" panose="05000000000000000000" pitchFamily="2" charset="2"/>
              </a:rPr>
              <a:t>V3</a:t>
            </a:r>
            <a:endParaRPr lang="en-IN" sz="3000" dirty="0">
              <a:solidFill>
                <a:srgbClr val="FF0000"/>
              </a:solidFill>
            </a:endParaRPr>
          </a:p>
        </p:txBody>
      </p:sp>
    </p:spTree>
    <p:extLst>
      <p:ext uri="{BB962C8B-B14F-4D97-AF65-F5344CB8AC3E}">
        <p14:creationId xmlns:p14="http://schemas.microsoft.com/office/powerpoint/2010/main" val="27278593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rgbClr val="00B050"/>
                </a:solidFill>
              </a:rPr>
              <a:t>SDLC (Software development lifecycle) steps:</a:t>
            </a:r>
            <a:endParaRPr lang="en-IN" sz="2800" dirty="0">
              <a:solidFill>
                <a:srgbClr val="00B050"/>
              </a:solidFill>
            </a:endParaRPr>
          </a:p>
        </p:txBody>
      </p:sp>
      <p:sp>
        <p:nvSpPr>
          <p:cNvPr id="3" name="Content Placeholder 2"/>
          <p:cNvSpPr>
            <a:spLocks noGrp="1"/>
          </p:cNvSpPr>
          <p:nvPr>
            <p:ph idx="1"/>
          </p:nvPr>
        </p:nvSpPr>
        <p:spPr>
          <a:xfrm>
            <a:off x="1245517" y="2080127"/>
            <a:ext cx="9603275" cy="3450613"/>
          </a:xfrm>
        </p:spPr>
        <p:txBody>
          <a:bodyPr/>
          <a:lstStyle/>
          <a:p>
            <a:r>
              <a:rPr lang="en-US" dirty="0" smtClean="0"/>
              <a:t>Requirement Gathering</a:t>
            </a:r>
          </a:p>
          <a:p>
            <a:r>
              <a:rPr lang="en-US" dirty="0" smtClean="0"/>
              <a:t>Analysis &amp; Documentation</a:t>
            </a:r>
          </a:p>
          <a:p>
            <a:r>
              <a:rPr lang="en-US" dirty="0" smtClean="0"/>
              <a:t>Designing</a:t>
            </a:r>
          </a:p>
          <a:p>
            <a:r>
              <a:rPr lang="en-US" dirty="0" smtClean="0"/>
              <a:t>Developers</a:t>
            </a:r>
          </a:p>
          <a:p>
            <a:r>
              <a:rPr lang="en-US" dirty="0" smtClean="0"/>
              <a:t>Testing</a:t>
            </a:r>
          </a:p>
          <a:p>
            <a:r>
              <a:rPr lang="en-US" dirty="0" smtClean="0"/>
              <a:t>Deploy &amp; Release</a:t>
            </a:r>
          </a:p>
          <a:p>
            <a:r>
              <a:rPr lang="en-US" dirty="0" smtClean="0"/>
              <a:t>Feedback</a:t>
            </a:r>
            <a:endParaRPr lang="en-IN" dirty="0"/>
          </a:p>
        </p:txBody>
      </p:sp>
    </p:spTree>
    <p:extLst>
      <p:ext uri="{BB962C8B-B14F-4D97-AF65-F5344CB8AC3E}">
        <p14:creationId xmlns:p14="http://schemas.microsoft.com/office/powerpoint/2010/main" val="1581679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Different Methodologies </a:t>
            </a:r>
            <a:endParaRPr lang="en-IN" dirty="0">
              <a:solidFill>
                <a:srgbClr val="00B050"/>
              </a:solidFill>
            </a:endParaRPr>
          </a:p>
        </p:txBody>
      </p:sp>
      <p:sp>
        <p:nvSpPr>
          <p:cNvPr id="3" name="Content Placeholder 2"/>
          <p:cNvSpPr>
            <a:spLocks noGrp="1"/>
          </p:cNvSpPr>
          <p:nvPr>
            <p:ph idx="1"/>
          </p:nvPr>
        </p:nvSpPr>
        <p:spPr/>
        <p:txBody>
          <a:bodyPr>
            <a:normAutofit fontScale="92500" lnSpcReduction="20000"/>
          </a:bodyPr>
          <a:lstStyle/>
          <a:p>
            <a:r>
              <a:rPr lang="en-US" dirty="0" smtClean="0"/>
              <a:t>Waterfall </a:t>
            </a:r>
          </a:p>
          <a:p>
            <a:r>
              <a:rPr lang="en-US" dirty="0" smtClean="0"/>
              <a:t>Agile </a:t>
            </a:r>
          </a:p>
          <a:p>
            <a:r>
              <a:rPr lang="en-US" dirty="0" smtClean="0"/>
              <a:t>DevOps</a:t>
            </a:r>
          </a:p>
          <a:p>
            <a:pPr marL="0" indent="0">
              <a:buNone/>
            </a:pPr>
            <a:r>
              <a:rPr lang="en-US" dirty="0" smtClean="0">
                <a:solidFill>
                  <a:srgbClr val="00B050"/>
                </a:solidFill>
              </a:rPr>
              <a:t>Waterfall Method:</a:t>
            </a:r>
          </a:p>
          <a:p>
            <a:r>
              <a:rPr lang="en-US" dirty="0" smtClean="0"/>
              <a:t>The </a:t>
            </a:r>
            <a:r>
              <a:rPr lang="en-US" dirty="0"/>
              <a:t>waterfall model is also called the linear sequential model, and this model is one of the most commonly used models in SDLC</a:t>
            </a:r>
            <a:r>
              <a:rPr lang="en-US" dirty="0" smtClean="0"/>
              <a:t>.</a:t>
            </a:r>
          </a:p>
          <a:p>
            <a:r>
              <a:rPr lang="en-US" dirty="0"/>
              <a:t>First, the whole development process will be divided into multiple predefined phases. The most important part of the waterfall model is that each phase should be completed before starting the next phase. </a:t>
            </a:r>
          </a:p>
          <a:p>
            <a:pPr marL="0" indent="0">
              <a:buNone/>
            </a:pPr>
            <a:endParaRPr lang="en-IN" dirty="0"/>
          </a:p>
        </p:txBody>
      </p:sp>
    </p:spTree>
    <p:extLst>
      <p:ext uri="{BB962C8B-B14F-4D97-AF65-F5344CB8AC3E}">
        <p14:creationId xmlns:p14="http://schemas.microsoft.com/office/powerpoint/2010/main" val="24176829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85750" indent="-285750">
              <a:buFont typeface="Arial" panose="020B0604020202020204" pitchFamily="34" charset="0"/>
              <a:buChar char="•"/>
            </a:pPr>
            <a:r>
              <a:rPr lang="en-US" sz="1600" dirty="0"/>
              <a:t>And each phase has its own responsibility and duty to perform. </a:t>
            </a:r>
            <a:r>
              <a:rPr lang="en-US" sz="1600" dirty="0" smtClean="0"/>
              <a:t>overlap </a:t>
            </a:r>
            <a:r>
              <a:rPr lang="en-US" sz="1600" dirty="0"/>
              <a:t>between the phases is impossible in the </a:t>
            </a:r>
            <a:r>
              <a:rPr lang="en-US" sz="1600" dirty="0" smtClean="0"/>
              <a:t>waterfall Method.</a:t>
            </a:r>
            <a:r>
              <a:rPr lang="en-US" dirty="0"/>
              <a:t> </a:t>
            </a:r>
            <a:endParaRPr lang="en-IN" dirty="0"/>
          </a:p>
        </p:txBody>
      </p:sp>
      <p:pic>
        <p:nvPicPr>
          <p:cNvPr id="4" name="Content Placeholder 3"/>
          <p:cNvPicPr>
            <a:picLocks noGrp="1" noChangeAspect="1"/>
          </p:cNvPicPr>
          <p:nvPr>
            <p:ph idx="1"/>
          </p:nvPr>
        </p:nvPicPr>
        <p:blipFill>
          <a:blip r:embed="rId2"/>
          <a:stretch>
            <a:fillRect/>
          </a:stretch>
        </p:blipFill>
        <p:spPr>
          <a:xfrm>
            <a:off x="2446987" y="1853754"/>
            <a:ext cx="7122016" cy="4006133"/>
          </a:xfrm>
          <a:prstGeom prst="rect">
            <a:avLst/>
          </a:prstGeom>
        </p:spPr>
      </p:pic>
    </p:spTree>
    <p:extLst>
      <p:ext uri="{BB962C8B-B14F-4D97-AF65-F5344CB8AC3E}">
        <p14:creationId xmlns:p14="http://schemas.microsoft.com/office/powerpoint/2010/main" val="26280023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Agile / </a:t>
            </a:r>
            <a:r>
              <a:rPr lang="en-US" dirty="0" smtClean="0">
                <a:solidFill>
                  <a:srgbClr val="00B050"/>
                </a:solidFill>
              </a:rPr>
              <a:t>Iterative </a:t>
            </a:r>
            <a:r>
              <a:rPr lang="en-US" dirty="0" smtClean="0">
                <a:solidFill>
                  <a:srgbClr val="00B050"/>
                </a:solidFill>
              </a:rPr>
              <a:t>Method</a:t>
            </a:r>
            <a:r>
              <a:rPr lang="en-US" dirty="0">
                <a:solidFill>
                  <a:srgbClr val="00B050"/>
                </a:solidFill>
              </a:rPr>
              <a:t>:</a:t>
            </a:r>
            <a:br>
              <a:rPr lang="en-US" dirty="0">
                <a:solidFill>
                  <a:srgbClr val="00B050"/>
                </a:solidFill>
              </a:rPr>
            </a:br>
            <a:endParaRPr lang="en-IN" dirty="0"/>
          </a:p>
        </p:txBody>
      </p:sp>
      <p:sp>
        <p:nvSpPr>
          <p:cNvPr id="5" name="Content Placeholder 4"/>
          <p:cNvSpPr>
            <a:spLocks noGrp="1"/>
          </p:cNvSpPr>
          <p:nvPr>
            <p:ph idx="1"/>
          </p:nvPr>
        </p:nvSpPr>
        <p:spPr/>
        <p:txBody>
          <a:bodyPr>
            <a:normAutofit fontScale="85000" lnSpcReduction="10000"/>
          </a:bodyPr>
          <a:lstStyle/>
          <a:p>
            <a:r>
              <a:rPr lang="en-US" dirty="0"/>
              <a:t>SDLC process will continue to repeat until each function gets properly fixed and all requirements get adequately fulfilled. Each phase is the improvement version, such as in addition to the functionality, business logic </a:t>
            </a:r>
            <a:r>
              <a:rPr lang="en-US" dirty="0" smtClean="0"/>
              <a:t>of </a:t>
            </a:r>
            <a:r>
              <a:rPr lang="en-US" dirty="0"/>
              <a:t>the previous software release. </a:t>
            </a:r>
          </a:p>
          <a:p>
            <a:r>
              <a:rPr lang="en-US" dirty="0"/>
              <a:t>In short, the first version of software product increment fulfils the core &amp; basic requirements. </a:t>
            </a:r>
          </a:p>
          <a:p>
            <a:r>
              <a:rPr lang="en-US" dirty="0"/>
              <a:t>The second version of the software product increment will fulfil the other supplementary features to make it more advanced than the previous one. </a:t>
            </a:r>
          </a:p>
          <a:p>
            <a:r>
              <a:rPr lang="en-US" dirty="0"/>
              <a:t>In the third version of the software product increment, the final product will be presented to the client, evaluated by the clients, &amp; ready to make it </a:t>
            </a:r>
            <a:r>
              <a:rPr lang="en-US" dirty="0" smtClean="0"/>
              <a:t>deploy.</a:t>
            </a:r>
            <a:r>
              <a:rPr lang="en-US" dirty="0"/>
              <a:t> </a:t>
            </a:r>
          </a:p>
          <a:p>
            <a:r>
              <a:rPr lang="en-US" dirty="0" smtClean="0"/>
              <a:t>It will not take care of delivery and deployment it has increases the customer interactions in development phase</a:t>
            </a:r>
            <a:endParaRPr lang="en-US" dirty="0"/>
          </a:p>
          <a:p>
            <a:endParaRPr lang="en-IN" dirty="0"/>
          </a:p>
        </p:txBody>
      </p:sp>
    </p:spTree>
    <p:extLst>
      <p:ext uri="{BB962C8B-B14F-4D97-AF65-F5344CB8AC3E}">
        <p14:creationId xmlns:p14="http://schemas.microsoft.com/office/powerpoint/2010/main" val="18993685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Agile / Iterative Method:</a:t>
            </a:r>
            <a:endParaRPr lang="en-IN" dirty="0">
              <a:solidFill>
                <a:srgbClr val="00B050"/>
              </a:solidFill>
            </a:endParaRPr>
          </a:p>
        </p:txBody>
      </p:sp>
      <p:pic>
        <p:nvPicPr>
          <p:cNvPr id="4" name="Content Placeholder 3"/>
          <p:cNvPicPr>
            <a:picLocks noGrp="1" noChangeAspect="1"/>
          </p:cNvPicPr>
          <p:nvPr>
            <p:ph idx="1"/>
          </p:nvPr>
        </p:nvPicPr>
        <p:blipFill>
          <a:blip r:embed="rId2"/>
          <a:stretch>
            <a:fillRect/>
          </a:stretch>
        </p:blipFill>
        <p:spPr>
          <a:xfrm>
            <a:off x="1451579" y="1365161"/>
            <a:ext cx="9714404" cy="3995033"/>
          </a:xfrm>
          <a:prstGeom prst="rect">
            <a:avLst/>
          </a:prstGeom>
        </p:spPr>
      </p:pic>
    </p:spTree>
    <p:extLst>
      <p:ext uri="{BB962C8B-B14F-4D97-AF65-F5344CB8AC3E}">
        <p14:creationId xmlns:p14="http://schemas.microsoft.com/office/powerpoint/2010/main" val="225598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DevOps </a:t>
            </a:r>
            <a:r>
              <a:rPr lang="en-US" b="1" dirty="0" smtClean="0">
                <a:solidFill>
                  <a:srgbClr val="00B050"/>
                </a:solidFill>
              </a:rPr>
              <a:t>Lifecycle :</a:t>
            </a:r>
            <a:endParaRPr lang="en-IN" dirty="0">
              <a:solidFill>
                <a:srgbClr val="00B050"/>
              </a:solidFill>
            </a:endParaRPr>
          </a:p>
        </p:txBody>
      </p:sp>
      <p:sp>
        <p:nvSpPr>
          <p:cNvPr id="3" name="Content Placeholder 2"/>
          <p:cNvSpPr>
            <a:spLocks noGrp="1"/>
          </p:cNvSpPr>
          <p:nvPr>
            <p:ph idx="1"/>
          </p:nvPr>
        </p:nvSpPr>
        <p:spPr/>
        <p:txBody>
          <a:bodyPr/>
          <a:lstStyle/>
          <a:p>
            <a:r>
              <a:rPr lang="en-IN" dirty="0" smtClean="0"/>
              <a:t>Continuous Development</a:t>
            </a:r>
            <a:endParaRPr lang="en-IN" dirty="0"/>
          </a:p>
          <a:p>
            <a:r>
              <a:rPr lang="en-IN" dirty="0"/>
              <a:t>Continuous Integration</a:t>
            </a:r>
          </a:p>
          <a:p>
            <a:r>
              <a:rPr lang="en-IN" dirty="0" smtClean="0"/>
              <a:t>Continuous </a:t>
            </a:r>
            <a:r>
              <a:rPr lang="en-IN" dirty="0"/>
              <a:t>Testing</a:t>
            </a:r>
          </a:p>
          <a:p>
            <a:r>
              <a:rPr lang="en-IN" dirty="0" smtClean="0"/>
              <a:t>Continuous </a:t>
            </a:r>
            <a:r>
              <a:rPr lang="en-IN" dirty="0"/>
              <a:t>Delivery</a:t>
            </a:r>
          </a:p>
          <a:p>
            <a:r>
              <a:rPr lang="en-IN" dirty="0"/>
              <a:t>Continuous Deployment</a:t>
            </a:r>
          </a:p>
          <a:p>
            <a:r>
              <a:rPr lang="en-IN" dirty="0"/>
              <a:t>Continuous </a:t>
            </a:r>
            <a:r>
              <a:rPr lang="en-IN" dirty="0" smtClean="0"/>
              <a:t>Monitoring &amp; Feedback</a:t>
            </a:r>
          </a:p>
          <a:p>
            <a:r>
              <a:rPr lang="en-IN" dirty="0" smtClean="0"/>
              <a:t>Continuous Operations</a:t>
            </a:r>
            <a:endParaRPr lang="en-IN" dirty="0"/>
          </a:p>
          <a:p>
            <a:pPr marL="0" indent="0">
              <a:buNone/>
            </a:pPr>
            <a:endParaRPr lang="en-IN" dirty="0"/>
          </a:p>
        </p:txBody>
      </p:sp>
    </p:spTree>
    <p:extLst>
      <p:ext uri="{BB962C8B-B14F-4D97-AF65-F5344CB8AC3E}">
        <p14:creationId xmlns:p14="http://schemas.microsoft.com/office/powerpoint/2010/main" val="2373011958"/>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Facet</Template>
  <TotalTime>500</TotalTime>
  <Words>815</Words>
  <Application>Microsoft Office PowerPoint</Application>
  <PresentationFormat>Widescreen</PresentationFormat>
  <Paragraphs>98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Gill Sans MT</vt:lpstr>
      <vt:lpstr>Wingdings</vt:lpstr>
      <vt:lpstr>Gallery</vt:lpstr>
      <vt:lpstr>PowerPoint Presentation</vt:lpstr>
      <vt:lpstr> DEvOPS Introduction:</vt:lpstr>
      <vt:lpstr>WHY DevOPS?</vt:lpstr>
      <vt:lpstr>SDLC (Software development lifecycle) steps:</vt:lpstr>
      <vt:lpstr>Different Methodologies </vt:lpstr>
      <vt:lpstr>And each phase has its own responsibility and duty to perform. overlap between the phases is impossible in the waterfall Method. </vt:lpstr>
      <vt:lpstr>Agile / Iterative Method: </vt:lpstr>
      <vt:lpstr>Agile / Iterative Method:</vt:lpstr>
      <vt:lpstr>DevOps Lifecycle :</vt:lpstr>
      <vt:lpstr>Continuous Development </vt:lpstr>
      <vt:lpstr>Continuous Integration </vt:lpstr>
      <vt:lpstr>Continuous Testing </vt:lpstr>
      <vt:lpstr>Continuous Delivery </vt:lpstr>
      <vt:lpstr>Continuous Deployment </vt:lpstr>
      <vt:lpstr>Continuous Monitoring &amp; Feedback </vt:lpstr>
      <vt:lpstr>Continuous Operations </vt:lpstr>
      <vt:lpstr>Infrastructure as Code </vt:lpstr>
      <vt:lpstr>DEVOPS FLOW:</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DevOps lifecycle</dc:title>
  <dc:creator>BharathKT</dc:creator>
  <cp:lastModifiedBy>Admin</cp:lastModifiedBy>
  <cp:revision>59</cp:revision>
  <dcterms:created xsi:type="dcterms:W3CDTF">2021-08-14T09:33:11Z</dcterms:created>
  <dcterms:modified xsi:type="dcterms:W3CDTF">2024-10-13T06:18:41Z</dcterms:modified>
</cp:coreProperties>
</file>