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5" r:id="rId3"/>
    <p:sldId id="264" r:id="rId4"/>
  </p:sldIdLst>
  <p:sldSz cx="6858000" cy="9906000" type="A4"/>
  <p:notesSz cx="7556500" cy="10699750"/>
  <p:defaultTextStyle>
    <a:defPPr>
      <a:defRPr lang="de-DE"/>
    </a:defPPr>
    <a:lvl1pPr marL="0" algn="l" defTabSz="839535" rtl="0" eaLnBrk="1" latinLnBrk="0" hangingPunct="1">
      <a:defRPr sz="1653" kern="1200">
        <a:solidFill>
          <a:schemeClr val="tx1"/>
        </a:solidFill>
        <a:latin typeface="+mn-lt"/>
        <a:ea typeface="+mn-ea"/>
        <a:cs typeface="+mn-cs"/>
      </a:defRPr>
    </a:lvl1pPr>
    <a:lvl2pPr marL="419767" algn="l" defTabSz="839535" rtl="0" eaLnBrk="1" latinLnBrk="0" hangingPunct="1">
      <a:defRPr sz="1653" kern="1200">
        <a:solidFill>
          <a:schemeClr val="tx1"/>
        </a:solidFill>
        <a:latin typeface="+mn-lt"/>
        <a:ea typeface="+mn-ea"/>
        <a:cs typeface="+mn-cs"/>
      </a:defRPr>
    </a:lvl2pPr>
    <a:lvl3pPr marL="839535" algn="l" defTabSz="839535" rtl="0" eaLnBrk="1" latinLnBrk="0" hangingPunct="1">
      <a:defRPr sz="1653" kern="1200">
        <a:solidFill>
          <a:schemeClr val="tx1"/>
        </a:solidFill>
        <a:latin typeface="+mn-lt"/>
        <a:ea typeface="+mn-ea"/>
        <a:cs typeface="+mn-cs"/>
      </a:defRPr>
    </a:lvl3pPr>
    <a:lvl4pPr marL="1259302" algn="l" defTabSz="839535" rtl="0" eaLnBrk="1" latinLnBrk="0" hangingPunct="1">
      <a:defRPr sz="1653" kern="1200">
        <a:solidFill>
          <a:schemeClr val="tx1"/>
        </a:solidFill>
        <a:latin typeface="+mn-lt"/>
        <a:ea typeface="+mn-ea"/>
        <a:cs typeface="+mn-cs"/>
      </a:defRPr>
    </a:lvl4pPr>
    <a:lvl5pPr marL="1679069" algn="l" defTabSz="839535" rtl="0" eaLnBrk="1" latinLnBrk="0" hangingPunct="1">
      <a:defRPr sz="1653" kern="1200">
        <a:solidFill>
          <a:schemeClr val="tx1"/>
        </a:solidFill>
        <a:latin typeface="+mn-lt"/>
        <a:ea typeface="+mn-ea"/>
        <a:cs typeface="+mn-cs"/>
      </a:defRPr>
    </a:lvl5pPr>
    <a:lvl6pPr marL="2098836" algn="l" defTabSz="839535" rtl="0" eaLnBrk="1" latinLnBrk="0" hangingPunct="1">
      <a:defRPr sz="1653" kern="1200">
        <a:solidFill>
          <a:schemeClr val="tx1"/>
        </a:solidFill>
        <a:latin typeface="+mn-lt"/>
        <a:ea typeface="+mn-ea"/>
        <a:cs typeface="+mn-cs"/>
      </a:defRPr>
    </a:lvl6pPr>
    <a:lvl7pPr marL="2518604" algn="l" defTabSz="839535" rtl="0" eaLnBrk="1" latinLnBrk="0" hangingPunct="1">
      <a:defRPr sz="1653" kern="1200">
        <a:solidFill>
          <a:schemeClr val="tx1"/>
        </a:solidFill>
        <a:latin typeface="+mn-lt"/>
        <a:ea typeface="+mn-ea"/>
        <a:cs typeface="+mn-cs"/>
      </a:defRPr>
    </a:lvl7pPr>
    <a:lvl8pPr marL="2938371" algn="l" defTabSz="839535" rtl="0" eaLnBrk="1" latinLnBrk="0" hangingPunct="1">
      <a:defRPr sz="1653" kern="1200">
        <a:solidFill>
          <a:schemeClr val="tx1"/>
        </a:solidFill>
        <a:latin typeface="+mn-lt"/>
        <a:ea typeface="+mn-ea"/>
        <a:cs typeface="+mn-cs"/>
      </a:defRPr>
    </a:lvl8pPr>
    <a:lvl9pPr marL="3358138" algn="l" defTabSz="839535"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6" userDrawn="1">
          <p15:clr>
            <a:srgbClr val="A4A3A4"/>
          </p15:clr>
        </p15:guide>
        <p15:guide id="2" pos="1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p:cViewPr varScale="1">
        <p:scale>
          <a:sx n="68" d="100"/>
          <a:sy n="68" d="100"/>
        </p:scale>
        <p:origin x="1710" y="72"/>
      </p:cViewPr>
      <p:guideLst>
        <p:guide orient="horz" pos="2666"/>
        <p:guide pos="1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ivigo\Desktop\Other\Personal\Blog%20Writing\Robo%20Advisory\Advance%20Model\Robo_Advisory_App_23_Dec.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73817659585005"/>
          <c:y val="4.6637337779181387E-2"/>
          <c:w val="0.19453622542465207"/>
          <c:h val="0.26228211149294894"/>
        </c:manualLayout>
      </c:layout>
      <c:doughnutChart>
        <c:varyColors val="1"/>
        <c:ser>
          <c:idx val="1"/>
          <c:order val="0"/>
          <c:tx>
            <c:v>Label</c:v>
          </c:tx>
          <c:spPr>
            <a:solidFill>
              <a:schemeClr val="bg1">
                <a:alpha val="40000"/>
              </a:schemeClr>
            </a:solidFill>
            <a:ln>
              <a:noFill/>
            </a:ln>
          </c:spPr>
          <c:dPt>
            <c:idx val="0"/>
            <c:bubble3D val="0"/>
            <c:spPr>
              <a:solidFill>
                <a:schemeClr val="bg1">
                  <a:alpha val="40000"/>
                </a:schemeClr>
              </a:solidFill>
              <a:ln w="9525">
                <a:noFill/>
              </a:ln>
              <a:effectLst/>
            </c:spPr>
            <c:extLst>
              <c:ext xmlns:c16="http://schemas.microsoft.com/office/drawing/2014/chart" uri="{C3380CC4-5D6E-409C-BE32-E72D297353CC}">
                <c16:uniqueId val="{0000003E-CDFE-4E3D-9585-401EEAD18653}"/>
              </c:ext>
            </c:extLst>
          </c:dPt>
          <c:dPt>
            <c:idx val="1"/>
            <c:bubble3D val="0"/>
            <c:spPr>
              <a:solidFill>
                <a:schemeClr val="bg1">
                  <a:alpha val="40000"/>
                </a:schemeClr>
              </a:solidFill>
              <a:ln w="9525">
                <a:noFill/>
              </a:ln>
              <a:effectLst/>
            </c:spPr>
            <c:extLst>
              <c:ext xmlns:c16="http://schemas.microsoft.com/office/drawing/2014/chart" uri="{C3380CC4-5D6E-409C-BE32-E72D297353CC}">
                <c16:uniqueId val="{00000040-CDFE-4E3D-9585-401EEAD18653}"/>
              </c:ext>
            </c:extLst>
          </c:dPt>
          <c:dPt>
            <c:idx val="2"/>
            <c:bubble3D val="0"/>
            <c:spPr>
              <a:solidFill>
                <a:schemeClr val="bg1">
                  <a:alpha val="40000"/>
                </a:schemeClr>
              </a:solidFill>
              <a:ln w="9525">
                <a:noFill/>
              </a:ln>
              <a:effectLst/>
            </c:spPr>
            <c:extLst>
              <c:ext xmlns:c16="http://schemas.microsoft.com/office/drawing/2014/chart" uri="{C3380CC4-5D6E-409C-BE32-E72D297353CC}">
                <c16:uniqueId val="{00000042-CDFE-4E3D-9585-401EEAD18653}"/>
              </c:ext>
            </c:extLst>
          </c:dPt>
          <c:dPt>
            <c:idx val="3"/>
            <c:bubble3D val="0"/>
            <c:spPr>
              <a:solidFill>
                <a:schemeClr val="bg1">
                  <a:alpha val="40000"/>
                </a:schemeClr>
              </a:solidFill>
              <a:ln w="9525">
                <a:noFill/>
              </a:ln>
              <a:effectLst/>
            </c:spPr>
            <c:extLst>
              <c:ext xmlns:c16="http://schemas.microsoft.com/office/drawing/2014/chart" uri="{C3380CC4-5D6E-409C-BE32-E72D297353CC}">
                <c16:uniqueId val="{00000044-CDFE-4E3D-9585-401EEAD18653}"/>
              </c:ext>
            </c:extLst>
          </c:dPt>
          <c:dPt>
            <c:idx val="4"/>
            <c:bubble3D val="0"/>
            <c:spPr>
              <a:solidFill>
                <a:schemeClr val="bg1">
                  <a:alpha val="40000"/>
                </a:schemeClr>
              </a:solidFill>
              <a:ln w="9525">
                <a:noFill/>
              </a:ln>
              <a:effectLst/>
            </c:spPr>
            <c:extLst>
              <c:ext xmlns:c16="http://schemas.microsoft.com/office/drawing/2014/chart" uri="{C3380CC4-5D6E-409C-BE32-E72D297353CC}">
                <c16:uniqueId val="{00000046-CDFE-4E3D-9585-401EEAD18653}"/>
              </c:ext>
            </c:extLst>
          </c:dPt>
          <c:dPt>
            <c:idx val="5"/>
            <c:bubble3D val="0"/>
            <c:spPr>
              <a:solidFill>
                <a:schemeClr val="bg1">
                  <a:alpha val="40000"/>
                </a:schemeClr>
              </a:solidFill>
              <a:ln w="9525">
                <a:noFill/>
              </a:ln>
              <a:effectLst/>
            </c:spPr>
            <c:extLst>
              <c:ext xmlns:c16="http://schemas.microsoft.com/office/drawing/2014/chart" uri="{C3380CC4-5D6E-409C-BE32-E72D297353CC}">
                <c16:uniqueId val="{00000048-CDFE-4E3D-9585-401EEAD18653}"/>
              </c:ext>
            </c:extLst>
          </c:dPt>
          <c:dPt>
            <c:idx val="6"/>
            <c:bubble3D val="0"/>
            <c:spPr>
              <a:solidFill>
                <a:schemeClr val="bg1">
                  <a:alpha val="40000"/>
                </a:schemeClr>
              </a:solidFill>
              <a:ln w="9525">
                <a:noFill/>
              </a:ln>
              <a:effectLst/>
            </c:spPr>
            <c:extLst>
              <c:ext xmlns:c16="http://schemas.microsoft.com/office/drawing/2014/chart" uri="{C3380CC4-5D6E-409C-BE32-E72D297353CC}">
                <c16:uniqueId val="{0000004A-CDFE-4E3D-9585-401EEAD18653}"/>
              </c:ext>
            </c:extLst>
          </c:dPt>
          <c:dPt>
            <c:idx val="7"/>
            <c:bubble3D val="0"/>
            <c:spPr>
              <a:solidFill>
                <a:schemeClr val="bg1">
                  <a:alpha val="40000"/>
                </a:schemeClr>
              </a:solidFill>
              <a:ln w="9525">
                <a:noFill/>
              </a:ln>
              <a:effectLst/>
            </c:spPr>
            <c:extLst>
              <c:ext xmlns:c16="http://schemas.microsoft.com/office/drawing/2014/chart" uri="{C3380CC4-5D6E-409C-BE32-E72D297353CC}">
                <c16:uniqueId val="{0000004C-CDFE-4E3D-9585-401EEAD18653}"/>
              </c:ext>
            </c:extLst>
          </c:dPt>
          <c:dPt>
            <c:idx val="8"/>
            <c:bubble3D val="0"/>
            <c:spPr>
              <a:solidFill>
                <a:schemeClr val="bg1">
                  <a:alpha val="40000"/>
                </a:schemeClr>
              </a:solidFill>
              <a:ln w="9525">
                <a:noFill/>
              </a:ln>
              <a:effectLst/>
            </c:spPr>
            <c:extLst>
              <c:ext xmlns:c16="http://schemas.microsoft.com/office/drawing/2014/chart" uri="{C3380CC4-5D6E-409C-BE32-E72D297353CC}">
                <c16:uniqueId val="{0000004E-CDFE-4E3D-9585-401EEAD18653}"/>
              </c:ext>
            </c:extLst>
          </c:dPt>
          <c:dPt>
            <c:idx val="9"/>
            <c:bubble3D val="0"/>
            <c:spPr>
              <a:solidFill>
                <a:schemeClr val="bg1">
                  <a:alpha val="40000"/>
                </a:schemeClr>
              </a:solidFill>
              <a:ln w="9525">
                <a:noFill/>
              </a:ln>
              <a:effectLst/>
            </c:spPr>
            <c:extLst>
              <c:ext xmlns:c16="http://schemas.microsoft.com/office/drawing/2014/chart" uri="{C3380CC4-5D6E-409C-BE32-E72D297353CC}">
                <c16:uniqueId val="{00000050-CDFE-4E3D-9585-401EEAD18653}"/>
              </c:ext>
            </c:extLst>
          </c:dPt>
          <c:dPt>
            <c:idx val="10"/>
            <c:bubble3D val="0"/>
            <c:spPr>
              <a:solidFill>
                <a:schemeClr val="bg1">
                  <a:alpha val="40000"/>
                </a:schemeClr>
              </a:solidFill>
              <a:ln w="19050">
                <a:noFill/>
              </a:ln>
              <a:effectLst/>
            </c:spPr>
            <c:extLst>
              <c:ext xmlns:c16="http://schemas.microsoft.com/office/drawing/2014/chart" uri="{C3380CC4-5D6E-409C-BE32-E72D297353CC}">
                <c16:uniqueId val="{00000052-CDFE-4E3D-9585-401EEAD18653}"/>
              </c:ext>
            </c:extLst>
          </c:dPt>
          <c:val>
            <c:numRef>
              <c:f>'Risko Meter'!$N$2:$N$12</c:f>
              <c:numCache>
                <c:formatCode>General</c:formatCode>
                <c:ptCount val="11"/>
                <c:pt idx="0">
                  <c:v>10</c:v>
                </c:pt>
                <c:pt idx="1">
                  <c:v>10</c:v>
                </c:pt>
                <c:pt idx="2">
                  <c:v>10</c:v>
                </c:pt>
                <c:pt idx="3">
                  <c:v>10</c:v>
                </c:pt>
                <c:pt idx="4">
                  <c:v>10</c:v>
                </c:pt>
                <c:pt idx="5">
                  <c:v>10</c:v>
                </c:pt>
                <c:pt idx="6">
                  <c:v>10</c:v>
                </c:pt>
                <c:pt idx="7">
                  <c:v>10</c:v>
                </c:pt>
                <c:pt idx="8">
                  <c:v>10</c:v>
                </c:pt>
                <c:pt idx="9">
                  <c:v>10</c:v>
                </c:pt>
                <c:pt idx="10">
                  <c:v>100</c:v>
                </c:pt>
              </c:numCache>
            </c:numRef>
          </c:val>
          <c:extLst>
            <c:ext xmlns:c16="http://schemas.microsoft.com/office/drawing/2014/chart" uri="{C3380CC4-5D6E-409C-BE32-E72D297353CC}">
              <c16:uniqueId val="{00000053-CDFE-4E3D-9585-401EEAD18653}"/>
            </c:ext>
          </c:extLst>
        </c:ser>
        <c:dLbls>
          <c:showLegendKey val="0"/>
          <c:showVal val="0"/>
          <c:showCatName val="0"/>
          <c:showSerName val="0"/>
          <c:showPercent val="0"/>
          <c:showBubbleSize val="0"/>
          <c:showLeaderLines val="0"/>
        </c:dLbls>
        <c:firstSliceAng val="270"/>
        <c:holeSize val="60"/>
      </c:doughnutChart>
      <c:spPr>
        <a:noFill/>
        <a:ln w="25400">
          <a:noFill/>
        </a:ln>
      </c:spPr>
    </c:plotArea>
    <c:plotVisOnly val="1"/>
    <c:dispBlanksAs val="gap"/>
    <c:showDLblsOverMax val="0"/>
    <c:extLst/>
  </c:chart>
  <c:txPr>
    <a:bodyPr/>
    <a:lstStyle/>
    <a:p>
      <a:pPr>
        <a:defRPr sz="800" b="1">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780730577599616E-2"/>
          <c:y val="0.11593168578114886"/>
          <c:w val="0.91810299091160108"/>
          <c:h val="0.53769232045941151"/>
        </c:manualLayout>
      </c:layout>
      <c:barChart>
        <c:barDir val="bar"/>
        <c:grouping val="stacked"/>
        <c:varyColors val="0"/>
        <c:dLbls>
          <c:showLegendKey val="0"/>
          <c:showVal val="0"/>
          <c:showCatName val="0"/>
          <c:showSerName val="0"/>
          <c:showPercent val="0"/>
          <c:showBubbleSize val="0"/>
        </c:dLbls>
        <c:gapWidth val="100"/>
        <c:overlap val="100"/>
        <c:axId val="818714303"/>
        <c:axId val="818714719"/>
      </c:barChart>
      <c:catAx>
        <c:axId val="818714303"/>
        <c:scaling>
          <c:orientation val="minMax"/>
        </c:scaling>
        <c:delete val="1"/>
        <c:axPos val="l"/>
        <c:numFmt formatCode="General" sourceLinked="1"/>
        <c:majorTickMark val="none"/>
        <c:minorTickMark val="none"/>
        <c:tickLblPos val="nextTo"/>
        <c:crossAx val="818714719"/>
        <c:crosses val="autoZero"/>
        <c:auto val="1"/>
        <c:lblAlgn val="ctr"/>
        <c:lblOffset val="100"/>
        <c:noMultiLvlLbl val="0"/>
      </c:catAx>
      <c:valAx>
        <c:axId val="818714719"/>
        <c:scaling>
          <c:orientation val="minMax"/>
          <c:max val="1"/>
          <c:min val="0"/>
        </c:scaling>
        <c:delete val="1"/>
        <c:axPos val="b"/>
        <c:numFmt formatCode="0%" sourceLinked="1"/>
        <c:majorTickMark val="none"/>
        <c:minorTickMark val="none"/>
        <c:tickLblPos val="nextTo"/>
        <c:crossAx val="818714303"/>
        <c:crosses val="autoZero"/>
        <c:crossBetween val="between"/>
        <c:majorUnit val="0.5"/>
      </c:valAx>
      <c:spPr>
        <a:noFill/>
        <a:ln w="25400">
          <a:noFill/>
        </a:ln>
        <a:effectLst/>
      </c:spPr>
    </c:plotArea>
    <c:legend>
      <c:legendPos val="b"/>
      <c:layout>
        <c:manualLayout>
          <c:xMode val="edge"/>
          <c:yMode val="edge"/>
          <c:x val="2.9005141865903469E-2"/>
          <c:y val="0.64308476207863774"/>
          <c:w val="0.3091110483113913"/>
          <c:h val="0.16720884300675506"/>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2133898719"/>
        <c:axId val="2133909535"/>
      </c:lineChart>
      <c:catAx>
        <c:axId val="213389871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909535"/>
        <c:crosses val="autoZero"/>
        <c:auto val="1"/>
        <c:lblAlgn val="ctr"/>
        <c:lblOffset val="100"/>
        <c:noMultiLvlLbl val="0"/>
      </c:catAx>
      <c:valAx>
        <c:axId val="2133909535"/>
        <c:scaling>
          <c:orientation val="minMax"/>
        </c:scaling>
        <c:delete val="0"/>
        <c:axPos val="l"/>
        <c:numFmt formatCode="#,##0\ \L\a\c"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898719"/>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2133898719"/>
        <c:axId val="2133909535"/>
      </c:lineChart>
      <c:catAx>
        <c:axId val="213389871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909535"/>
        <c:crosses val="autoZero"/>
        <c:auto val="1"/>
        <c:lblAlgn val="ctr"/>
        <c:lblOffset val="100"/>
        <c:noMultiLvlLbl val="0"/>
      </c:catAx>
      <c:valAx>
        <c:axId val="2133909535"/>
        <c:scaling>
          <c:orientation val="minMax"/>
        </c:scaling>
        <c:delete val="0"/>
        <c:axPos val="l"/>
        <c:numFmt formatCode="#,##0\ \L\a\c"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898719"/>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2133898719"/>
        <c:axId val="2133909535"/>
      </c:lineChart>
      <c:catAx>
        <c:axId val="213389871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909535"/>
        <c:crosses val="autoZero"/>
        <c:auto val="1"/>
        <c:lblAlgn val="ctr"/>
        <c:lblOffset val="100"/>
        <c:noMultiLvlLbl val="0"/>
      </c:catAx>
      <c:valAx>
        <c:axId val="2133909535"/>
        <c:scaling>
          <c:orientation val="minMax"/>
        </c:scaling>
        <c:delete val="0"/>
        <c:axPos val="l"/>
        <c:numFmt formatCode="#,##0\ \L\a\c"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898719"/>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391045"/>
      </p:ext>
    </p:extLst>
  </p:cSld>
  <p:clrMap bg1="lt1" tx1="dk1" bg2="lt2" tx2="dk2" accent1="accent1" accent2="accent2" accent3="accent3" accent4="accent4" accent5="accent5" accent6="accent6" hlink="hlink" folHlink="folHlink"/>
  <p:notesStyle>
    <a:lvl1pPr marL="0" algn="l" defTabSz="839535" rtl="0" eaLnBrk="1" latinLnBrk="0" hangingPunct="1">
      <a:defRPr sz="1102" kern="1200">
        <a:solidFill>
          <a:schemeClr val="tx1"/>
        </a:solidFill>
        <a:latin typeface="+mn-lt"/>
        <a:ea typeface="+mn-ea"/>
        <a:cs typeface="+mn-cs"/>
      </a:defRPr>
    </a:lvl1pPr>
    <a:lvl2pPr marL="419767" algn="l" defTabSz="839535" rtl="0" eaLnBrk="1" latinLnBrk="0" hangingPunct="1">
      <a:defRPr sz="1102" kern="1200">
        <a:solidFill>
          <a:schemeClr val="tx1"/>
        </a:solidFill>
        <a:latin typeface="+mn-lt"/>
        <a:ea typeface="+mn-ea"/>
        <a:cs typeface="+mn-cs"/>
      </a:defRPr>
    </a:lvl2pPr>
    <a:lvl3pPr marL="839535" algn="l" defTabSz="839535" rtl="0" eaLnBrk="1" latinLnBrk="0" hangingPunct="1">
      <a:defRPr sz="1102" kern="1200">
        <a:solidFill>
          <a:schemeClr val="tx1"/>
        </a:solidFill>
        <a:latin typeface="+mn-lt"/>
        <a:ea typeface="+mn-ea"/>
        <a:cs typeface="+mn-cs"/>
      </a:defRPr>
    </a:lvl3pPr>
    <a:lvl4pPr marL="1259302" algn="l" defTabSz="839535" rtl="0" eaLnBrk="1" latinLnBrk="0" hangingPunct="1">
      <a:defRPr sz="1102" kern="1200">
        <a:solidFill>
          <a:schemeClr val="tx1"/>
        </a:solidFill>
        <a:latin typeface="+mn-lt"/>
        <a:ea typeface="+mn-ea"/>
        <a:cs typeface="+mn-cs"/>
      </a:defRPr>
    </a:lvl4pPr>
    <a:lvl5pPr marL="1679069" algn="l" defTabSz="839535" rtl="0" eaLnBrk="1" latinLnBrk="0" hangingPunct="1">
      <a:defRPr sz="1102" kern="1200">
        <a:solidFill>
          <a:schemeClr val="tx1"/>
        </a:solidFill>
        <a:latin typeface="+mn-lt"/>
        <a:ea typeface="+mn-ea"/>
        <a:cs typeface="+mn-cs"/>
      </a:defRPr>
    </a:lvl5pPr>
    <a:lvl6pPr marL="2098836" algn="l" defTabSz="839535" rtl="0" eaLnBrk="1" latinLnBrk="0" hangingPunct="1">
      <a:defRPr sz="1102" kern="1200">
        <a:solidFill>
          <a:schemeClr val="tx1"/>
        </a:solidFill>
        <a:latin typeface="+mn-lt"/>
        <a:ea typeface="+mn-ea"/>
        <a:cs typeface="+mn-cs"/>
      </a:defRPr>
    </a:lvl6pPr>
    <a:lvl7pPr marL="2518604" algn="l" defTabSz="839535" rtl="0" eaLnBrk="1" latinLnBrk="0" hangingPunct="1">
      <a:defRPr sz="1102" kern="1200">
        <a:solidFill>
          <a:schemeClr val="tx1"/>
        </a:solidFill>
        <a:latin typeface="+mn-lt"/>
        <a:ea typeface="+mn-ea"/>
        <a:cs typeface="+mn-cs"/>
      </a:defRPr>
    </a:lvl7pPr>
    <a:lvl8pPr marL="2938371" algn="l" defTabSz="839535" rtl="0" eaLnBrk="1" latinLnBrk="0" hangingPunct="1">
      <a:defRPr sz="1102" kern="1200">
        <a:solidFill>
          <a:schemeClr val="tx1"/>
        </a:solidFill>
        <a:latin typeface="+mn-lt"/>
        <a:ea typeface="+mn-ea"/>
        <a:cs typeface="+mn-cs"/>
      </a:defRPr>
    </a:lvl8pPr>
    <a:lvl9pPr marL="3358138" algn="l" defTabSz="839535" rtl="0" eaLnBrk="1" latinLnBrk="0" hangingPunct="1">
      <a:defRPr sz="11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6909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8470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1" y="3070861"/>
            <a:ext cx="58293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2" y="5547361"/>
            <a:ext cx="48005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6" name="Holder 6"/>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6" name="Holder 6"/>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42900" y="2278381"/>
            <a:ext cx="298323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1"/>
            <a:ext cx="298323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7" name="Holder 7"/>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5" name="Holder 5"/>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4" name="Holder 4"/>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815" y="14705"/>
            <a:ext cx="1312815" cy="453841"/>
          </a:xfrm>
          <a:prstGeom prst="rect">
            <a:avLst/>
          </a:prstGeom>
          <a:blipFill>
            <a:blip r:embed="rId7" cstate="print"/>
            <a:stretch>
              <a:fillRect/>
            </a:stretch>
          </a:blipFill>
        </p:spPr>
        <p:txBody>
          <a:bodyPr wrap="square" lIns="0" tIns="0" rIns="0" bIns="0" rtlCol="0"/>
          <a:lstStyle/>
          <a:p>
            <a:endParaRPr sz="1500"/>
          </a:p>
        </p:txBody>
      </p:sp>
      <p:sp>
        <p:nvSpPr>
          <p:cNvPr id="17" name="bk object 17"/>
          <p:cNvSpPr/>
          <p:nvPr/>
        </p:nvSpPr>
        <p:spPr>
          <a:xfrm>
            <a:off x="29392" y="807473"/>
            <a:ext cx="6828609" cy="0"/>
          </a:xfrm>
          <a:custGeom>
            <a:avLst/>
            <a:gdLst/>
            <a:ahLst/>
            <a:cxnLst/>
            <a:rect l="l" t="t" r="r" b="b"/>
            <a:pathLst>
              <a:path w="7524115">
                <a:moveTo>
                  <a:pt x="0" y="0"/>
                </a:moveTo>
                <a:lnTo>
                  <a:pt x="7523607" y="0"/>
                </a:lnTo>
              </a:path>
            </a:pathLst>
          </a:custGeom>
          <a:ln w="9521">
            <a:solidFill>
              <a:srgbClr val="E4E4E4"/>
            </a:solidFill>
          </a:ln>
        </p:spPr>
        <p:txBody>
          <a:bodyPr wrap="square" lIns="0" tIns="0" rIns="0" bIns="0" rtlCol="0"/>
          <a:lstStyle/>
          <a:p>
            <a:endParaRPr sz="1500"/>
          </a:p>
        </p:txBody>
      </p:sp>
      <p:sp>
        <p:nvSpPr>
          <p:cNvPr id="2" name="Holder 2"/>
          <p:cNvSpPr>
            <a:spLocks noGrp="1"/>
          </p:cNvSpPr>
          <p:nvPr>
            <p:ph type="title"/>
          </p:nvPr>
        </p:nvSpPr>
        <p:spPr>
          <a:xfrm>
            <a:off x="342902" y="396241"/>
            <a:ext cx="617219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42902" y="2278381"/>
            <a:ext cx="61721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7520" y="9698294"/>
            <a:ext cx="1379668" cy="97719"/>
          </a:xfrm>
          <a:prstGeom prst="rect">
            <a:avLst/>
          </a:prstGeom>
        </p:spPr>
        <p:txBody>
          <a:bodyPr wrap="square" lIns="0" tIns="0" rIns="0" bIns="0">
            <a:spAutoFit/>
          </a:bodyPr>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5" name="Holder 5"/>
          <p:cNvSpPr>
            <a:spLocks noGrp="1"/>
          </p:cNvSpPr>
          <p:nvPr>
            <p:ph type="dt" sz="half" idx="6"/>
          </p:nvPr>
        </p:nvSpPr>
        <p:spPr>
          <a:xfrm>
            <a:off x="342900" y="9212581"/>
            <a:ext cx="1577340" cy="25436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4/2/2022</a:t>
            </a:fld>
            <a:endParaRPr lang="en-US"/>
          </a:p>
        </p:txBody>
      </p:sp>
      <p:sp>
        <p:nvSpPr>
          <p:cNvPr id="6" name="Holder 6"/>
          <p:cNvSpPr>
            <a:spLocks noGrp="1"/>
          </p:cNvSpPr>
          <p:nvPr>
            <p:ph type="sldNum" sz="quarter" idx="7"/>
          </p:nvPr>
        </p:nvSpPr>
        <p:spPr>
          <a:xfrm>
            <a:off x="6270406" y="9698294"/>
            <a:ext cx="386123" cy="195438"/>
          </a:xfrm>
          <a:prstGeom prst="rect">
            <a:avLst/>
          </a:prstGeom>
        </p:spPr>
        <p:txBody>
          <a:bodyPr wrap="square" lIns="0" tIns="0" rIns="0" bIns="0">
            <a:spAutoFit/>
          </a:bodyPr>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bodyStyle>
    <p:other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image" Target="../media/image5.svg"/><Relationship Id="rId12" Type="http://schemas.openxmlformats.org/officeDocument/2006/relationships/image" Target="../media/image9.sv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svg"/><Relationship Id="rId15" Type="http://schemas.openxmlformats.org/officeDocument/2006/relationships/image" Target="../media/image12.png"/><Relationship Id="rId10" Type="http://schemas.openxmlformats.org/officeDocument/2006/relationships/chart" Target="../charts/chart2.xml"/><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svg"/><Relationship Id="rId3" Type="http://schemas.openxmlformats.org/officeDocument/2006/relationships/chart" Target="../charts/chart3.xml"/><Relationship Id="rId7" Type="http://schemas.openxmlformats.org/officeDocument/2006/relationships/image" Target="../media/image17.svg"/><Relationship Id="rId12"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1.sv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19.svg"/><Relationship Id="rId5" Type="http://schemas.openxmlformats.org/officeDocument/2006/relationships/image" Target="../media/image15.sv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hyperlink" Target="http://www.startt.info/" TargetMode="External"/><Relationship Id="rId14" Type="http://schemas.openxmlformats.org/officeDocument/2006/relationships/chart" Target="../charts/chart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hart" Target="../charts/chart5.xml"/><Relationship Id="rId7"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hyperlink" Target="mailto:contact@startt.info" TargetMode="External"/><Relationship Id="rId10" Type="http://schemas.openxmlformats.org/officeDocument/2006/relationships/image" Target="../media/image13.png"/><Relationship Id="rId4" Type="http://schemas.openxmlformats.org/officeDocument/2006/relationships/hyperlink" Target="https://startt.info/our-services/" TargetMode="External"/><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0" name="Chart 119">
            <a:extLst>
              <a:ext uri="{FF2B5EF4-FFF2-40B4-BE49-F238E27FC236}">
                <a16:creationId xmlns:a16="http://schemas.microsoft.com/office/drawing/2014/main" id="{8772B651-E1B1-4ED3-BCFD-3451CAD2410E}"/>
              </a:ext>
            </a:extLst>
          </p:cNvPr>
          <p:cNvGraphicFramePr>
            <a:graphicFrameLocks noChangeAspect="1"/>
          </p:cNvGraphicFramePr>
          <p:nvPr>
            <p:extLst>
              <p:ext uri="{D42A27DB-BD31-4B8C-83A1-F6EECF244321}">
                <p14:modId xmlns:p14="http://schemas.microsoft.com/office/powerpoint/2010/main" val="4273205529"/>
              </p:ext>
            </p:extLst>
          </p:nvPr>
        </p:nvGraphicFramePr>
        <p:xfrm>
          <a:off x="457949" y="2811307"/>
          <a:ext cx="1205432" cy="894076"/>
        </p:xfrm>
        <a:graphic>
          <a:graphicData uri="http://schemas.openxmlformats.org/drawingml/2006/chart">
            <c:chart xmlns:c="http://schemas.openxmlformats.org/drawingml/2006/chart" xmlns:r="http://schemas.openxmlformats.org/officeDocument/2006/relationships" r:id="rId3"/>
          </a:graphicData>
        </a:graphic>
      </p:graphicFrame>
      <p:sp>
        <p:nvSpPr>
          <p:cNvPr id="4" name="object 4"/>
          <p:cNvSpPr/>
          <p:nvPr/>
        </p:nvSpPr>
        <p:spPr>
          <a:xfrm flipV="1">
            <a:off x="57630" y="9513108"/>
            <a:ext cx="6767635" cy="45719"/>
          </a:xfrm>
          <a:custGeom>
            <a:avLst/>
            <a:gdLst/>
            <a:ahLst/>
            <a:cxnLst/>
            <a:rect l="l" t="t" r="r" b="b"/>
            <a:pathLst>
              <a:path w="7493000">
                <a:moveTo>
                  <a:pt x="0" y="0"/>
                </a:moveTo>
                <a:lnTo>
                  <a:pt x="7492380" y="0"/>
                </a:lnTo>
              </a:path>
            </a:pathLst>
          </a:custGeom>
          <a:ln w="9521">
            <a:solidFill>
              <a:srgbClr val="E4E4E4"/>
            </a:solidFill>
          </a:ln>
        </p:spPr>
        <p:txBody>
          <a:bodyPr wrap="square" lIns="0" tIns="0" rIns="0" bIns="0" rtlCol="0"/>
          <a:lstStyle/>
          <a:p>
            <a:endParaRPr sz="1500"/>
          </a:p>
        </p:txBody>
      </p:sp>
      <p:sp>
        <p:nvSpPr>
          <p:cNvPr id="7" name="object 7"/>
          <p:cNvSpPr txBox="1"/>
          <p:nvPr/>
        </p:nvSpPr>
        <p:spPr>
          <a:xfrm>
            <a:off x="4857420" y="61263"/>
            <a:ext cx="2031402" cy="246221"/>
          </a:xfrm>
          <a:prstGeom prst="rect">
            <a:avLst/>
          </a:prstGeom>
        </p:spPr>
        <p:txBody>
          <a:bodyPr vert="horz" wrap="square" lIns="0" tIns="0" rIns="0" bIns="0" rtlCol="0">
            <a:spAutoFit/>
          </a:bodyPr>
          <a:lstStyle/>
          <a:p>
            <a:pPr marL="59938"/>
            <a:r>
              <a:rPr sz="1600" b="1" spc="-9" dirty="0">
                <a:solidFill>
                  <a:schemeClr val="accent2">
                    <a:lumMod val="75000"/>
                  </a:schemeClr>
                </a:solidFill>
                <a:latin typeface="Times New Roman"/>
                <a:cs typeface="Times New Roman"/>
              </a:rPr>
              <a:t>St</a:t>
            </a:r>
            <a:r>
              <a:rPr sz="1600" b="1" spc="-5" dirty="0">
                <a:solidFill>
                  <a:schemeClr val="accent2">
                    <a:lumMod val="75000"/>
                  </a:schemeClr>
                </a:solidFill>
                <a:latin typeface="Times New Roman"/>
                <a:cs typeface="Times New Roman"/>
              </a:rPr>
              <a:t>a</a:t>
            </a:r>
            <a:r>
              <a:rPr sz="1600" b="1" spc="-9" dirty="0">
                <a:solidFill>
                  <a:schemeClr val="accent2">
                    <a:lumMod val="75000"/>
                  </a:schemeClr>
                </a:solidFill>
                <a:latin typeface="Times New Roman"/>
                <a:cs typeface="Times New Roman"/>
              </a:rPr>
              <a:t>rtt Wealth</a:t>
            </a:r>
            <a:r>
              <a:rPr sz="1600" b="1" spc="123" dirty="0">
                <a:solidFill>
                  <a:schemeClr val="accent2">
                    <a:lumMod val="75000"/>
                  </a:schemeClr>
                </a:solidFill>
                <a:latin typeface="Times New Roman"/>
                <a:cs typeface="Times New Roman"/>
              </a:rPr>
              <a:t> </a:t>
            </a:r>
            <a:r>
              <a:rPr sz="1600" b="1" spc="-14" dirty="0">
                <a:solidFill>
                  <a:schemeClr val="accent2">
                    <a:lumMod val="75000"/>
                  </a:schemeClr>
                </a:solidFill>
                <a:latin typeface="Times New Roman"/>
                <a:cs typeface="Times New Roman"/>
              </a:rPr>
              <a:t>Re</a:t>
            </a:r>
            <a:r>
              <a:rPr sz="1600" b="1" dirty="0">
                <a:solidFill>
                  <a:schemeClr val="accent2">
                    <a:lumMod val="75000"/>
                  </a:schemeClr>
                </a:solidFill>
                <a:latin typeface="Times New Roman"/>
                <a:cs typeface="Times New Roman"/>
              </a:rPr>
              <a:t>p</a:t>
            </a:r>
            <a:r>
              <a:rPr sz="1600" b="1" spc="-9" dirty="0">
                <a:solidFill>
                  <a:schemeClr val="accent2">
                    <a:lumMod val="75000"/>
                  </a:schemeClr>
                </a:solidFill>
                <a:latin typeface="Times New Roman"/>
                <a:cs typeface="Times New Roman"/>
              </a:rPr>
              <a:t>ort</a:t>
            </a:r>
            <a:endParaRPr sz="1600" dirty="0">
              <a:solidFill>
                <a:schemeClr val="accent2">
                  <a:lumMod val="75000"/>
                </a:schemeClr>
              </a:solidFill>
              <a:latin typeface="Times New Roman"/>
              <a:cs typeface="Times New Roman"/>
            </a:endParaRPr>
          </a:p>
        </p:txBody>
      </p:sp>
      <p:sp>
        <p:nvSpPr>
          <p:cNvPr id="20" name="object 20"/>
          <p:cNvSpPr/>
          <p:nvPr/>
        </p:nvSpPr>
        <p:spPr>
          <a:xfrm flipH="1">
            <a:off x="24534" y="1046255"/>
            <a:ext cx="45719" cy="8499872"/>
          </a:xfrm>
          <a:custGeom>
            <a:avLst/>
            <a:gdLst/>
            <a:ahLst/>
            <a:cxnLst/>
            <a:rect l="l" t="t" r="r" b="b"/>
            <a:pathLst>
              <a:path h="9254490">
                <a:moveTo>
                  <a:pt x="0" y="0"/>
                </a:moveTo>
                <a:lnTo>
                  <a:pt x="0" y="9254483"/>
                </a:lnTo>
              </a:path>
            </a:pathLst>
          </a:custGeom>
          <a:ln w="9520">
            <a:solidFill>
              <a:srgbClr val="E4E4E4"/>
            </a:solidFill>
          </a:ln>
        </p:spPr>
        <p:txBody>
          <a:bodyPr wrap="square" lIns="0" tIns="0" rIns="0" bIns="0" rtlCol="0"/>
          <a:lstStyle/>
          <a:p>
            <a:endParaRPr sz="1500"/>
          </a:p>
        </p:txBody>
      </p:sp>
      <p:sp>
        <p:nvSpPr>
          <p:cNvPr id="21" name="object 21"/>
          <p:cNvSpPr/>
          <p:nvPr/>
        </p:nvSpPr>
        <p:spPr>
          <a:xfrm>
            <a:off x="6817371" y="1046254"/>
            <a:ext cx="45719" cy="8478746"/>
          </a:xfrm>
          <a:custGeom>
            <a:avLst/>
            <a:gdLst/>
            <a:ahLst/>
            <a:cxnLst/>
            <a:rect l="l" t="t" r="r" b="b"/>
            <a:pathLst>
              <a:path h="9254490">
                <a:moveTo>
                  <a:pt x="0" y="0"/>
                </a:moveTo>
                <a:lnTo>
                  <a:pt x="0" y="9254483"/>
                </a:lnTo>
              </a:path>
            </a:pathLst>
          </a:custGeom>
          <a:ln w="9499">
            <a:solidFill>
              <a:srgbClr val="E4E4E4"/>
            </a:solidFill>
          </a:ln>
        </p:spPr>
        <p:txBody>
          <a:bodyPr wrap="square" lIns="0" tIns="0" rIns="0" bIns="0" rtlCol="0"/>
          <a:lstStyle/>
          <a:p>
            <a:endParaRPr sz="1500"/>
          </a:p>
        </p:txBody>
      </p:sp>
      <p:sp>
        <p:nvSpPr>
          <p:cNvPr id="28" name="object 28"/>
          <p:cNvSpPr/>
          <p:nvPr/>
        </p:nvSpPr>
        <p:spPr>
          <a:xfrm>
            <a:off x="113416" y="1153879"/>
            <a:ext cx="6715077"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sp>
        <p:nvSpPr>
          <p:cNvPr id="38" name="object 38"/>
          <p:cNvSpPr txBox="1"/>
          <p:nvPr/>
        </p:nvSpPr>
        <p:spPr>
          <a:xfrm>
            <a:off x="2379536" y="2745337"/>
            <a:ext cx="4436210" cy="1179810"/>
          </a:xfrm>
          <a:prstGeom prst="rect">
            <a:avLst/>
          </a:prstGeom>
        </p:spPr>
        <p:txBody>
          <a:bodyPr vert="horz" wrap="square" lIns="0" tIns="0" rIns="0" bIns="0" rtlCol="0">
            <a:spAutoFit/>
          </a:bodyPr>
          <a:lstStyle/>
          <a:p>
            <a:pPr marL="11527"/>
            <a:r>
              <a:rPr sz="1000" b="1" u="sng" spc="-9" dirty="0">
                <a:latin typeface="Times New Roman"/>
                <a:cs typeface="Times New Roman"/>
              </a:rPr>
              <a:t>S</a:t>
            </a:r>
            <a:r>
              <a:rPr sz="1000" b="1" u="sng" spc="-5" dirty="0">
                <a:latin typeface="Times New Roman"/>
                <a:cs typeface="Times New Roman"/>
              </a:rPr>
              <a:t>co</a:t>
            </a:r>
            <a:r>
              <a:rPr sz="1000" b="1" u="sng" spc="-9" dirty="0">
                <a:latin typeface="Times New Roman"/>
                <a:cs typeface="Times New Roman"/>
              </a:rPr>
              <a:t>r</a:t>
            </a:r>
            <a:r>
              <a:rPr sz="1000" b="1" u="sng" spc="-5" dirty="0">
                <a:latin typeface="Times New Roman"/>
                <a:cs typeface="Times New Roman"/>
              </a:rPr>
              <a:t>e</a:t>
            </a:r>
            <a:r>
              <a:rPr sz="1000" b="1" u="sng" dirty="0">
                <a:latin typeface="Times New Roman"/>
                <a:cs typeface="Times New Roman"/>
              </a:rPr>
              <a:t> </a:t>
            </a:r>
            <a:r>
              <a:rPr sz="1000" b="1" u="sng" spc="-23" dirty="0">
                <a:latin typeface="Times New Roman"/>
                <a:cs typeface="Times New Roman"/>
              </a:rPr>
              <a:t>F</a:t>
            </a:r>
            <a:r>
              <a:rPr sz="1000" b="1" u="sng" spc="-5" dirty="0">
                <a:latin typeface="Times New Roman"/>
                <a:cs typeface="Times New Roman"/>
              </a:rPr>
              <a:t>acto</a:t>
            </a:r>
            <a:r>
              <a:rPr sz="1000" b="1" u="sng" spc="-14" dirty="0">
                <a:latin typeface="Times New Roman"/>
                <a:cs typeface="Times New Roman"/>
              </a:rPr>
              <a:t>r</a:t>
            </a:r>
            <a:r>
              <a:rPr sz="1000" b="1" u="sng" spc="-5" dirty="0">
                <a:latin typeface="Times New Roman"/>
                <a:cs typeface="Times New Roman"/>
              </a:rPr>
              <a:t>s</a:t>
            </a:r>
            <a:endParaRPr sz="1000" b="1" dirty="0">
              <a:latin typeface="Times New Roman"/>
              <a:cs typeface="Times New Roman"/>
            </a:endParaRPr>
          </a:p>
          <a:p>
            <a:pPr marL="11527">
              <a:spcBef>
                <a:spcPts val="381"/>
              </a:spcBef>
            </a:pPr>
            <a:r>
              <a:rPr lang="en-IN" sz="1000" b="1" spc="-5" dirty="0">
                <a:latin typeface="Times New Roman"/>
                <a:cs typeface="Times New Roman"/>
              </a:rPr>
              <a:t>1. Personal Information</a:t>
            </a:r>
            <a:r>
              <a:rPr sz="1000" b="1" spc="-5" dirty="0">
                <a:latin typeface="Times New Roman"/>
                <a:cs typeface="Times New Roman"/>
              </a:rPr>
              <a:t> :</a:t>
            </a:r>
            <a:r>
              <a:rPr lang="en-IN" sz="1000" b="1" spc="-5" dirty="0">
                <a:latin typeface="Times New Roman"/>
                <a:cs typeface="Times New Roman"/>
              </a:rPr>
              <a:t> </a:t>
            </a:r>
            <a:r>
              <a:rPr lang="en-IN" sz="1000" spc="-5" dirty="0">
                <a:latin typeface="Times New Roman"/>
                <a:cs typeface="Times New Roman"/>
              </a:rPr>
              <a:t>Your current income range, Age, Saving % and Net worth.</a:t>
            </a:r>
          </a:p>
          <a:p>
            <a:pPr marL="11527">
              <a:spcBef>
                <a:spcPts val="381"/>
              </a:spcBef>
            </a:pPr>
            <a:r>
              <a:rPr lang="en-IN" sz="1000" b="1" spc="-5" dirty="0">
                <a:latin typeface="Times New Roman"/>
                <a:cs typeface="Times New Roman"/>
              </a:rPr>
              <a:t>2. Experience: </a:t>
            </a:r>
            <a:r>
              <a:rPr lang="en-IN" sz="1000" spc="-5" dirty="0">
                <a:latin typeface="Times New Roman"/>
                <a:cs typeface="Times New Roman"/>
              </a:rPr>
              <a:t>Your experience to invest in shares, bond or mutual fund.</a:t>
            </a:r>
          </a:p>
          <a:p>
            <a:pPr marL="11527">
              <a:spcBef>
                <a:spcPts val="381"/>
              </a:spcBef>
            </a:pPr>
            <a:r>
              <a:rPr lang="en-IN" sz="1000" b="1" spc="-5" dirty="0">
                <a:latin typeface="Times New Roman"/>
                <a:cs typeface="Times New Roman"/>
              </a:rPr>
              <a:t>3. Risk Tolerance: </a:t>
            </a:r>
            <a:r>
              <a:rPr lang="en-IN" sz="1000" spc="-5" dirty="0">
                <a:latin typeface="Times New Roman"/>
                <a:cs typeface="Times New Roman"/>
              </a:rPr>
              <a:t>Your desire to take risk.</a:t>
            </a:r>
          </a:p>
          <a:p>
            <a:pPr marL="11527">
              <a:spcBef>
                <a:spcPts val="381"/>
              </a:spcBef>
            </a:pPr>
            <a:r>
              <a:rPr lang="en-IN" sz="1000" b="1" spc="-5" dirty="0">
                <a:latin typeface="Times New Roman"/>
                <a:cs typeface="Times New Roman"/>
              </a:rPr>
              <a:t>4. Volatility :</a:t>
            </a:r>
            <a:r>
              <a:rPr lang="en-IN" sz="1000" spc="-5" dirty="0">
                <a:latin typeface="Times New Roman"/>
                <a:cs typeface="Times New Roman"/>
              </a:rPr>
              <a:t> Your preference for variability of investment instrument. </a:t>
            </a:r>
          </a:p>
          <a:p>
            <a:pPr marL="11527">
              <a:spcBef>
                <a:spcPts val="381"/>
              </a:spcBef>
            </a:pPr>
            <a:r>
              <a:rPr lang="en-IN" sz="1000" b="1" spc="-5" dirty="0">
                <a:latin typeface="Times New Roman"/>
                <a:cs typeface="Times New Roman"/>
              </a:rPr>
              <a:t>5. Investment Horizon: </a:t>
            </a:r>
            <a:r>
              <a:rPr lang="en-IN" sz="1000" spc="-5" dirty="0">
                <a:latin typeface="Times New Roman"/>
                <a:cs typeface="Times New Roman"/>
              </a:rPr>
              <a:t>Your investment time period for which funds will be invested.</a:t>
            </a:r>
            <a:endParaRPr lang="en-IN" sz="1000" dirty="0">
              <a:latin typeface="Times New Roman"/>
              <a:cs typeface="Times New Roman"/>
            </a:endParaRPr>
          </a:p>
        </p:txBody>
      </p:sp>
      <p:grpSp>
        <p:nvGrpSpPr>
          <p:cNvPr id="12" name="Group 11">
            <a:extLst>
              <a:ext uri="{FF2B5EF4-FFF2-40B4-BE49-F238E27FC236}">
                <a16:creationId xmlns:a16="http://schemas.microsoft.com/office/drawing/2014/main" id="{9FA7EEC6-2C13-4761-A49F-D70C92FE9CC6}"/>
              </a:ext>
            </a:extLst>
          </p:cNvPr>
          <p:cNvGrpSpPr/>
          <p:nvPr/>
        </p:nvGrpSpPr>
        <p:grpSpPr>
          <a:xfrm>
            <a:off x="62361" y="2081443"/>
            <a:ext cx="6755010" cy="297390"/>
            <a:chOff x="112714" y="2072560"/>
            <a:chExt cx="7420231" cy="327680"/>
          </a:xfrm>
        </p:grpSpPr>
        <p:grpSp>
          <p:nvGrpSpPr>
            <p:cNvPr id="11" name="Group 10">
              <a:extLst>
                <a:ext uri="{FF2B5EF4-FFF2-40B4-BE49-F238E27FC236}">
                  <a16:creationId xmlns:a16="http://schemas.microsoft.com/office/drawing/2014/main" id="{640B5CF9-55AF-4BF6-9000-24D73297CF4D}"/>
                </a:ext>
              </a:extLst>
            </p:cNvPr>
            <p:cNvGrpSpPr/>
            <p:nvPr/>
          </p:nvGrpSpPr>
          <p:grpSpPr>
            <a:xfrm>
              <a:off x="135611" y="2072560"/>
              <a:ext cx="7397334" cy="314063"/>
              <a:chOff x="135611" y="2072560"/>
              <a:chExt cx="7397334" cy="314063"/>
            </a:xfrm>
          </p:grpSpPr>
          <p:grpSp>
            <p:nvGrpSpPr>
              <p:cNvPr id="53" name="Group 52">
                <a:extLst>
                  <a:ext uri="{FF2B5EF4-FFF2-40B4-BE49-F238E27FC236}">
                    <a16:creationId xmlns:a16="http://schemas.microsoft.com/office/drawing/2014/main" id="{D203EABC-5BC3-4A56-BA97-1CB94B574B98}"/>
                  </a:ext>
                </a:extLst>
              </p:cNvPr>
              <p:cNvGrpSpPr/>
              <p:nvPr/>
            </p:nvGrpSpPr>
            <p:grpSpPr>
              <a:xfrm>
                <a:off x="135611" y="2102489"/>
                <a:ext cx="7397334" cy="281876"/>
                <a:chOff x="136399" y="1049667"/>
                <a:chExt cx="7381240" cy="230504"/>
              </a:xfrm>
            </p:grpSpPr>
            <p:sp>
              <p:nvSpPr>
                <p:cNvPr id="55" name="object 26">
                  <a:extLst>
                    <a:ext uri="{FF2B5EF4-FFF2-40B4-BE49-F238E27FC236}">
                      <a16:creationId xmlns:a16="http://schemas.microsoft.com/office/drawing/2014/main" id="{C77C9142-5076-4A60-B268-A5E6F571FA5C}"/>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56" name="object 31">
                  <a:extLst>
                    <a:ext uri="{FF2B5EF4-FFF2-40B4-BE49-F238E27FC236}">
                      <a16:creationId xmlns:a16="http://schemas.microsoft.com/office/drawing/2014/main" id="{1F01E94F-A227-4A41-B45B-6367E2ECD123}"/>
                    </a:ext>
                  </a:extLst>
                </p:cNvPr>
                <p:cNvSpPr txBox="1"/>
                <p:nvPr/>
              </p:nvSpPr>
              <p:spPr>
                <a:xfrm>
                  <a:off x="253104" y="1094334"/>
                  <a:ext cx="2839086"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STARTT RISK PROFILE</a:t>
                  </a:r>
                  <a:endParaRPr sz="1200" dirty="0">
                    <a:latin typeface="Times New Roman"/>
                    <a:cs typeface="Times New Roman"/>
                  </a:endParaRPr>
                </a:p>
              </p:txBody>
            </p:sp>
          </p:grpSp>
          <p:pic>
            <p:nvPicPr>
              <p:cNvPr id="10" name="Graphic 9" descr="Employee badge outline">
                <a:extLst>
                  <a:ext uri="{FF2B5EF4-FFF2-40B4-BE49-F238E27FC236}">
                    <a16:creationId xmlns:a16="http://schemas.microsoft.com/office/drawing/2014/main" id="{E31ADAE4-E3B0-4A30-9C1F-678C482FEE9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410" y="2072560"/>
                <a:ext cx="314063" cy="314063"/>
              </a:xfrm>
              <a:prstGeom prst="rect">
                <a:avLst/>
              </a:prstGeom>
            </p:spPr>
          </p:pic>
        </p:grpSp>
        <p:sp>
          <p:nvSpPr>
            <p:cNvPr id="43" name="object 43"/>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sp>
        <p:nvSpPr>
          <p:cNvPr id="110" name="object 110"/>
          <p:cNvSpPr txBox="1">
            <a:spLocks noGrp="1"/>
          </p:cNvSpPr>
          <p:nvPr>
            <p:ph type="sldNum" sz="quarter" idx="7"/>
          </p:nvPr>
        </p:nvSpPr>
        <p:spPr>
          <a:xfrm>
            <a:off x="5992671" y="9650472"/>
            <a:ext cx="865329" cy="107722"/>
          </a:xfrm>
          <a:prstGeom prst="rect">
            <a:avLst/>
          </a:prstGeom>
        </p:spPr>
        <p:txBody>
          <a:bodyPr vert="horz" wrap="square" lIns="0" tIns="0" rIns="0" bIns="0" rtlCol="0">
            <a:spAutoFit/>
          </a:bodyPr>
          <a:lstStyle/>
          <a:p>
            <a:pPr marL="11527"/>
            <a:r>
              <a:rPr sz="700" spc="-9" dirty="0"/>
              <a:t>P</a:t>
            </a:r>
            <a:r>
              <a:rPr sz="700" dirty="0"/>
              <a:t>a</a:t>
            </a:r>
            <a:r>
              <a:rPr sz="700" spc="-18" dirty="0"/>
              <a:t>g</a:t>
            </a:r>
            <a:r>
              <a:rPr sz="700" spc="-5" dirty="0"/>
              <a:t>e </a:t>
            </a:r>
            <a:fld id="{81D60167-4931-47E6-BA6A-407CBD079E47}" type="slidenum">
              <a:rPr sz="700" spc="-5" dirty="0"/>
              <a:pPr marL="11527"/>
              <a:t>1</a:t>
            </a:fld>
            <a:r>
              <a:rPr sz="700" spc="-5" dirty="0"/>
              <a:t> </a:t>
            </a:r>
            <a:r>
              <a:rPr sz="700" dirty="0"/>
              <a:t>o</a:t>
            </a:r>
            <a:r>
              <a:rPr sz="700" spc="-5" dirty="0"/>
              <a:t>f</a:t>
            </a:r>
            <a:r>
              <a:rPr sz="700" spc="-14" dirty="0"/>
              <a:t> </a:t>
            </a:r>
            <a:r>
              <a:rPr lang="en-IN" sz="700" spc="-5" dirty="0"/>
              <a:t>3</a:t>
            </a:r>
            <a:endParaRPr sz="700" spc="-5" dirty="0"/>
          </a:p>
        </p:txBody>
      </p:sp>
      <p:sp>
        <p:nvSpPr>
          <p:cNvPr id="111" name="object 31">
            <a:extLst>
              <a:ext uri="{FF2B5EF4-FFF2-40B4-BE49-F238E27FC236}">
                <a16:creationId xmlns:a16="http://schemas.microsoft.com/office/drawing/2014/main" id="{D4894E91-2162-4075-8050-112F5EF6BB47}"/>
              </a:ext>
            </a:extLst>
          </p:cNvPr>
          <p:cNvSpPr txBox="1"/>
          <p:nvPr/>
        </p:nvSpPr>
        <p:spPr>
          <a:xfrm>
            <a:off x="141194" y="1196031"/>
            <a:ext cx="4385085" cy="153888"/>
          </a:xfrm>
          <a:prstGeom prst="rect">
            <a:avLst/>
          </a:prstGeom>
        </p:spPr>
        <p:txBody>
          <a:bodyPr vert="horz" wrap="square" lIns="0" tIns="0" rIns="0" bIns="0" rtlCol="0">
            <a:spAutoFit/>
          </a:bodyPr>
          <a:lstStyle/>
          <a:p>
            <a:pPr marL="11527"/>
            <a:r>
              <a:rPr sz="1000" i="1" spc="-9" dirty="0">
                <a:solidFill>
                  <a:srgbClr val="FF0000"/>
                </a:solidFill>
                <a:latin typeface="Times New Roman"/>
                <a:cs typeface="Times New Roman"/>
              </a:rPr>
              <a:t>T</a:t>
            </a:r>
            <a:r>
              <a:rPr sz="1000" i="1" spc="-5" dirty="0">
                <a:solidFill>
                  <a:srgbClr val="FF0000"/>
                </a:solidFill>
                <a:latin typeface="Times New Roman"/>
                <a:cs typeface="Times New Roman"/>
              </a:rPr>
              <a:t>hese are the</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deta</a:t>
            </a:r>
            <a:r>
              <a:rPr sz="1000" i="1" spc="-9" dirty="0">
                <a:solidFill>
                  <a:srgbClr val="FF0000"/>
                </a:solidFill>
                <a:latin typeface="Times New Roman"/>
                <a:cs typeface="Times New Roman"/>
              </a:rPr>
              <a:t>i</a:t>
            </a:r>
            <a:r>
              <a:rPr sz="1000" i="1" spc="-5" dirty="0">
                <a:solidFill>
                  <a:srgbClr val="FF0000"/>
                </a:solidFill>
                <a:latin typeface="Times New Roman"/>
                <a:cs typeface="Times New Roman"/>
              </a:rPr>
              <a:t>ls you</a:t>
            </a:r>
            <a:r>
              <a:rPr sz="1000" i="1" spc="-18" dirty="0">
                <a:solidFill>
                  <a:srgbClr val="FF0000"/>
                </a:solidFill>
                <a:latin typeface="Times New Roman"/>
                <a:cs typeface="Times New Roman"/>
              </a:rPr>
              <a:t> </a:t>
            </a:r>
            <a:r>
              <a:rPr sz="1000" i="1" spc="-5" dirty="0">
                <a:solidFill>
                  <a:srgbClr val="FF0000"/>
                </a:solidFill>
                <a:latin typeface="Times New Roman"/>
                <a:cs typeface="Times New Roman"/>
              </a:rPr>
              <a:t>give us </a:t>
            </a:r>
            <a:r>
              <a:rPr sz="1000" i="1" spc="-27" dirty="0">
                <a:solidFill>
                  <a:srgbClr val="FF0000"/>
                </a:solidFill>
                <a:latin typeface="Times New Roman"/>
                <a:cs typeface="Times New Roman"/>
              </a:rPr>
              <a:t>w</a:t>
            </a:r>
            <a:r>
              <a:rPr sz="1000" i="1" spc="-5" dirty="0">
                <a:solidFill>
                  <a:srgbClr val="FF0000"/>
                </a:solidFill>
                <a:latin typeface="Times New Roman"/>
                <a:cs typeface="Times New Roman"/>
              </a:rPr>
              <a:t>hen</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you</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apply</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for your</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Startt</a:t>
            </a:r>
            <a:r>
              <a:rPr sz="1000" i="1" dirty="0">
                <a:solidFill>
                  <a:srgbClr val="FF0000"/>
                </a:solidFill>
                <a:latin typeface="Times New Roman"/>
                <a:cs typeface="Times New Roman"/>
              </a:rPr>
              <a:t> </a:t>
            </a:r>
            <a:r>
              <a:rPr sz="1000" i="1" spc="-27" dirty="0">
                <a:solidFill>
                  <a:srgbClr val="FF0000"/>
                </a:solidFill>
                <a:latin typeface="Times New Roman"/>
                <a:cs typeface="Times New Roman"/>
              </a:rPr>
              <a:t>W</a:t>
            </a:r>
            <a:r>
              <a:rPr sz="1000" i="1" spc="-5" dirty="0">
                <a:solidFill>
                  <a:srgbClr val="FF0000"/>
                </a:solidFill>
                <a:latin typeface="Times New Roman"/>
                <a:cs typeface="Times New Roman"/>
              </a:rPr>
              <a:t>ea</a:t>
            </a:r>
            <a:r>
              <a:rPr sz="1000" i="1" dirty="0">
                <a:solidFill>
                  <a:srgbClr val="FF0000"/>
                </a:solidFill>
                <a:latin typeface="Times New Roman"/>
                <a:cs typeface="Times New Roman"/>
              </a:rPr>
              <a:t>l</a:t>
            </a:r>
            <a:r>
              <a:rPr sz="1000" i="1" spc="-5" dirty="0">
                <a:solidFill>
                  <a:srgbClr val="FF0000"/>
                </a:solidFill>
                <a:latin typeface="Times New Roman"/>
                <a:cs typeface="Times New Roman"/>
              </a:rPr>
              <a:t>th</a:t>
            </a:r>
            <a:r>
              <a:rPr sz="1000" i="1" dirty="0">
                <a:solidFill>
                  <a:srgbClr val="FF0000"/>
                </a:solidFill>
                <a:latin typeface="Times New Roman"/>
                <a:cs typeface="Times New Roman"/>
              </a:rPr>
              <a:t> </a:t>
            </a:r>
            <a:r>
              <a:rPr sz="1000" i="1" spc="-14" dirty="0">
                <a:solidFill>
                  <a:srgbClr val="FF0000"/>
                </a:solidFill>
                <a:latin typeface="Times New Roman"/>
                <a:cs typeface="Times New Roman"/>
              </a:rPr>
              <a:t>R</a:t>
            </a:r>
            <a:r>
              <a:rPr sz="1000" i="1" spc="-5" dirty="0">
                <a:solidFill>
                  <a:srgbClr val="FF0000"/>
                </a:solidFill>
                <a:latin typeface="Times New Roman"/>
                <a:cs typeface="Times New Roman"/>
              </a:rPr>
              <a:t>epor</a:t>
            </a:r>
            <a:r>
              <a:rPr sz="1000" i="1" dirty="0">
                <a:solidFill>
                  <a:srgbClr val="FF0000"/>
                </a:solidFill>
                <a:latin typeface="Times New Roman"/>
                <a:cs typeface="Times New Roman"/>
              </a:rPr>
              <a:t>t</a:t>
            </a:r>
            <a:r>
              <a:rPr sz="1000" i="1" spc="-5" dirty="0">
                <a:solidFill>
                  <a:srgbClr val="FF0000"/>
                </a:solidFill>
                <a:latin typeface="Times New Roman"/>
                <a:cs typeface="Times New Roman"/>
              </a:rPr>
              <a:t>.</a:t>
            </a:r>
            <a:endParaRPr sz="1000" dirty="0">
              <a:latin typeface="Times New Roman"/>
              <a:cs typeface="Times New Roman"/>
            </a:endParaRPr>
          </a:p>
        </p:txBody>
      </p:sp>
      <p:sp>
        <p:nvSpPr>
          <p:cNvPr id="112" name="object 37">
            <a:extLst>
              <a:ext uri="{FF2B5EF4-FFF2-40B4-BE49-F238E27FC236}">
                <a16:creationId xmlns:a16="http://schemas.microsoft.com/office/drawing/2014/main" id="{F57A775F-54BF-4C62-9B40-106D446AB161}"/>
              </a:ext>
            </a:extLst>
          </p:cNvPr>
          <p:cNvSpPr txBox="1"/>
          <p:nvPr/>
        </p:nvSpPr>
        <p:spPr>
          <a:xfrm>
            <a:off x="120211" y="2453568"/>
            <a:ext cx="4985189" cy="153888"/>
          </a:xfrm>
          <a:prstGeom prst="rect">
            <a:avLst/>
          </a:prstGeom>
        </p:spPr>
        <p:txBody>
          <a:bodyPr vert="horz" wrap="square" lIns="0" tIns="0" rIns="0" bIns="0" rtlCol="0">
            <a:spAutoFit/>
          </a:bodyPr>
          <a:lstStyle/>
          <a:p>
            <a:pPr marL="11527"/>
            <a:r>
              <a:rPr sz="1000" b="1" i="1" spc="-9" dirty="0">
                <a:solidFill>
                  <a:schemeClr val="accent2">
                    <a:lumMod val="75000"/>
                  </a:schemeClr>
                </a:solidFill>
                <a:latin typeface="Times New Roman"/>
                <a:cs typeface="Times New Roman"/>
              </a:rPr>
              <a:t>Y</a:t>
            </a:r>
            <a:r>
              <a:rPr sz="1000" b="1" i="1" spc="-5" dirty="0">
                <a:solidFill>
                  <a:schemeClr val="accent2">
                    <a:lumMod val="75000"/>
                  </a:schemeClr>
                </a:solidFill>
                <a:latin typeface="Times New Roman"/>
                <a:cs typeface="Times New Roman"/>
              </a:rPr>
              <a:t>our </a:t>
            </a:r>
            <a:r>
              <a:rPr lang="en-IN" sz="1000" b="1" i="1" spc="-14" dirty="0">
                <a:solidFill>
                  <a:schemeClr val="accent2">
                    <a:lumMod val="75000"/>
                  </a:schemeClr>
                </a:solidFill>
                <a:latin typeface="Times New Roman"/>
                <a:cs typeface="Times New Roman"/>
              </a:rPr>
              <a:t>Risk P</a:t>
            </a:r>
            <a:r>
              <a:rPr lang="en-IN" sz="1000" b="1" i="1" spc="-9" dirty="0">
                <a:solidFill>
                  <a:schemeClr val="accent2">
                    <a:lumMod val="75000"/>
                  </a:schemeClr>
                </a:solidFill>
                <a:latin typeface="Times New Roman"/>
                <a:cs typeface="Times New Roman"/>
              </a:rPr>
              <a:t>rofile is</a:t>
            </a:r>
            <a:r>
              <a:rPr sz="1000" b="1" i="1" spc="-5" dirty="0">
                <a:solidFill>
                  <a:schemeClr val="accent2">
                    <a:lumMod val="75000"/>
                  </a:schemeClr>
                </a:solidFill>
                <a:latin typeface="Times New Roman"/>
                <a:cs typeface="Times New Roman"/>
              </a:rPr>
              <a:t> summariz</a:t>
            </a:r>
            <a:r>
              <a:rPr sz="1000" b="1" i="1" spc="-14" dirty="0">
                <a:solidFill>
                  <a:schemeClr val="accent2">
                    <a:lumMod val="75000"/>
                  </a:schemeClr>
                </a:solidFill>
                <a:latin typeface="Times New Roman"/>
                <a:cs typeface="Times New Roman"/>
              </a:rPr>
              <a:t>e</a:t>
            </a:r>
            <a:r>
              <a:rPr sz="1000" b="1" i="1" spc="-5" dirty="0">
                <a:solidFill>
                  <a:schemeClr val="accent2">
                    <a:lumMod val="75000"/>
                  </a:schemeClr>
                </a:solidFill>
                <a:latin typeface="Times New Roman"/>
                <a:cs typeface="Times New Roman"/>
              </a:rPr>
              <a:t>d </a:t>
            </a:r>
            <a:r>
              <a:rPr sz="1000" b="1" i="1" spc="-9" dirty="0">
                <a:solidFill>
                  <a:schemeClr val="accent2">
                    <a:lumMod val="75000"/>
                  </a:schemeClr>
                </a:solidFill>
                <a:latin typeface="Times New Roman"/>
                <a:cs typeface="Times New Roman"/>
              </a:rPr>
              <a:t>i</a:t>
            </a:r>
            <a:r>
              <a:rPr sz="1000" b="1" i="1" spc="-5" dirty="0">
                <a:solidFill>
                  <a:schemeClr val="accent2">
                    <a:lumMod val="75000"/>
                  </a:schemeClr>
                </a:solidFill>
                <a:latin typeface="Times New Roman"/>
                <a:cs typeface="Times New Roman"/>
              </a:rPr>
              <a:t>n</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the</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form of</a:t>
            </a:r>
            <a:r>
              <a:rPr sz="1000" b="1" i="1" spc="-9" dirty="0">
                <a:solidFill>
                  <a:schemeClr val="accent2">
                    <a:lumMod val="75000"/>
                  </a:schemeClr>
                </a:solidFill>
                <a:latin typeface="Times New Roman"/>
                <a:cs typeface="Times New Roman"/>
              </a:rPr>
              <a:t> </a:t>
            </a:r>
            <a:r>
              <a:rPr lang="en-IN" sz="1000" b="1" i="1" spc="-14" dirty="0">
                <a:solidFill>
                  <a:schemeClr val="accent2">
                    <a:lumMod val="75000"/>
                  </a:schemeClr>
                </a:solidFill>
                <a:latin typeface="Times New Roman"/>
                <a:cs typeface="Times New Roman"/>
              </a:rPr>
              <a:t>Startt</a:t>
            </a:r>
            <a:r>
              <a:rPr sz="1000" b="1" i="1" spc="-5" dirty="0">
                <a:solidFill>
                  <a:schemeClr val="accent2">
                    <a:lumMod val="75000"/>
                  </a:schemeClr>
                </a:solidFill>
                <a:latin typeface="Times New Roman"/>
                <a:cs typeface="Times New Roman"/>
              </a:rPr>
              <a:t> </a:t>
            </a:r>
            <a:r>
              <a:rPr lang="en-IN" sz="1000" b="1" i="1" spc="-5" dirty="0">
                <a:solidFill>
                  <a:schemeClr val="accent2">
                    <a:lumMod val="75000"/>
                  </a:schemeClr>
                </a:solidFill>
                <a:latin typeface="Times New Roman"/>
                <a:cs typeface="Times New Roman"/>
              </a:rPr>
              <a:t>Risk</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Score</a:t>
            </a:r>
            <a:r>
              <a:rPr sz="1000" b="1" i="1" spc="-14" dirty="0">
                <a:solidFill>
                  <a:schemeClr val="accent2">
                    <a:lumMod val="75000"/>
                  </a:schemeClr>
                </a:solidFill>
                <a:latin typeface="Times New Roman"/>
                <a:cs typeface="Times New Roman"/>
              </a:rPr>
              <a:t> </a:t>
            </a:r>
            <a:r>
              <a:rPr sz="1000" b="1" i="1" spc="-27" dirty="0">
                <a:solidFill>
                  <a:schemeClr val="accent2">
                    <a:lumMod val="75000"/>
                  </a:schemeClr>
                </a:solidFill>
                <a:latin typeface="Times New Roman"/>
                <a:cs typeface="Times New Roman"/>
              </a:rPr>
              <a:t>w</a:t>
            </a:r>
            <a:r>
              <a:rPr sz="1000" b="1" i="1" spc="-5" dirty="0">
                <a:solidFill>
                  <a:schemeClr val="accent2">
                    <a:lumMod val="75000"/>
                  </a:schemeClr>
                </a:solidFill>
                <a:latin typeface="Times New Roman"/>
                <a:cs typeface="Times New Roman"/>
              </a:rPr>
              <a:t>hi</a:t>
            </a:r>
            <a:r>
              <a:rPr sz="1000" b="1" i="1" dirty="0">
                <a:solidFill>
                  <a:schemeClr val="accent2">
                    <a:lumMod val="75000"/>
                  </a:schemeClr>
                </a:solidFill>
                <a:latin typeface="Times New Roman"/>
                <a:cs typeface="Times New Roman"/>
              </a:rPr>
              <a:t>c</a:t>
            </a:r>
            <a:r>
              <a:rPr sz="1000" b="1" i="1" spc="-5" dirty="0">
                <a:solidFill>
                  <a:schemeClr val="accent2">
                    <a:lumMod val="75000"/>
                  </a:schemeClr>
                </a:solidFill>
                <a:latin typeface="Times New Roman"/>
                <a:cs typeface="Times New Roman"/>
              </a:rPr>
              <a:t>h</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ranges from </a:t>
            </a:r>
            <a:r>
              <a:rPr lang="en-IN" sz="1000" b="1" i="1" spc="-5" dirty="0">
                <a:solidFill>
                  <a:schemeClr val="accent2">
                    <a:lumMod val="75000"/>
                  </a:schemeClr>
                </a:solidFill>
                <a:latin typeface="Times New Roman"/>
                <a:cs typeface="Times New Roman"/>
              </a:rPr>
              <a:t>17.5</a:t>
            </a:r>
            <a:r>
              <a:rPr sz="1000" b="1" i="1" spc="-5" dirty="0">
                <a:solidFill>
                  <a:schemeClr val="accent2">
                    <a:lumMod val="75000"/>
                  </a:schemeClr>
                </a:solidFill>
                <a:latin typeface="Times New Roman"/>
                <a:cs typeface="Times New Roman"/>
              </a:rPr>
              <a:t> -</a:t>
            </a:r>
            <a:r>
              <a:rPr sz="1000" b="1" i="1" spc="-14" dirty="0">
                <a:solidFill>
                  <a:schemeClr val="accent2">
                    <a:lumMod val="75000"/>
                  </a:schemeClr>
                </a:solidFill>
                <a:latin typeface="Times New Roman"/>
                <a:cs typeface="Times New Roman"/>
              </a:rPr>
              <a:t> </a:t>
            </a:r>
            <a:r>
              <a:rPr lang="en-IN" sz="1000" b="1" i="1" spc="-5" dirty="0">
                <a:solidFill>
                  <a:schemeClr val="accent2">
                    <a:lumMod val="75000"/>
                  </a:schemeClr>
                </a:solidFill>
                <a:latin typeface="Times New Roman"/>
                <a:cs typeface="Times New Roman"/>
              </a:rPr>
              <a:t>1</a:t>
            </a:r>
            <a:r>
              <a:rPr sz="1000" b="1" i="1" spc="-5" dirty="0">
                <a:solidFill>
                  <a:schemeClr val="accent2">
                    <a:lumMod val="75000"/>
                  </a:schemeClr>
                </a:solidFill>
                <a:latin typeface="Times New Roman"/>
                <a:cs typeface="Times New Roman"/>
              </a:rPr>
              <a:t>00.</a:t>
            </a:r>
            <a:endParaRPr sz="1000" b="1" dirty="0">
              <a:solidFill>
                <a:schemeClr val="accent2">
                  <a:lumMod val="75000"/>
                </a:schemeClr>
              </a:solidFill>
              <a:latin typeface="Times New Roman"/>
              <a:cs typeface="Times New Roman"/>
            </a:endParaRPr>
          </a:p>
        </p:txBody>
      </p:sp>
      <p:pic>
        <p:nvPicPr>
          <p:cNvPr id="114" name="Graphic 113" descr="Information outline">
            <a:extLst>
              <a:ext uri="{FF2B5EF4-FFF2-40B4-BE49-F238E27FC236}">
                <a16:creationId xmlns:a16="http://schemas.microsoft.com/office/drawing/2014/main" id="{EC206614-EE5A-472D-82B4-551C4EC6F59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447" y="1075512"/>
            <a:ext cx="170126" cy="170126"/>
          </a:xfrm>
          <a:prstGeom prst="rect">
            <a:avLst/>
          </a:prstGeom>
        </p:spPr>
      </p:pic>
      <p:sp>
        <p:nvSpPr>
          <p:cNvPr id="117" name="object 7">
            <a:extLst>
              <a:ext uri="{FF2B5EF4-FFF2-40B4-BE49-F238E27FC236}">
                <a16:creationId xmlns:a16="http://schemas.microsoft.com/office/drawing/2014/main" id="{245D6603-7DE9-4641-8916-28EA0EB83236}"/>
              </a:ext>
            </a:extLst>
          </p:cNvPr>
          <p:cNvSpPr txBox="1"/>
          <p:nvPr/>
        </p:nvSpPr>
        <p:spPr>
          <a:xfrm>
            <a:off x="4913009" y="378041"/>
            <a:ext cx="2159324" cy="443198"/>
          </a:xfrm>
          <a:prstGeom prst="rect">
            <a:avLst/>
          </a:prstGeom>
        </p:spPr>
        <p:txBody>
          <a:bodyPr vert="horz" wrap="square" lIns="0" tIns="0" rIns="0" bIns="0" rtlCol="0">
            <a:spAutoFit/>
          </a:bodyPr>
          <a:lstStyle/>
          <a:p>
            <a:pPr marL="11527" marR="443195">
              <a:lnSpc>
                <a:spcPct val="96100"/>
              </a:lnSpc>
              <a:spcBef>
                <a:spcPts val="1085"/>
              </a:spcBef>
            </a:pPr>
            <a:r>
              <a:rPr sz="1000" dirty="0">
                <a:solidFill>
                  <a:schemeClr val="accent2">
                    <a:lumMod val="75000"/>
                  </a:schemeClr>
                </a:solidFill>
                <a:latin typeface="Times New Roman"/>
                <a:cs typeface="Times New Roman"/>
              </a:rPr>
              <a:t>SRN: </a:t>
            </a:r>
            <a:br>
              <a:rPr lang="en-US" sz="1000" dirty="0">
                <a:solidFill>
                  <a:schemeClr val="accent2">
                    <a:lumMod val="75000"/>
                  </a:schemeClr>
                </a:solidFill>
                <a:latin typeface="Times New Roman"/>
                <a:cs typeface="Times New Roman"/>
              </a:rPr>
            </a:br>
            <a:r>
              <a:rPr sz="1000" dirty="0">
                <a:solidFill>
                  <a:schemeClr val="accent2">
                    <a:lumMod val="75000"/>
                  </a:schemeClr>
                </a:solidFill>
                <a:latin typeface="Times New Roman"/>
                <a:cs typeface="Times New Roman"/>
              </a:rPr>
              <a:t>Uni</a:t>
            </a:r>
            <a:r>
              <a:rPr sz="1000" spc="5" dirty="0">
                <a:solidFill>
                  <a:schemeClr val="accent2">
                    <a:lumMod val="75000"/>
                  </a:schemeClr>
                </a:solidFill>
                <a:latin typeface="Times New Roman"/>
                <a:cs typeface="Times New Roman"/>
              </a:rPr>
              <a:t>qu</a:t>
            </a:r>
            <a:r>
              <a:rPr sz="1000" dirty="0">
                <a:solidFill>
                  <a:schemeClr val="accent2">
                    <a:lumMod val="75000"/>
                  </a:schemeClr>
                </a:solidFill>
                <a:latin typeface="Times New Roman"/>
                <a:cs typeface="Times New Roman"/>
              </a:rPr>
              <a:t>e</a:t>
            </a:r>
            <a:r>
              <a:rPr sz="1000" spc="54" dirty="0">
                <a:solidFill>
                  <a:schemeClr val="accent2">
                    <a:lumMod val="75000"/>
                  </a:schemeClr>
                </a:solidFill>
                <a:latin typeface="Times New Roman"/>
                <a:cs typeface="Times New Roman"/>
              </a:rPr>
              <a:t> </a:t>
            </a:r>
            <a:r>
              <a:rPr sz="1000" spc="-9" dirty="0">
                <a:solidFill>
                  <a:schemeClr val="accent2">
                    <a:lumMod val="75000"/>
                  </a:schemeClr>
                </a:solidFill>
                <a:latin typeface="Times New Roman"/>
                <a:cs typeface="Times New Roman"/>
              </a:rPr>
              <a:t>T</a:t>
            </a:r>
            <a:r>
              <a:rPr sz="1000" dirty="0">
                <a:solidFill>
                  <a:schemeClr val="accent2">
                    <a:lumMod val="75000"/>
                  </a:schemeClr>
                </a:solidFill>
                <a:latin typeface="Times New Roman"/>
                <a:cs typeface="Times New Roman"/>
              </a:rPr>
              <a:t>r</a:t>
            </a:r>
            <a:r>
              <a:rPr sz="1000" spc="-5"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n</a:t>
            </a:r>
            <a:r>
              <a:rPr sz="1000" dirty="0">
                <a:solidFill>
                  <a:schemeClr val="accent2">
                    <a:lumMod val="75000"/>
                  </a:schemeClr>
                </a:solidFill>
                <a:latin typeface="Times New Roman"/>
                <a:cs typeface="Times New Roman"/>
              </a:rPr>
              <a:t>s</a:t>
            </a:r>
            <a:r>
              <a:rPr sz="1000" spc="-9"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c</a:t>
            </a:r>
            <a:r>
              <a:rPr sz="1000" dirty="0">
                <a:solidFill>
                  <a:schemeClr val="accent2">
                    <a:lumMod val="75000"/>
                  </a:schemeClr>
                </a:solidFill>
                <a:latin typeface="Times New Roman"/>
                <a:cs typeface="Times New Roman"/>
              </a:rPr>
              <a:t>ti</a:t>
            </a:r>
            <a:r>
              <a:rPr sz="1000" spc="5" dirty="0">
                <a:solidFill>
                  <a:schemeClr val="accent2">
                    <a:lumMod val="75000"/>
                  </a:schemeClr>
                </a:solidFill>
                <a:latin typeface="Times New Roman"/>
                <a:cs typeface="Times New Roman"/>
              </a:rPr>
              <a:t>o</a:t>
            </a:r>
            <a:r>
              <a:rPr sz="1000" dirty="0">
                <a:solidFill>
                  <a:schemeClr val="accent2">
                    <a:lumMod val="75000"/>
                  </a:schemeClr>
                </a:solidFill>
                <a:latin typeface="Times New Roman"/>
                <a:cs typeface="Times New Roman"/>
              </a:rPr>
              <a:t>n</a:t>
            </a:r>
            <a:r>
              <a:rPr sz="1000" spc="73" dirty="0">
                <a:solidFill>
                  <a:schemeClr val="accent2">
                    <a:lumMod val="75000"/>
                  </a:schemeClr>
                </a:solidFill>
                <a:latin typeface="Times New Roman"/>
                <a:cs typeface="Times New Roman"/>
              </a:rPr>
              <a:t> </a:t>
            </a:r>
            <a:r>
              <a:rPr sz="1000" dirty="0">
                <a:solidFill>
                  <a:schemeClr val="accent2">
                    <a:lumMod val="75000"/>
                  </a:schemeClr>
                </a:solidFill>
                <a:latin typeface="Times New Roman"/>
                <a:cs typeface="Times New Roman"/>
              </a:rPr>
              <a:t>I</a:t>
            </a:r>
            <a:r>
              <a:rPr lang="en-IN" sz="1000" dirty="0">
                <a:solidFill>
                  <a:schemeClr val="accent2">
                    <a:lumMod val="75000"/>
                  </a:schemeClr>
                </a:solidFill>
                <a:latin typeface="Times New Roman"/>
                <a:cs typeface="Times New Roman"/>
              </a:rPr>
              <a:t>D: </a:t>
            </a:r>
            <a:r>
              <a:rPr lang="en-IN" sz="1000" spc="73" dirty="0">
                <a:solidFill>
                  <a:schemeClr val="accent2">
                    <a:lumMod val="75000"/>
                  </a:schemeClr>
                </a:solidFill>
                <a:latin typeface="Times New Roman"/>
                <a:cs typeface="Times New Roman"/>
              </a:rPr>
              <a:t> Report </a:t>
            </a:r>
            <a:r>
              <a:rPr lang="en-IN" sz="1000" dirty="0">
                <a:solidFill>
                  <a:schemeClr val="accent2">
                    <a:lumMod val="75000"/>
                  </a:schemeClr>
                </a:solidFill>
                <a:latin typeface="Times New Roman"/>
                <a:cs typeface="Times New Roman"/>
              </a:rPr>
              <a:t>Cr</a:t>
            </a:r>
            <a:r>
              <a:rPr lang="en-IN" sz="1000" spc="-5" dirty="0">
                <a:solidFill>
                  <a:schemeClr val="accent2">
                    <a:lumMod val="75000"/>
                  </a:schemeClr>
                </a:solidFill>
                <a:latin typeface="Times New Roman"/>
                <a:cs typeface="Times New Roman"/>
              </a:rPr>
              <a:t>ea</a:t>
            </a:r>
            <a:r>
              <a:rPr lang="en-IN" sz="1000" dirty="0">
                <a:solidFill>
                  <a:schemeClr val="accent2">
                    <a:lumMod val="75000"/>
                  </a:schemeClr>
                </a:solidFill>
                <a:latin typeface="Times New Roman"/>
                <a:cs typeface="Times New Roman"/>
              </a:rPr>
              <a:t>ted: </a:t>
            </a:r>
            <a:r>
              <a:rPr lang="en-IN" sz="1000" spc="-59" dirty="0">
                <a:solidFill>
                  <a:schemeClr val="accent2">
                    <a:lumMod val="75000"/>
                  </a:schemeClr>
                </a:solidFill>
                <a:latin typeface="Times New Roman"/>
                <a:cs typeface="Times New Roman"/>
              </a:rPr>
              <a:t> </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5" dirty="0">
                <a:solidFill>
                  <a:schemeClr val="accent2">
                    <a:lumMod val="75000"/>
                  </a:schemeClr>
                </a:solidFill>
                <a:latin typeface="Times New Roman"/>
                <a:cs typeface="Times New Roman"/>
              </a:rPr>
              <a:t>20</a:t>
            </a:r>
            <a:r>
              <a:rPr lang="en-IN" sz="1000" spc="-9" dirty="0">
                <a:solidFill>
                  <a:schemeClr val="accent2">
                    <a:lumMod val="75000"/>
                  </a:schemeClr>
                </a:solidFill>
                <a:latin typeface="Times New Roman"/>
                <a:cs typeface="Times New Roman"/>
              </a:rPr>
              <a:t>xx</a:t>
            </a:r>
            <a:endParaRPr lang="en-IN" sz="1000" dirty="0">
              <a:solidFill>
                <a:schemeClr val="accent2">
                  <a:lumMod val="75000"/>
                </a:schemeClr>
              </a:solidFill>
              <a:latin typeface="Times New Roman"/>
              <a:cs typeface="Times New Roman"/>
            </a:endParaRPr>
          </a:p>
        </p:txBody>
      </p:sp>
      <p:grpSp>
        <p:nvGrpSpPr>
          <p:cNvPr id="6" name="Group 5">
            <a:extLst>
              <a:ext uri="{FF2B5EF4-FFF2-40B4-BE49-F238E27FC236}">
                <a16:creationId xmlns:a16="http://schemas.microsoft.com/office/drawing/2014/main" id="{CCDCDDF9-F559-461D-AEE8-CC684C7CBC8E}"/>
              </a:ext>
            </a:extLst>
          </p:cNvPr>
          <p:cNvGrpSpPr/>
          <p:nvPr/>
        </p:nvGrpSpPr>
        <p:grpSpPr>
          <a:xfrm>
            <a:off x="70255" y="889467"/>
            <a:ext cx="6757474" cy="255820"/>
            <a:chOff x="123778" y="628524"/>
            <a:chExt cx="7397334" cy="281876"/>
          </a:xfrm>
        </p:grpSpPr>
        <p:grpSp>
          <p:nvGrpSpPr>
            <p:cNvPr id="119" name="Group 118">
              <a:extLst>
                <a:ext uri="{FF2B5EF4-FFF2-40B4-BE49-F238E27FC236}">
                  <a16:creationId xmlns:a16="http://schemas.microsoft.com/office/drawing/2014/main" id="{3B5E5553-501F-43DA-998C-06315B749556}"/>
                </a:ext>
              </a:extLst>
            </p:cNvPr>
            <p:cNvGrpSpPr/>
            <p:nvPr/>
          </p:nvGrpSpPr>
          <p:grpSpPr>
            <a:xfrm>
              <a:off x="123778" y="628524"/>
              <a:ext cx="7397334" cy="281876"/>
              <a:chOff x="136399" y="1049667"/>
              <a:chExt cx="7381240" cy="230504"/>
            </a:xfrm>
          </p:grpSpPr>
          <p:sp>
            <p:nvSpPr>
              <p:cNvPr id="26" name="object 26"/>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31" name="object 31"/>
              <p:cNvSpPr txBox="1"/>
              <p:nvPr/>
            </p:nvSpPr>
            <p:spPr>
              <a:xfrm>
                <a:off x="165996" y="1078579"/>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PERSONAL </a:t>
                </a:r>
                <a:r>
                  <a:rPr sz="1200" b="1" dirty="0">
                    <a:solidFill>
                      <a:srgbClr val="FFFFFF"/>
                    </a:solidFill>
                    <a:latin typeface="Times New Roman"/>
                    <a:cs typeface="Times New Roman"/>
                  </a:rPr>
                  <a:t> </a:t>
                </a:r>
                <a:r>
                  <a:rPr sz="1200" b="1" spc="-5" dirty="0">
                    <a:solidFill>
                      <a:srgbClr val="FFFFFF"/>
                    </a:solidFill>
                    <a:latin typeface="Times New Roman"/>
                    <a:cs typeface="Times New Roman"/>
                  </a:rPr>
                  <a:t>IN</a:t>
                </a:r>
                <a:r>
                  <a:rPr sz="1200" b="1" dirty="0">
                    <a:solidFill>
                      <a:srgbClr val="FFFFFF"/>
                    </a:solidFill>
                    <a:latin typeface="Times New Roman"/>
                    <a:cs typeface="Times New Roman"/>
                  </a:rPr>
                  <a:t>F</a:t>
                </a:r>
                <a:r>
                  <a:rPr sz="1200" b="1" spc="-9" dirty="0">
                    <a:solidFill>
                      <a:srgbClr val="FFFFFF"/>
                    </a:solidFill>
                    <a:latin typeface="Times New Roman"/>
                    <a:cs typeface="Times New Roman"/>
                  </a:rPr>
                  <a:t>OR</a:t>
                </a:r>
                <a:r>
                  <a:rPr sz="1200" b="1" dirty="0">
                    <a:solidFill>
                      <a:srgbClr val="FFFFFF"/>
                    </a:solidFill>
                    <a:latin typeface="Times New Roman"/>
                    <a:cs typeface="Times New Roman"/>
                  </a:rPr>
                  <a:t>M</a:t>
                </a:r>
                <a:r>
                  <a:rPr sz="1200" b="1" spc="-5" dirty="0">
                    <a:solidFill>
                      <a:srgbClr val="FFFFFF"/>
                    </a:solidFill>
                    <a:latin typeface="Times New Roman"/>
                    <a:cs typeface="Times New Roman"/>
                  </a:rPr>
                  <a:t>ATION</a:t>
                </a:r>
                <a:endParaRPr sz="1200" dirty="0">
                  <a:latin typeface="Times New Roman"/>
                  <a:cs typeface="Times New Roman"/>
                </a:endParaRPr>
              </a:p>
            </p:txBody>
          </p:sp>
        </p:grpSp>
        <p:pic>
          <p:nvPicPr>
            <p:cNvPr id="128" name="Graphic 127" descr="Information outline">
              <a:extLst>
                <a:ext uri="{FF2B5EF4-FFF2-40B4-BE49-F238E27FC236}">
                  <a16:creationId xmlns:a16="http://schemas.microsoft.com/office/drawing/2014/main" id="{7B30045F-D677-413D-96EE-EAC602BA4E6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5520" y="674952"/>
              <a:ext cx="191871" cy="191871"/>
            </a:xfrm>
            <a:prstGeom prst="rect">
              <a:avLst/>
            </a:prstGeom>
          </p:spPr>
        </p:pic>
      </p:grpSp>
      <p:sp>
        <p:nvSpPr>
          <p:cNvPr id="131" name="object 37">
            <a:extLst>
              <a:ext uri="{FF2B5EF4-FFF2-40B4-BE49-F238E27FC236}">
                <a16:creationId xmlns:a16="http://schemas.microsoft.com/office/drawing/2014/main" id="{DCF09116-0DA2-45C2-844A-69573AC387BE}"/>
              </a:ext>
            </a:extLst>
          </p:cNvPr>
          <p:cNvSpPr txBox="1"/>
          <p:nvPr/>
        </p:nvSpPr>
        <p:spPr>
          <a:xfrm>
            <a:off x="191472" y="7554304"/>
            <a:ext cx="4761528" cy="153888"/>
          </a:xfrm>
          <a:prstGeom prst="rect">
            <a:avLst/>
          </a:prstGeom>
        </p:spPr>
        <p:txBody>
          <a:bodyPr vert="horz" wrap="square" lIns="0" tIns="0" rIns="0" bIns="0" rtlCol="0">
            <a:spAutoFit/>
          </a:bodyPr>
          <a:lstStyle/>
          <a:p>
            <a:pPr marL="11527"/>
            <a:r>
              <a:rPr lang="en-US" sz="1000" b="1" i="1" spc="-9" dirty="0">
                <a:solidFill>
                  <a:schemeClr val="accent2">
                    <a:lumMod val="75000"/>
                  </a:schemeClr>
                </a:solidFill>
                <a:latin typeface="Times New Roman"/>
                <a:cs typeface="Times New Roman"/>
              </a:rPr>
              <a:t>Based on your risk profiling, below asset allocation (investment mix) is best suited for you.</a:t>
            </a:r>
            <a:endParaRPr sz="1000" b="1" dirty="0">
              <a:solidFill>
                <a:schemeClr val="accent2">
                  <a:lumMod val="75000"/>
                </a:schemeClr>
              </a:solidFill>
              <a:latin typeface="Times New Roman"/>
              <a:cs typeface="Times New Roman"/>
            </a:endParaRPr>
          </a:p>
        </p:txBody>
      </p:sp>
      <p:graphicFrame>
        <p:nvGraphicFramePr>
          <p:cNvPr id="49" name="Chart 48">
            <a:extLst>
              <a:ext uri="{FF2B5EF4-FFF2-40B4-BE49-F238E27FC236}">
                <a16:creationId xmlns:a16="http://schemas.microsoft.com/office/drawing/2014/main" id="{41BA21AB-D63B-4252-A1E0-A47F099344DC}"/>
              </a:ext>
            </a:extLst>
          </p:cNvPr>
          <p:cNvGraphicFramePr>
            <a:graphicFrameLocks/>
          </p:cNvGraphicFramePr>
          <p:nvPr>
            <p:extLst>
              <p:ext uri="{D42A27DB-BD31-4B8C-83A1-F6EECF244321}">
                <p14:modId xmlns:p14="http://schemas.microsoft.com/office/powerpoint/2010/main" val="4082331630"/>
              </p:ext>
            </p:extLst>
          </p:nvPr>
        </p:nvGraphicFramePr>
        <p:xfrm>
          <a:off x="552259" y="7832770"/>
          <a:ext cx="2320197" cy="749223"/>
        </p:xfrm>
        <a:graphic>
          <a:graphicData uri="http://schemas.openxmlformats.org/drawingml/2006/chart">
            <c:chart xmlns:c="http://schemas.openxmlformats.org/drawingml/2006/chart" xmlns:r="http://schemas.openxmlformats.org/officeDocument/2006/relationships" r:id="rId10"/>
          </a:graphicData>
        </a:graphic>
      </p:graphicFrame>
      <p:grpSp>
        <p:nvGrpSpPr>
          <p:cNvPr id="13" name="Group 12">
            <a:extLst>
              <a:ext uri="{FF2B5EF4-FFF2-40B4-BE49-F238E27FC236}">
                <a16:creationId xmlns:a16="http://schemas.microsoft.com/office/drawing/2014/main" id="{4832D08F-8D47-42BA-AAC4-9A4AA6B9E051}"/>
              </a:ext>
            </a:extLst>
          </p:cNvPr>
          <p:cNvGrpSpPr/>
          <p:nvPr/>
        </p:nvGrpSpPr>
        <p:grpSpPr>
          <a:xfrm>
            <a:off x="65832" y="7167352"/>
            <a:ext cx="6767634" cy="270228"/>
            <a:chOff x="107811" y="6257492"/>
            <a:chExt cx="6734327" cy="270228"/>
          </a:xfrm>
        </p:grpSpPr>
        <p:grpSp>
          <p:nvGrpSpPr>
            <p:cNvPr id="61" name="Group 60">
              <a:extLst>
                <a:ext uri="{FF2B5EF4-FFF2-40B4-BE49-F238E27FC236}">
                  <a16:creationId xmlns:a16="http://schemas.microsoft.com/office/drawing/2014/main" id="{2FDAD450-AC79-4B06-858C-19578D16B807}"/>
                </a:ext>
              </a:extLst>
            </p:cNvPr>
            <p:cNvGrpSpPr/>
            <p:nvPr/>
          </p:nvGrpSpPr>
          <p:grpSpPr>
            <a:xfrm>
              <a:off x="107811" y="6257492"/>
              <a:ext cx="6734327" cy="270228"/>
              <a:chOff x="112714" y="2102489"/>
              <a:chExt cx="7420231" cy="297751"/>
            </a:xfrm>
          </p:grpSpPr>
          <p:grpSp>
            <p:nvGrpSpPr>
              <p:cNvPr id="64" name="Group 63">
                <a:extLst>
                  <a:ext uri="{FF2B5EF4-FFF2-40B4-BE49-F238E27FC236}">
                    <a16:creationId xmlns:a16="http://schemas.microsoft.com/office/drawing/2014/main" id="{49A16E77-C298-479D-B18D-215377B774B7}"/>
                  </a:ext>
                </a:extLst>
              </p:cNvPr>
              <p:cNvGrpSpPr/>
              <p:nvPr/>
            </p:nvGrpSpPr>
            <p:grpSpPr>
              <a:xfrm>
                <a:off x="135611" y="2102489"/>
                <a:ext cx="7397334" cy="281876"/>
                <a:chOff x="136399" y="1049667"/>
                <a:chExt cx="7381240" cy="230504"/>
              </a:xfrm>
            </p:grpSpPr>
            <p:sp>
              <p:nvSpPr>
                <p:cNvPr id="66" name="object 26">
                  <a:extLst>
                    <a:ext uri="{FF2B5EF4-FFF2-40B4-BE49-F238E27FC236}">
                      <a16:creationId xmlns:a16="http://schemas.microsoft.com/office/drawing/2014/main" id="{113DFB55-6D41-404B-AF83-B1886047D391}"/>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67" name="object 31">
                  <a:extLst>
                    <a:ext uri="{FF2B5EF4-FFF2-40B4-BE49-F238E27FC236}">
                      <a16:creationId xmlns:a16="http://schemas.microsoft.com/office/drawing/2014/main" id="{A3D03B98-90F5-4F64-B21E-1D04C360BA1D}"/>
                    </a:ext>
                  </a:extLst>
                </p:cNvPr>
                <p:cNvSpPr txBox="1"/>
                <p:nvPr/>
              </p:nvSpPr>
              <p:spPr>
                <a:xfrm>
                  <a:off x="229381" y="1087663"/>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ASSEST ALLOCATION</a:t>
                  </a:r>
                  <a:endParaRPr sz="1200" dirty="0">
                    <a:latin typeface="Times New Roman"/>
                    <a:cs typeface="Times New Roman"/>
                  </a:endParaRPr>
                </a:p>
              </p:txBody>
            </p:sp>
          </p:grpSp>
          <p:sp>
            <p:nvSpPr>
              <p:cNvPr id="63" name="object 43">
                <a:extLst>
                  <a:ext uri="{FF2B5EF4-FFF2-40B4-BE49-F238E27FC236}">
                    <a16:creationId xmlns:a16="http://schemas.microsoft.com/office/drawing/2014/main" id="{5AEAE334-F21B-472A-A80C-109436C9D835}"/>
                  </a:ext>
                </a:extLst>
              </p:cNvPr>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pic>
          <p:nvPicPr>
            <p:cNvPr id="130" name="Graphic 129" descr="Presentation with pie chart outline">
              <a:extLst>
                <a:ext uri="{FF2B5EF4-FFF2-40B4-BE49-F238E27FC236}">
                  <a16:creationId xmlns:a16="http://schemas.microsoft.com/office/drawing/2014/main" id="{F977C351-E5EA-483A-964A-C2EAECD6F28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3711" y="6271049"/>
              <a:ext cx="234936" cy="234936"/>
            </a:xfrm>
            <a:prstGeom prst="rect">
              <a:avLst/>
            </a:prstGeom>
          </p:spPr>
        </p:pic>
      </p:grpSp>
      <p:sp>
        <p:nvSpPr>
          <p:cNvPr id="69" name="Rectangle 68">
            <a:extLst>
              <a:ext uri="{FF2B5EF4-FFF2-40B4-BE49-F238E27FC236}">
                <a16:creationId xmlns:a16="http://schemas.microsoft.com/office/drawing/2014/main" id="{193FDF58-3A2F-4911-AEAE-4F9B8F8D70D0}"/>
              </a:ext>
            </a:extLst>
          </p:cNvPr>
          <p:cNvSpPr/>
          <p:nvPr/>
        </p:nvSpPr>
        <p:spPr>
          <a:xfrm>
            <a:off x="129843" y="8844932"/>
            <a:ext cx="6598314" cy="605440"/>
          </a:xfrm>
          <a:prstGeom prst="rect">
            <a:avLst/>
          </a:prstGeom>
          <a:solidFill>
            <a:schemeClr val="accent1">
              <a:lumMod val="40000"/>
              <a:lumOff val="60000"/>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988" tIns="41494" rIns="82988" bIns="41494"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r>
              <a:rPr lang="en-US" sz="900" b="1" dirty="0">
                <a:solidFill>
                  <a:schemeClr val="tx1"/>
                </a:solidFill>
                <a:latin typeface="Times New Roman" panose="02020603050405020304" pitchFamily="18" charset="0"/>
                <a:cs typeface="Times New Roman" panose="02020603050405020304" pitchFamily="18" charset="0"/>
              </a:rPr>
              <a:t>       </a:t>
            </a:r>
            <a:r>
              <a:rPr lang="en-US" sz="1000" b="1" dirty="0">
                <a:solidFill>
                  <a:schemeClr val="tx1"/>
                </a:solidFill>
                <a:latin typeface="Times New Roman" panose="02020603050405020304" pitchFamily="18" charset="0"/>
                <a:cs typeface="Times New Roman" panose="02020603050405020304" pitchFamily="18" charset="0"/>
              </a:rPr>
              <a:t>What is Asset Allocation?</a:t>
            </a:r>
          </a:p>
          <a:p>
            <a:pPr algn="just"/>
            <a:r>
              <a:rPr lang="en-US" sz="1000" dirty="0">
                <a:solidFill>
                  <a:schemeClr val="tx1"/>
                </a:solidFill>
                <a:latin typeface="Times New Roman" panose="02020603050405020304" pitchFamily="18" charset="0"/>
                <a:cs typeface="Times New Roman" panose="02020603050405020304" pitchFamily="18" charset="0"/>
              </a:rPr>
              <a:t>Asset allocation is simply the pre-decided division of an individual portfolio/investments that will be invested in an asset class.</a:t>
            </a:r>
          </a:p>
        </p:txBody>
      </p:sp>
      <p:grpSp>
        <p:nvGrpSpPr>
          <p:cNvPr id="22" name="Group 21">
            <a:extLst>
              <a:ext uri="{FF2B5EF4-FFF2-40B4-BE49-F238E27FC236}">
                <a16:creationId xmlns:a16="http://schemas.microsoft.com/office/drawing/2014/main" id="{61FC3A4A-F080-4B81-9283-3C5DACBABC65}"/>
              </a:ext>
            </a:extLst>
          </p:cNvPr>
          <p:cNvGrpSpPr/>
          <p:nvPr/>
        </p:nvGrpSpPr>
        <p:grpSpPr>
          <a:xfrm>
            <a:off x="141943" y="4028831"/>
            <a:ext cx="6615597" cy="3017859"/>
            <a:chOff x="135790" y="3770061"/>
            <a:chExt cx="6615597" cy="2585221"/>
          </a:xfrm>
        </p:grpSpPr>
        <p:sp>
          <p:nvSpPr>
            <p:cNvPr id="123" name="Rectangle 122">
              <a:extLst>
                <a:ext uri="{FF2B5EF4-FFF2-40B4-BE49-F238E27FC236}">
                  <a16:creationId xmlns:a16="http://schemas.microsoft.com/office/drawing/2014/main" id="{7596132E-1806-4F70-A503-B49EF01B0237}"/>
                </a:ext>
              </a:extLst>
            </p:cNvPr>
            <p:cNvSpPr/>
            <p:nvPr/>
          </p:nvSpPr>
          <p:spPr>
            <a:xfrm>
              <a:off x="135790" y="3770061"/>
              <a:ext cx="6615597" cy="2585221"/>
            </a:xfrm>
            <a:prstGeom prst="rect">
              <a:avLst/>
            </a:prstGeom>
            <a:solidFill>
              <a:schemeClr val="accent1">
                <a:lumMod val="40000"/>
                <a:lumOff val="60000"/>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988" tIns="41494" rIns="82988" bIns="41494"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r>
                <a:rPr lang="en-US" sz="900" b="1" dirty="0">
                  <a:solidFill>
                    <a:schemeClr val="tx1"/>
                  </a:solidFill>
                  <a:latin typeface="Times New Roman" panose="02020603050405020304" pitchFamily="18" charset="0"/>
                  <a:cs typeface="Times New Roman" panose="02020603050405020304" pitchFamily="18" charset="0"/>
                </a:rPr>
                <a:t>       </a:t>
              </a:r>
              <a:r>
                <a:rPr lang="en-US" sz="1000" b="1" dirty="0">
                  <a:solidFill>
                    <a:schemeClr val="tx1"/>
                  </a:solidFill>
                  <a:latin typeface="Times New Roman" panose="02020603050405020304" pitchFamily="18" charset="0"/>
                  <a:cs typeface="Times New Roman" panose="02020603050405020304" pitchFamily="18" charset="0"/>
                </a:rPr>
                <a:t>What does this mean?</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Conservative- </a:t>
              </a:r>
              <a:r>
                <a:rPr lang="en-US" sz="1000" dirty="0">
                  <a:solidFill>
                    <a:schemeClr val="tx1"/>
                  </a:solidFill>
                  <a:latin typeface="Times New Roman" panose="02020603050405020304" pitchFamily="18" charset="0"/>
                  <a:cs typeface="Times New Roman" panose="02020603050405020304" pitchFamily="18" charset="0"/>
                </a:rPr>
                <a:t>You are an investor whose priority is the safeguarding of your current investment capital over the desire for increasing potential returns.</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Moderate-</a:t>
              </a:r>
              <a:r>
                <a:rPr lang="en-US" sz="1000" dirty="0">
                  <a:solidFill>
                    <a:schemeClr val="tx1"/>
                  </a:solidFill>
                  <a:latin typeface="Times New Roman" panose="02020603050405020304" pitchFamily="18" charset="0"/>
                  <a:cs typeface="Times New Roman" panose="02020603050405020304" pitchFamily="18" charset="0"/>
                </a:rPr>
                <a:t> You are a moderate investor primarily seeking income with some potential for capital growth. You prefer a low level of investment value volatility and therefore you are willing to accept lower potential investment returns.</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Balanced- </a:t>
              </a:r>
              <a:r>
                <a:rPr lang="en-US" sz="1000" dirty="0">
                  <a:solidFill>
                    <a:schemeClr val="tx1"/>
                  </a:solidFill>
                  <a:latin typeface="Times New Roman" panose="02020603050405020304" pitchFamily="18" charset="0"/>
                  <a:cs typeface="Times New Roman" panose="02020603050405020304" pitchFamily="18" charset="0"/>
                </a:rPr>
                <a:t>You are an investor with some understanding of investment market behavior. You prefer a balance between capital growth and capital security. You are prepared to accept some short-term risk in order to gain longer term capital growth.</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Assertive-</a:t>
              </a:r>
              <a:r>
                <a:rPr lang="en-US" sz="1000" dirty="0">
                  <a:solidFill>
                    <a:schemeClr val="tx1"/>
                  </a:solidFill>
                  <a:latin typeface="Times New Roman" panose="02020603050405020304" pitchFamily="18" charset="0"/>
                  <a:cs typeface="Times New Roman" panose="02020603050405020304" pitchFamily="18" charset="0"/>
                </a:rPr>
                <a:t> You are an assertive investor who understands the movement of investment markets. You are most interested in maximizing long term capital growth, although you do not wish to make unbalanced investment decisions. You are happy to take calculated risks in order to maximize long term capital growth. Tax advantaged investments are a focus.</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Aggressive-</a:t>
              </a:r>
              <a:r>
                <a:rPr lang="en-US" sz="1000" dirty="0">
                  <a:solidFill>
                    <a:schemeClr val="tx1"/>
                  </a:solidFill>
                  <a:latin typeface="Times New Roman" panose="02020603050405020304" pitchFamily="18" charset="0"/>
                  <a:cs typeface="Times New Roman" panose="02020603050405020304" pitchFamily="18" charset="0"/>
                </a:rPr>
                <a:t> You are an aggressive investor with a strong bias towards investments with high growth potential due to your investment experience. You are willing to accept higher performance fluctuations in return for potentially higher long term capital growth. You also have a greater focus on tax advantaged investments and/or leverage of your assets to further improve capital growth potential.</a:t>
              </a:r>
              <a:endParaRPr lang="en-IN" sz="1000" dirty="0">
                <a:solidFill>
                  <a:schemeClr val="tx1"/>
                </a:solidFill>
                <a:latin typeface="Times New Roman" panose="02020603050405020304" pitchFamily="18" charset="0"/>
                <a:cs typeface="Times New Roman" panose="02020603050405020304" pitchFamily="18" charset="0"/>
              </a:endParaRPr>
            </a:p>
          </p:txBody>
        </p:sp>
        <p:pic>
          <p:nvPicPr>
            <p:cNvPr id="17" name="Graphic 16" descr="Lights On with solid fill">
              <a:extLst>
                <a:ext uri="{FF2B5EF4-FFF2-40B4-BE49-F238E27FC236}">
                  <a16:creationId xmlns:a16="http://schemas.microsoft.com/office/drawing/2014/main" id="{2C80C2B9-4BEC-4403-BAE9-FA31C8110A76}"/>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2377" y="3793177"/>
              <a:ext cx="266762" cy="195847"/>
            </a:xfrm>
            <a:prstGeom prst="rect">
              <a:avLst/>
            </a:prstGeom>
          </p:spPr>
        </p:pic>
      </p:grpSp>
      <p:pic>
        <p:nvPicPr>
          <p:cNvPr id="76" name="Graphic 75" descr="Lights On with solid fill">
            <a:extLst>
              <a:ext uri="{FF2B5EF4-FFF2-40B4-BE49-F238E27FC236}">
                <a16:creationId xmlns:a16="http://schemas.microsoft.com/office/drawing/2014/main" id="{7FDEC7A9-6417-4351-AACE-78804166818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0590" y="8865454"/>
            <a:ext cx="182641" cy="182641"/>
          </a:xfrm>
          <a:prstGeom prst="rect">
            <a:avLst/>
          </a:prstGeom>
        </p:spPr>
      </p:pic>
      <p:graphicFrame>
        <p:nvGraphicFramePr>
          <p:cNvPr id="24" name="Table 23">
            <a:extLst>
              <a:ext uri="{FF2B5EF4-FFF2-40B4-BE49-F238E27FC236}">
                <a16:creationId xmlns:a16="http://schemas.microsoft.com/office/drawing/2014/main" id="{6FA31C45-D1AE-4592-A97C-C2CF5A8FE1FF}"/>
              </a:ext>
            </a:extLst>
          </p:cNvPr>
          <p:cNvGraphicFramePr>
            <a:graphicFrameLocks noGrp="1"/>
          </p:cNvGraphicFramePr>
          <p:nvPr>
            <p:extLst>
              <p:ext uri="{D42A27DB-BD31-4B8C-83A1-F6EECF244321}">
                <p14:modId xmlns:p14="http://schemas.microsoft.com/office/powerpoint/2010/main" val="2694040976"/>
              </p:ext>
            </p:extLst>
          </p:nvPr>
        </p:nvGraphicFramePr>
        <p:xfrm>
          <a:off x="137846" y="1397487"/>
          <a:ext cx="6567698" cy="642536"/>
        </p:xfrm>
        <a:graphic>
          <a:graphicData uri="http://schemas.openxmlformats.org/drawingml/2006/table">
            <a:tbl>
              <a:tblPr firstRow="1" bandRow="1"/>
              <a:tblGrid>
                <a:gridCol w="1233754">
                  <a:extLst>
                    <a:ext uri="{9D8B030D-6E8A-4147-A177-3AD203B41FA5}">
                      <a16:colId xmlns:a16="http://schemas.microsoft.com/office/drawing/2014/main" val="4153380337"/>
                    </a:ext>
                  </a:extLst>
                </a:gridCol>
                <a:gridCol w="1143000">
                  <a:extLst>
                    <a:ext uri="{9D8B030D-6E8A-4147-A177-3AD203B41FA5}">
                      <a16:colId xmlns:a16="http://schemas.microsoft.com/office/drawing/2014/main" val="2723200867"/>
                    </a:ext>
                  </a:extLst>
                </a:gridCol>
                <a:gridCol w="838200">
                  <a:extLst>
                    <a:ext uri="{9D8B030D-6E8A-4147-A177-3AD203B41FA5}">
                      <a16:colId xmlns:a16="http://schemas.microsoft.com/office/drawing/2014/main" val="3241273295"/>
                    </a:ext>
                  </a:extLst>
                </a:gridCol>
                <a:gridCol w="1143000">
                  <a:extLst>
                    <a:ext uri="{9D8B030D-6E8A-4147-A177-3AD203B41FA5}">
                      <a16:colId xmlns:a16="http://schemas.microsoft.com/office/drawing/2014/main" val="3617690132"/>
                    </a:ext>
                  </a:extLst>
                </a:gridCol>
                <a:gridCol w="1014087">
                  <a:extLst>
                    <a:ext uri="{9D8B030D-6E8A-4147-A177-3AD203B41FA5}">
                      <a16:colId xmlns:a16="http://schemas.microsoft.com/office/drawing/2014/main" val="609101917"/>
                    </a:ext>
                  </a:extLst>
                </a:gridCol>
                <a:gridCol w="1195657">
                  <a:extLst>
                    <a:ext uri="{9D8B030D-6E8A-4147-A177-3AD203B41FA5}">
                      <a16:colId xmlns:a16="http://schemas.microsoft.com/office/drawing/2014/main" val="532879954"/>
                    </a:ext>
                  </a:extLst>
                </a:gridCol>
              </a:tblGrid>
              <a:tr h="140159">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Name:</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xxxxxxx xxxxx</a:t>
                      </a:r>
                    </a:p>
                  </a:txBody>
                  <a:tcPr marL="3268" marR="3268" marT="3268" marB="0" anchor="ctr">
                    <a:lnL>
                      <a:noFill/>
                    </a:lnL>
                    <a:lnR>
                      <a:noFill/>
                    </a:lnR>
                    <a:lnT>
                      <a:noFill/>
                    </a:lnT>
                    <a:lnB>
                      <a:noFill/>
                    </a:lnB>
                  </a:tcPr>
                </a:tc>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Age:</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xx years</a:t>
                      </a:r>
                    </a:p>
                  </a:txBody>
                  <a:tcPr marL="3268" marR="3268" marT="3268" marB="0" anchor="ctr">
                    <a:lnL>
                      <a:noFill/>
                    </a:lnL>
                    <a:lnR>
                      <a:noFill/>
                    </a:lnR>
                    <a:lnT>
                      <a:noFill/>
                    </a:lnT>
                    <a:lnB>
                      <a:noFill/>
                    </a:lnB>
                  </a:tcPr>
                </a:tc>
                <a:tc>
                  <a:txBody>
                    <a:bodyPr/>
                    <a:lstStyle/>
                    <a:p>
                      <a:pPr algn="l" fontAlgn="ctr"/>
                      <a:r>
                        <a:rPr lang="en-IN" sz="1000" b="1" i="0" u="none" strike="noStrike">
                          <a:solidFill>
                            <a:srgbClr val="933634"/>
                          </a:solidFill>
                          <a:effectLst/>
                          <a:latin typeface="Times New Roman" panose="02020603050405020304" pitchFamily="18" charset="0"/>
                          <a:cs typeface="Times New Roman" panose="02020603050405020304" pitchFamily="18" charset="0"/>
                        </a:rPr>
                        <a:t>Income Source:</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Stable</a:t>
                      </a:r>
                    </a:p>
                  </a:txBody>
                  <a:tcPr marL="3268" marR="3268" marT="3268" marB="0" anchor="ctr">
                    <a:lnL>
                      <a:noFill/>
                    </a:lnL>
                    <a:lnR>
                      <a:noFill/>
                    </a:lnR>
                    <a:lnT>
                      <a:noFill/>
                    </a:lnT>
                    <a:lnB>
                      <a:noFill/>
                    </a:lnB>
                  </a:tcPr>
                </a:tc>
                <a:extLst>
                  <a:ext uri="{0D108BD9-81ED-4DB2-BD59-A6C34878D82A}">
                    <a16:rowId xmlns:a16="http://schemas.microsoft.com/office/drawing/2014/main" val="980058359"/>
                  </a:ext>
                </a:extLst>
              </a:tr>
              <a:tr h="243434">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Mobile Phone:</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+91-xxxxxxxxxx</a:t>
                      </a:r>
                    </a:p>
                  </a:txBody>
                  <a:tcPr marL="3268" marR="3268" marT="3268" marB="0" anchor="ctr">
                    <a:lnL>
                      <a:noFill/>
                    </a:lnL>
                    <a:lnR>
                      <a:noFill/>
                    </a:lnR>
                    <a:lnT>
                      <a:noFill/>
                    </a:lnT>
                    <a:lnB>
                      <a:noFill/>
                    </a:lnB>
                  </a:tcPr>
                </a:tc>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Life Stage: </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Single</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68" marR="3268" marT="3268" marB="0" anchor="ctr">
                    <a:lnL>
                      <a:noFill/>
                    </a:lnL>
                    <a:lnR>
                      <a:noFill/>
                    </a:lnR>
                    <a:lnT>
                      <a:noFill/>
                    </a:lnT>
                    <a:lnB>
                      <a:noFill/>
                    </a:lnB>
                  </a:tcPr>
                </a:tc>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Income Range: </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INR xxx-xxx Lakh</a:t>
                      </a:r>
                    </a:p>
                  </a:txBody>
                  <a:tcPr marL="3268" marR="3268" marT="3268" marB="0" anchor="ctr">
                    <a:lnL>
                      <a:noFill/>
                    </a:lnL>
                    <a:lnR>
                      <a:noFill/>
                    </a:lnR>
                    <a:lnT>
                      <a:noFill/>
                    </a:lnT>
                    <a:lnB>
                      <a:noFill/>
                    </a:lnB>
                  </a:tcPr>
                </a:tc>
                <a:extLst>
                  <a:ext uri="{0D108BD9-81ED-4DB2-BD59-A6C34878D82A}">
                    <a16:rowId xmlns:a16="http://schemas.microsoft.com/office/drawing/2014/main" val="4279145095"/>
                  </a:ext>
                </a:extLst>
              </a:tr>
              <a:tr h="243434">
                <a:tc>
                  <a:txBody>
                    <a:bodyPr/>
                    <a:lstStyle/>
                    <a:p>
                      <a:pPr algn="l" fontAlgn="ctr"/>
                      <a:r>
                        <a:rPr lang="en-IN" sz="1000" b="1" i="0" u="none" strike="noStrike">
                          <a:solidFill>
                            <a:srgbClr val="933634"/>
                          </a:solidFill>
                          <a:effectLst/>
                          <a:latin typeface="Times New Roman" panose="02020603050405020304" pitchFamily="18" charset="0"/>
                          <a:cs typeface="Times New Roman" panose="02020603050405020304" pitchFamily="18" charset="0"/>
                        </a:rPr>
                        <a:t>Current Net Worth:</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INR xxx-xxx Lakh</a:t>
                      </a:r>
                    </a:p>
                  </a:txBody>
                  <a:tcPr marL="3268" marR="3268" marT="3268" marB="0" anchor="ctr">
                    <a:lnL>
                      <a:noFill/>
                    </a:lnL>
                    <a:lnR>
                      <a:noFill/>
                    </a:lnR>
                    <a:lnT>
                      <a:noFill/>
                    </a:lnT>
                    <a:lnB>
                      <a:noFill/>
                    </a:lnB>
                  </a:tcPr>
                </a:tc>
                <a:tc>
                  <a:txBody>
                    <a:bodyPr/>
                    <a:lstStyle/>
                    <a:p>
                      <a:pPr algn="l" fontAlgn="ctr"/>
                      <a:r>
                        <a:rPr lang="en-IN" sz="1000" b="1" i="0" u="none" strike="noStrike">
                          <a:solidFill>
                            <a:srgbClr val="933634"/>
                          </a:solidFill>
                          <a:effectLst/>
                          <a:latin typeface="Times New Roman" panose="02020603050405020304" pitchFamily="18" charset="0"/>
                          <a:cs typeface="Times New Roman" panose="02020603050405020304" pitchFamily="18" charset="0"/>
                        </a:rPr>
                        <a:t>Saving %: </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&lt;10 %</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 </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3268" marR="3268" marT="3268" marB="0" anchor="ctr">
                    <a:lnL>
                      <a:noFill/>
                    </a:lnL>
                    <a:lnR>
                      <a:noFill/>
                    </a:lnR>
                    <a:lnT>
                      <a:noFill/>
                    </a:lnT>
                    <a:lnB>
                      <a:noFill/>
                    </a:lnB>
                  </a:tcPr>
                </a:tc>
                <a:extLst>
                  <a:ext uri="{0D108BD9-81ED-4DB2-BD59-A6C34878D82A}">
                    <a16:rowId xmlns:a16="http://schemas.microsoft.com/office/drawing/2014/main" val="3264441962"/>
                  </a:ext>
                </a:extLst>
              </a:tr>
            </a:tbl>
          </a:graphicData>
        </a:graphic>
      </p:graphicFrame>
      <p:sp>
        <p:nvSpPr>
          <p:cNvPr id="44" name="object 109">
            <a:extLst>
              <a:ext uri="{FF2B5EF4-FFF2-40B4-BE49-F238E27FC236}">
                <a16:creationId xmlns:a16="http://schemas.microsoft.com/office/drawing/2014/main" id="{55FBBAB4-74AC-422B-A4FB-DC2D172C2E6C}"/>
              </a:ext>
            </a:extLst>
          </p:cNvPr>
          <p:cNvSpPr txBox="1">
            <a:spLocks noGrp="1"/>
          </p:cNvSpPr>
          <p:nvPr>
            <p:ph type="ftr" sz="quarter" idx="5"/>
          </p:nvPr>
        </p:nvSpPr>
        <p:spPr>
          <a:xfrm>
            <a:off x="57630" y="9675283"/>
            <a:ext cx="2679706" cy="107722"/>
          </a:xfrm>
          <a:prstGeom prst="rect">
            <a:avLst/>
          </a:prstGeom>
        </p:spPr>
        <p:txBody>
          <a:bodyPr vert="horz" wrap="square" lIns="0" tIns="0" rIns="0" bIns="0" rtlCol="0">
            <a:spAutoFit/>
          </a:bodyPr>
          <a:lstStyle/>
          <a:p>
            <a:pPr marL="11527"/>
            <a:r>
              <a:rPr sz="700" spc="-9" dirty="0"/>
              <a:t>© </a:t>
            </a:r>
            <a:r>
              <a:rPr lang="en-IN" sz="700" spc="-14" dirty="0"/>
              <a:t>WRNP SOLUTION PRIVATE LIMITED</a:t>
            </a:r>
            <a:r>
              <a:rPr sz="700" spc="-5" dirty="0"/>
              <a:t>,</a:t>
            </a:r>
            <a:r>
              <a:rPr sz="700" dirty="0"/>
              <a:t> </a:t>
            </a:r>
            <a:r>
              <a:rPr sz="700" spc="-5" dirty="0"/>
              <a:t>20</a:t>
            </a:r>
            <a:r>
              <a:rPr lang="en-IN" sz="700" spc="-5" dirty="0"/>
              <a:t>22</a:t>
            </a:r>
            <a:r>
              <a:rPr sz="700" spc="-5" dirty="0"/>
              <a:t>.</a:t>
            </a:r>
            <a:r>
              <a:rPr sz="700" dirty="0"/>
              <a:t> </a:t>
            </a:r>
            <a:r>
              <a:rPr sz="700" spc="-5" dirty="0"/>
              <a:t>All</a:t>
            </a:r>
            <a:r>
              <a:rPr sz="700" spc="-23" dirty="0"/>
              <a:t> </a:t>
            </a:r>
            <a:r>
              <a:rPr sz="700" dirty="0"/>
              <a:t>r</a:t>
            </a:r>
            <a:r>
              <a:rPr sz="700" spc="-5" dirty="0"/>
              <a:t>igh</a:t>
            </a:r>
            <a:r>
              <a:rPr sz="700" spc="-9" dirty="0"/>
              <a:t>t</a:t>
            </a:r>
            <a:r>
              <a:rPr sz="700" spc="-5" dirty="0"/>
              <a:t>s </a:t>
            </a:r>
            <a:r>
              <a:rPr sz="700" spc="-9" dirty="0"/>
              <a:t>r</a:t>
            </a:r>
            <a:r>
              <a:rPr sz="700" spc="-5" dirty="0"/>
              <a:t>ese</a:t>
            </a:r>
            <a:r>
              <a:rPr sz="700" spc="-9" dirty="0"/>
              <a:t>r</a:t>
            </a:r>
            <a:r>
              <a:rPr sz="700" spc="-18" dirty="0"/>
              <a:t>v</a:t>
            </a:r>
            <a:r>
              <a:rPr sz="700" spc="-5" dirty="0"/>
              <a:t>ed.</a:t>
            </a:r>
          </a:p>
        </p:txBody>
      </p:sp>
      <p:pic>
        <p:nvPicPr>
          <p:cNvPr id="3" name="Picture 2">
            <a:extLst>
              <a:ext uri="{FF2B5EF4-FFF2-40B4-BE49-F238E27FC236}">
                <a16:creationId xmlns:a16="http://schemas.microsoft.com/office/drawing/2014/main" id="{F6557EB5-3D6C-4336-BE34-A199B67490BC}"/>
              </a:ext>
            </a:extLst>
          </p:cNvPr>
          <p:cNvPicPr>
            <a:picLocks noChangeAspect="1"/>
          </p:cNvPicPr>
          <p:nvPr/>
        </p:nvPicPr>
        <p:blipFill>
          <a:blip r:embed="rId16"/>
          <a:stretch>
            <a:fillRect/>
          </a:stretch>
        </p:blipFill>
        <p:spPr>
          <a:xfrm>
            <a:off x="65832" y="83579"/>
            <a:ext cx="1443424" cy="6377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flipV="1">
            <a:off x="57630" y="9513108"/>
            <a:ext cx="6767635" cy="45719"/>
          </a:xfrm>
          <a:custGeom>
            <a:avLst/>
            <a:gdLst/>
            <a:ahLst/>
            <a:cxnLst/>
            <a:rect l="l" t="t" r="r" b="b"/>
            <a:pathLst>
              <a:path w="7493000">
                <a:moveTo>
                  <a:pt x="0" y="0"/>
                </a:moveTo>
                <a:lnTo>
                  <a:pt x="7492380" y="0"/>
                </a:lnTo>
              </a:path>
            </a:pathLst>
          </a:custGeom>
          <a:ln w="9521">
            <a:solidFill>
              <a:srgbClr val="E4E4E4"/>
            </a:solidFill>
          </a:ln>
        </p:spPr>
        <p:txBody>
          <a:bodyPr wrap="square" lIns="0" tIns="0" rIns="0" bIns="0" rtlCol="0"/>
          <a:lstStyle/>
          <a:p>
            <a:endParaRPr sz="1500"/>
          </a:p>
        </p:txBody>
      </p:sp>
      <p:sp>
        <p:nvSpPr>
          <p:cNvPr id="7" name="object 7"/>
          <p:cNvSpPr txBox="1"/>
          <p:nvPr/>
        </p:nvSpPr>
        <p:spPr>
          <a:xfrm>
            <a:off x="4785969" y="70825"/>
            <a:ext cx="2031402" cy="246221"/>
          </a:xfrm>
          <a:prstGeom prst="rect">
            <a:avLst/>
          </a:prstGeom>
        </p:spPr>
        <p:txBody>
          <a:bodyPr vert="horz" wrap="square" lIns="0" tIns="0" rIns="0" bIns="0" rtlCol="0">
            <a:spAutoFit/>
          </a:bodyPr>
          <a:lstStyle/>
          <a:p>
            <a:pPr marL="59938"/>
            <a:r>
              <a:rPr sz="1600" b="1" spc="-9" dirty="0">
                <a:solidFill>
                  <a:schemeClr val="accent2">
                    <a:lumMod val="75000"/>
                  </a:schemeClr>
                </a:solidFill>
                <a:latin typeface="Times New Roman"/>
                <a:cs typeface="Times New Roman"/>
              </a:rPr>
              <a:t>St</a:t>
            </a:r>
            <a:r>
              <a:rPr sz="1600" b="1" spc="-5" dirty="0">
                <a:solidFill>
                  <a:schemeClr val="accent2">
                    <a:lumMod val="75000"/>
                  </a:schemeClr>
                </a:solidFill>
                <a:latin typeface="Times New Roman"/>
                <a:cs typeface="Times New Roman"/>
              </a:rPr>
              <a:t>a</a:t>
            </a:r>
            <a:r>
              <a:rPr sz="1600" b="1" spc="-9" dirty="0">
                <a:solidFill>
                  <a:schemeClr val="accent2">
                    <a:lumMod val="75000"/>
                  </a:schemeClr>
                </a:solidFill>
                <a:latin typeface="Times New Roman"/>
                <a:cs typeface="Times New Roman"/>
              </a:rPr>
              <a:t>rtt Wealth</a:t>
            </a:r>
            <a:r>
              <a:rPr sz="1600" b="1" spc="123" dirty="0">
                <a:solidFill>
                  <a:schemeClr val="accent2">
                    <a:lumMod val="75000"/>
                  </a:schemeClr>
                </a:solidFill>
                <a:latin typeface="Times New Roman"/>
                <a:cs typeface="Times New Roman"/>
              </a:rPr>
              <a:t> </a:t>
            </a:r>
            <a:r>
              <a:rPr sz="1600" b="1" spc="-14" dirty="0">
                <a:solidFill>
                  <a:schemeClr val="accent2">
                    <a:lumMod val="75000"/>
                  </a:schemeClr>
                </a:solidFill>
                <a:latin typeface="Times New Roman"/>
                <a:cs typeface="Times New Roman"/>
              </a:rPr>
              <a:t>Re</a:t>
            </a:r>
            <a:r>
              <a:rPr sz="1600" b="1" dirty="0">
                <a:solidFill>
                  <a:schemeClr val="accent2">
                    <a:lumMod val="75000"/>
                  </a:schemeClr>
                </a:solidFill>
                <a:latin typeface="Times New Roman"/>
                <a:cs typeface="Times New Roman"/>
              </a:rPr>
              <a:t>p</a:t>
            </a:r>
            <a:r>
              <a:rPr sz="1600" b="1" spc="-9" dirty="0">
                <a:solidFill>
                  <a:schemeClr val="accent2">
                    <a:lumMod val="75000"/>
                  </a:schemeClr>
                </a:solidFill>
                <a:latin typeface="Times New Roman"/>
                <a:cs typeface="Times New Roman"/>
              </a:rPr>
              <a:t>ort</a:t>
            </a:r>
            <a:endParaRPr sz="1600" dirty="0">
              <a:solidFill>
                <a:schemeClr val="accent2">
                  <a:lumMod val="75000"/>
                </a:schemeClr>
              </a:solidFill>
              <a:latin typeface="Times New Roman"/>
              <a:cs typeface="Times New Roman"/>
            </a:endParaRPr>
          </a:p>
        </p:txBody>
      </p:sp>
      <p:sp>
        <p:nvSpPr>
          <p:cNvPr id="20" name="object 20"/>
          <p:cNvSpPr/>
          <p:nvPr/>
        </p:nvSpPr>
        <p:spPr>
          <a:xfrm flipH="1">
            <a:off x="10284" y="1044563"/>
            <a:ext cx="45719" cy="8499872"/>
          </a:xfrm>
          <a:custGeom>
            <a:avLst/>
            <a:gdLst/>
            <a:ahLst/>
            <a:cxnLst/>
            <a:rect l="l" t="t" r="r" b="b"/>
            <a:pathLst>
              <a:path h="9254490">
                <a:moveTo>
                  <a:pt x="0" y="0"/>
                </a:moveTo>
                <a:lnTo>
                  <a:pt x="0" y="9254483"/>
                </a:lnTo>
              </a:path>
            </a:pathLst>
          </a:custGeom>
          <a:ln w="9520">
            <a:solidFill>
              <a:srgbClr val="E4E4E4"/>
            </a:solidFill>
          </a:ln>
        </p:spPr>
        <p:txBody>
          <a:bodyPr wrap="square" lIns="0" tIns="0" rIns="0" bIns="0" rtlCol="0"/>
          <a:lstStyle/>
          <a:p>
            <a:endParaRPr sz="1500"/>
          </a:p>
        </p:txBody>
      </p:sp>
      <p:sp>
        <p:nvSpPr>
          <p:cNvPr id="21" name="object 21"/>
          <p:cNvSpPr/>
          <p:nvPr/>
        </p:nvSpPr>
        <p:spPr>
          <a:xfrm>
            <a:off x="6817371" y="1046254"/>
            <a:ext cx="45719" cy="8478746"/>
          </a:xfrm>
          <a:custGeom>
            <a:avLst/>
            <a:gdLst/>
            <a:ahLst/>
            <a:cxnLst/>
            <a:rect l="l" t="t" r="r" b="b"/>
            <a:pathLst>
              <a:path h="9254490">
                <a:moveTo>
                  <a:pt x="0" y="0"/>
                </a:moveTo>
                <a:lnTo>
                  <a:pt x="0" y="9254483"/>
                </a:lnTo>
              </a:path>
            </a:pathLst>
          </a:custGeom>
          <a:ln w="9499">
            <a:solidFill>
              <a:srgbClr val="E4E4E4"/>
            </a:solidFill>
          </a:ln>
        </p:spPr>
        <p:txBody>
          <a:bodyPr wrap="square" lIns="0" tIns="0" rIns="0" bIns="0" rtlCol="0"/>
          <a:lstStyle/>
          <a:p>
            <a:endParaRPr sz="1500"/>
          </a:p>
        </p:txBody>
      </p:sp>
      <p:sp>
        <p:nvSpPr>
          <p:cNvPr id="28" name="object 28"/>
          <p:cNvSpPr/>
          <p:nvPr/>
        </p:nvSpPr>
        <p:spPr>
          <a:xfrm>
            <a:off x="66870" y="1059803"/>
            <a:ext cx="6715077"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sp>
        <p:nvSpPr>
          <p:cNvPr id="109" name="object 109"/>
          <p:cNvSpPr txBox="1">
            <a:spLocks noGrp="1"/>
          </p:cNvSpPr>
          <p:nvPr>
            <p:ph type="ftr" sz="quarter" idx="5"/>
          </p:nvPr>
        </p:nvSpPr>
        <p:spPr>
          <a:xfrm>
            <a:off x="57630" y="9675283"/>
            <a:ext cx="2679706" cy="107722"/>
          </a:xfrm>
          <a:prstGeom prst="rect">
            <a:avLst/>
          </a:prstGeom>
        </p:spPr>
        <p:txBody>
          <a:bodyPr vert="horz" wrap="square" lIns="0" tIns="0" rIns="0" bIns="0" rtlCol="0">
            <a:spAutoFit/>
          </a:bodyPr>
          <a:lstStyle/>
          <a:p>
            <a:pPr marL="11527"/>
            <a:r>
              <a:rPr lang="en-US" sz="700" spc="-9" dirty="0"/>
              <a:t>© </a:t>
            </a:r>
            <a:r>
              <a:rPr lang="en-US" sz="700" spc="-14" dirty="0"/>
              <a:t>WRNP SOLUTION PRIVATE LIMITED</a:t>
            </a:r>
            <a:r>
              <a:rPr lang="en-US" sz="700" spc="-5" dirty="0"/>
              <a:t>,</a:t>
            </a:r>
            <a:r>
              <a:rPr lang="en-US" sz="700" dirty="0"/>
              <a:t> </a:t>
            </a:r>
            <a:r>
              <a:rPr lang="en-US" sz="700" spc="-5" dirty="0"/>
              <a:t>2022.</a:t>
            </a:r>
            <a:r>
              <a:rPr lang="en-US" sz="700" dirty="0"/>
              <a:t> </a:t>
            </a:r>
            <a:r>
              <a:rPr lang="en-US" sz="700" spc="-5" dirty="0"/>
              <a:t>All</a:t>
            </a:r>
            <a:r>
              <a:rPr lang="en-US" sz="700" spc="-23" dirty="0"/>
              <a:t> </a:t>
            </a:r>
            <a:r>
              <a:rPr lang="en-US" sz="700" dirty="0"/>
              <a:t>r</a:t>
            </a:r>
            <a:r>
              <a:rPr lang="en-US" sz="700" spc="-5" dirty="0"/>
              <a:t>igh</a:t>
            </a:r>
            <a:r>
              <a:rPr lang="en-US" sz="700" spc="-9" dirty="0"/>
              <a:t>t</a:t>
            </a:r>
            <a:r>
              <a:rPr lang="en-US" sz="700" spc="-5" dirty="0"/>
              <a:t>s </a:t>
            </a:r>
            <a:r>
              <a:rPr lang="en-US" sz="700" spc="-9" dirty="0"/>
              <a:t>r</a:t>
            </a:r>
            <a:r>
              <a:rPr lang="en-US" sz="700" spc="-5" dirty="0"/>
              <a:t>ese</a:t>
            </a:r>
            <a:r>
              <a:rPr lang="en-US" sz="700" spc="-9" dirty="0"/>
              <a:t>r</a:t>
            </a:r>
            <a:r>
              <a:rPr lang="en-US" sz="700" spc="-18" dirty="0"/>
              <a:t>v</a:t>
            </a:r>
            <a:r>
              <a:rPr lang="en-US" sz="700" spc="-5" dirty="0"/>
              <a:t>ed.</a:t>
            </a:r>
          </a:p>
        </p:txBody>
      </p:sp>
      <p:sp>
        <p:nvSpPr>
          <p:cNvPr id="110" name="object 110"/>
          <p:cNvSpPr txBox="1">
            <a:spLocks noGrp="1"/>
          </p:cNvSpPr>
          <p:nvPr>
            <p:ph type="sldNum" sz="quarter" idx="7"/>
          </p:nvPr>
        </p:nvSpPr>
        <p:spPr>
          <a:xfrm>
            <a:off x="5992671" y="9650472"/>
            <a:ext cx="865329" cy="107722"/>
          </a:xfrm>
          <a:prstGeom prst="rect">
            <a:avLst/>
          </a:prstGeom>
        </p:spPr>
        <p:txBody>
          <a:bodyPr vert="horz" wrap="square" lIns="0" tIns="0" rIns="0" bIns="0" rtlCol="0">
            <a:spAutoFit/>
          </a:bodyPr>
          <a:lstStyle/>
          <a:p>
            <a:pPr marL="11527"/>
            <a:r>
              <a:rPr sz="700" spc="-9" dirty="0"/>
              <a:t>P</a:t>
            </a:r>
            <a:r>
              <a:rPr sz="700" dirty="0"/>
              <a:t>a</a:t>
            </a:r>
            <a:r>
              <a:rPr sz="700" spc="-18" dirty="0"/>
              <a:t>g</a:t>
            </a:r>
            <a:r>
              <a:rPr sz="700" spc="-5" dirty="0"/>
              <a:t>e </a:t>
            </a:r>
            <a:fld id="{81D60167-4931-47E6-BA6A-407CBD079E47}" type="slidenum">
              <a:rPr sz="700" spc="-5" dirty="0"/>
              <a:pPr marL="11527"/>
              <a:t>2</a:t>
            </a:fld>
            <a:r>
              <a:rPr sz="700" spc="-5" dirty="0"/>
              <a:t> </a:t>
            </a:r>
            <a:r>
              <a:rPr sz="700" dirty="0"/>
              <a:t>o</a:t>
            </a:r>
            <a:r>
              <a:rPr sz="700" spc="-5" dirty="0"/>
              <a:t>f</a:t>
            </a:r>
            <a:r>
              <a:rPr sz="700" spc="-14" dirty="0"/>
              <a:t> </a:t>
            </a:r>
            <a:r>
              <a:rPr lang="en-IN" sz="700" spc="-5" dirty="0"/>
              <a:t>3</a:t>
            </a:r>
            <a:endParaRPr sz="700" spc="-5" dirty="0"/>
          </a:p>
        </p:txBody>
      </p:sp>
      <p:sp>
        <p:nvSpPr>
          <p:cNvPr id="117" name="object 7">
            <a:extLst>
              <a:ext uri="{FF2B5EF4-FFF2-40B4-BE49-F238E27FC236}">
                <a16:creationId xmlns:a16="http://schemas.microsoft.com/office/drawing/2014/main" id="{245D6603-7DE9-4641-8916-28EA0EB83236}"/>
              </a:ext>
            </a:extLst>
          </p:cNvPr>
          <p:cNvSpPr txBox="1"/>
          <p:nvPr/>
        </p:nvSpPr>
        <p:spPr>
          <a:xfrm>
            <a:off x="4829352" y="363368"/>
            <a:ext cx="2031402" cy="443198"/>
          </a:xfrm>
          <a:prstGeom prst="rect">
            <a:avLst/>
          </a:prstGeom>
        </p:spPr>
        <p:txBody>
          <a:bodyPr vert="horz" wrap="square" lIns="0" tIns="0" rIns="0" bIns="0" rtlCol="0">
            <a:spAutoFit/>
          </a:bodyPr>
          <a:lstStyle/>
          <a:p>
            <a:pPr marL="11527" marR="443195">
              <a:lnSpc>
                <a:spcPct val="96100"/>
              </a:lnSpc>
              <a:spcBef>
                <a:spcPts val="1085"/>
              </a:spcBef>
            </a:pPr>
            <a:r>
              <a:rPr sz="1000" dirty="0">
                <a:solidFill>
                  <a:schemeClr val="accent2">
                    <a:lumMod val="75000"/>
                  </a:schemeClr>
                </a:solidFill>
                <a:latin typeface="Times New Roman"/>
                <a:cs typeface="Times New Roman"/>
              </a:rPr>
              <a:t>SRN:</a:t>
            </a:r>
            <a:r>
              <a:rPr lang="en-US" sz="1000" dirty="0">
                <a:solidFill>
                  <a:schemeClr val="accent2">
                    <a:lumMod val="75000"/>
                  </a:schemeClr>
                </a:solidFill>
                <a:latin typeface="Times New Roman"/>
                <a:cs typeface="Times New Roman"/>
              </a:rPr>
              <a:t>  </a:t>
            </a:r>
            <a:br>
              <a:rPr lang="en-US" sz="1000" dirty="0">
                <a:solidFill>
                  <a:schemeClr val="accent2">
                    <a:lumMod val="75000"/>
                  </a:schemeClr>
                </a:solidFill>
                <a:latin typeface="Times New Roman"/>
                <a:cs typeface="Times New Roman"/>
              </a:rPr>
            </a:br>
            <a:r>
              <a:rPr sz="1000" dirty="0">
                <a:solidFill>
                  <a:schemeClr val="accent2">
                    <a:lumMod val="75000"/>
                  </a:schemeClr>
                </a:solidFill>
                <a:latin typeface="Times New Roman"/>
                <a:cs typeface="Times New Roman"/>
              </a:rPr>
              <a:t>Uni</a:t>
            </a:r>
            <a:r>
              <a:rPr sz="1000" spc="5" dirty="0">
                <a:solidFill>
                  <a:schemeClr val="accent2">
                    <a:lumMod val="75000"/>
                  </a:schemeClr>
                </a:solidFill>
                <a:latin typeface="Times New Roman"/>
                <a:cs typeface="Times New Roman"/>
              </a:rPr>
              <a:t>qu</a:t>
            </a:r>
            <a:r>
              <a:rPr sz="1000" dirty="0">
                <a:solidFill>
                  <a:schemeClr val="accent2">
                    <a:lumMod val="75000"/>
                  </a:schemeClr>
                </a:solidFill>
                <a:latin typeface="Times New Roman"/>
                <a:cs typeface="Times New Roman"/>
              </a:rPr>
              <a:t>e</a:t>
            </a:r>
            <a:r>
              <a:rPr sz="1000" spc="54" dirty="0">
                <a:solidFill>
                  <a:schemeClr val="accent2">
                    <a:lumMod val="75000"/>
                  </a:schemeClr>
                </a:solidFill>
                <a:latin typeface="Times New Roman"/>
                <a:cs typeface="Times New Roman"/>
              </a:rPr>
              <a:t> </a:t>
            </a:r>
            <a:r>
              <a:rPr sz="1000" spc="-9" dirty="0">
                <a:solidFill>
                  <a:schemeClr val="accent2">
                    <a:lumMod val="75000"/>
                  </a:schemeClr>
                </a:solidFill>
                <a:latin typeface="Times New Roman"/>
                <a:cs typeface="Times New Roman"/>
              </a:rPr>
              <a:t>T</a:t>
            </a:r>
            <a:r>
              <a:rPr sz="1000" dirty="0">
                <a:solidFill>
                  <a:schemeClr val="accent2">
                    <a:lumMod val="75000"/>
                  </a:schemeClr>
                </a:solidFill>
                <a:latin typeface="Times New Roman"/>
                <a:cs typeface="Times New Roman"/>
              </a:rPr>
              <a:t>r</a:t>
            </a:r>
            <a:r>
              <a:rPr sz="1000" spc="-5"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n</a:t>
            </a:r>
            <a:r>
              <a:rPr sz="1000" dirty="0">
                <a:solidFill>
                  <a:schemeClr val="accent2">
                    <a:lumMod val="75000"/>
                  </a:schemeClr>
                </a:solidFill>
                <a:latin typeface="Times New Roman"/>
                <a:cs typeface="Times New Roman"/>
              </a:rPr>
              <a:t>s</a:t>
            </a:r>
            <a:r>
              <a:rPr sz="1000" spc="-9"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c</a:t>
            </a:r>
            <a:r>
              <a:rPr sz="1000" dirty="0">
                <a:solidFill>
                  <a:schemeClr val="accent2">
                    <a:lumMod val="75000"/>
                  </a:schemeClr>
                </a:solidFill>
                <a:latin typeface="Times New Roman"/>
                <a:cs typeface="Times New Roman"/>
              </a:rPr>
              <a:t>ti</a:t>
            </a:r>
            <a:r>
              <a:rPr sz="1000" spc="5" dirty="0">
                <a:solidFill>
                  <a:schemeClr val="accent2">
                    <a:lumMod val="75000"/>
                  </a:schemeClr>
                </a:solidFill>
                <a:latin typeface="Times New Roman"/>
                <a:cs typeface="Times New Roman"/>
              </a:rPr>
              <a:t>o</a:t>
            </a:r>
            <a:r>
              <a:rPr sz="1000" dirty="0">
                <a:solidFill>
                  <a:schemeClr val="accent2">
                    <a:lumMod val="75000"/>
                  </a:schemeClr>
                </a:solidFill>
                <a:latin typeface="Times New Roman"/>
                <a:cs typeface="Times New Roman"/>
              </a:rPr>
              <a:t>n</a:t>
            </a:r>
            <a:r>
              <a:rPr sz="1000" spc="73" dirty="0">
                <a:solidFill>
                  <a:schemeClr val="accent2">
                    <a:lumMod val="75000"/>
                  </a:schemeClr>
                </a:solidFill>
                <a:latin typeface="Times New Roman"/>
                <a:cs typeface="Times New Roman"/>
              </a:rPr>
              <a:t> </a:t>
            </a:r>
            <a:r>
              <a:rPr sz="1000" dirty="0">
                <a:solidFill>
                  <a:schemeClr val="accent2">
                    <a:lumMod val="75000"/>
                  </a:schemeClr>
                </a:solidFill>
                <a:latin typeface="Times New Roman"/>
                <a:cs typeface="Times New Roman"/>
              </a:rPr>
              <a:t>I</a:t>
            </a:r>
            <a:r>
              <a:rPr lang="en-IN" sz="1000" dirty="0">
                <a:solidFill>
                  <a:schemeClr val="accent2">
                    <a:lumMod val="75000"/>
                  </a:schemeClr>
                </a:solidFill>
                <a:latin typeface="Times New Roman"/>
                <a:cs typeface="Times New Roman"/>
              </a:rPr>
              <a:t>D: </a:t>
            </a:r>
            <a:r>
              <a:rPr lang="en-IN" sz="1000" spc="73" dirty="0">
                <a:solidFill>
                  <a:schemeClr val="accent2">
                    <a:lumMod val="75000"/>
                  </a:schemeClr>
                </a:solidFill>
                <a:latin typeface="Times New Roman"/>
                <a:cs typeface="Times New Roman"/>
              </a:rPr>
              <a:t> Report </a:t>
            </a:r>
            <a:r>
              <a:rPr lang="en-IN" sz="1000" dirty="0">
                <a:solidFill>
                  <a:schemeClr val="accent2">
                    <a:lumMod val="75000"/>
                  </a:schemeClr>
                </a:solidFill>
                <a:latin typeface="Times New Roman"/>
                <a:cs typeface="Times New Roman"/>
              </a:rPr>
              <a:t>Cr</a:t>
            </a:r>
            <a:r>
              <a:rPr lang="en-IN" sz="1000" spc="-5" dirty="0">
                <a:solidFill>
                  <a:schemeClr val="accent2">
                    <a:lumMod val="75000"/>
                  </a:schemeClr>
                </a:solidFill>
                <a:latin typeface="Times New Roman"/>
                <a:cs typeface="Times New Roman"/>
              </a:rPr>
              <a:t>ea</a:t>
            </a:r>
            <a:r>
              <a:rPr lang="en-IN" sz="1000" dirty="0">
                <a:solidFill>
                  <a:schemeClr val="accent2">
                    <a:lumMod val="75000"/>
                  </a:schemeClr>
                </a:solidFill>
                <a:latin typeface="Times New Roman"/>
                <a:cs typeface="Times New Roman"/>
              </a:rPr>
              <a:t>ted: </a:t>
            </a:r>
            <a:r>
              <a:rPr lang="en-IN" sz="1000" spc="-59" dirty="0">
                <a:solidFill>
                  <a:schemeClr val="accent2">
                    <a:lumMod val="75000"/>
                  </a:schemeClr>
                </a:solidFill>
                <a:latin typeface="Times New Roman"/>
                <a:cs typeface="Times New Roman"/>
              </a:rPr>
              <a:t> </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5" dirty="0">
                <a:solidFill>
                  <a:schemeClr val="accent2">
                    <a:lumMod val="75000"/>
                  </a:schemeClr>
                </a:solidFill>
                <a:latin typeface="Times New Roman"/>
                <a:cs typeface="Times New Roman"/>
              </a:rPr>
              <a:t>20</a:t>
            </a:r>
            <a:r>
              <a:rPr lang="en-IN" sz="1000" spc="-9" dirty="0">
                <a:solidFill>
                  <a:schemeClr val="accent2">
                    <a:lumMod val="75000"/>
                  </a:schemeClr>
                </a:solidFill>
                <a:latin typeface="Times New Roman"/>
                <a:cs typeface="Times New Roman"/>
              </a:rPr>
              <a:t>xx</a:t>
            </a:r>
            <a:endParaRPr lang="en-IN" sz="1000" dirty="0">
              <a:solidFill>
                <a:schemeClr val="accent2">
                  <a:lumMod val="75000"/>
                </a:schemeClr>
              </a:solidFill>
              <a:latin typeface="Times New Roman"/>
              <a:cs typeface="Times New Roman"/>
            </a:endParaRPr>
          </a:p>
        </p:txBody>
      </p:sp>
      <p:grpSp>
        <p:nvGrpSpPr>
          <p:cNvPr id="119" name="Group 118">
            <a:extLst>
              <a:ext uri="{FF2B5EF4-FFF2-40B4-BE49-F238E27FC236}">
                <a16:creationId xmlns:a16="http://schemas.microsoft.com/office/drawing/2014/main" id="{3B5E5553-501F-43DA-998C-06315B749556}"/>
              </a:ext>
            </a:extLst>
          </p:cNvPr>
          <p:cNvGrpSpPr/>
          <p:nvPr/>
        </p:nvGrpSpPr>
        <p:grpSpPr>
          <a:xfrm>
            <a:off x="53327" y="896868"/>
            <a:ext cx="6775970" cy="255820"/>
            <a:chOff x="136399" y="1049667"/>
            <a:chExt cx="7381240" cy="230504"/>
          </a:xfrm>
        </p:grpSpPr>
        <p:sp>
          <p:nvSpPr>
            <p:cNvPr id="26" name="object 26"/>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31" name="object 31"/>
            <p:cNvSpPr txBox="1"/>
            <p:nvPr/>
          </p:nvSpPr>
          <p:spPr>
            <a:xfrm>
              <a:off x="165996" y="1078579"/>
              <a:ext cx="4477678"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 STARTT SYSTEMATIC INVESTMENT PLAN (SIP)</a:t>
              </a:r>
              <a:endParaRPr sz="1200" dirty="0">
                <a:latin typeface="Times New Roman"/>
                <a:cs typeface="Times New Roman"/>
              </a:endParaRPr>
            </a:p>
          </p:txBody>
        </p:sp>
      </p:grpSp>
      <p:sp>
        <p:nvSpPr>
          <p:cNvPr id="48" name="object 38">
            <a:extLst>
              <a:ext uri="{FF2B5EF4-FFF2-40B4-BE49-F238E27FC236}">
                <a16:creationId xmlns:a16="http://schemas.microsoft.com/office/drawing/2014/main" id="{0E01632A-6F39-45F5-9EB4-53A35B7422EC}"/>
              </a:ext>
            </a:extLst>
          </p:cNvPr>
          <p:cNvSpPr txBox="1"/>
          <p:nvPr/>
        </p:nvSpPr>
        <p:spPr>
          <a:xfrm>
            <a:off x="94388" y="1202437"/>
            <a:ext cx="6669223" cy="923330"/>
          </a:xfrm>
          <a:prstGeom prst="rect">
            <a:avLst/>
          </a:prstGeom>
        </p:spPr>
        <p:txBody>
          <a:bodyPr vert="horz" wrap="square" lIns="0" tIns="0" rIns="0" bIns="0" rtlCol="0">
            <a:spAutoFit/>
          </a:bodyPr>
          <a:lstStyle/>
          <a:p>
            <a:pPr marL="11527">
              <a:spcBef>
                <a:spcPts val="381"/>
              </a:spcBef>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A monthly SIP amount of INR 77,500 is recommended based on your current lifestyle and commitments. However, the more the better.</a:t>
            </a:r>
          </a:p>
          <a:p>
            <a:pPr marL="11527">
              <a:spcBef>
                <a:spcPts val="381"/>
              </a:spcBef>
            </a:pPr>
            <a:r>
              <a:rPr lang="en-US" sz="1000" dirty="0">
                <a:solidFill>
                  <a:srgbClr val="000000"/>
                </a:solidFill>
                <a:latin typeface="Times New Roman" panose="02020603050405020304" pitchFamily="18" charset="0"/>
                <a:cs typeface="Times New Roman" panose="02020603050405020304" pitchFamily="18" charset="0"/>
              </a:rPr>
              <a:t>Remember-</a:t>
            </a:r>
          </a:p>
          <a:p>
            <a:pPr marL="11527">
              <a:spcBef>
                <a:spcPts val="381"/>
              </a:spcBef>
            </a:pPr>
            <a:r>
              <a:rPr lang="en-US" sz="1000" b="1" i="1" dirty="0">
                <a:solidFill>
                  <a:srgbClr val="000000"/>
                </a:solidFill>
                <a:latin typeface="Times New Roman" panose="02020603050405020304" pitchFamily="18" charset="0"/>
                <a:cs typeface="Times New Roman" panose="02020603050405020304" pitchFamily="18" charset="0"/>
              </a:rPr>
              <a:t>“Do not save what is left after spending, but spend what is left after saving”- Warren Buffet</a:t>
            </a:r>
          </a:p>
          <a:p>
            <a:pPr marL="11527">
              <a:spcBef>
                <a:spcPts val="381"/>
              </a:spcBef>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Below is your detailed </a:t>
            </a:r>
            <a:r>
              <a:rPr lang="en-US" sz="1000" b="1" i="0" u="none" strike="noStrike" dirty="0">
                <a:solidFill>
                  <a:srgbClr val="000000"/>
                </a:solidFill>
                <a:effectLst/>
                <a:latin typeface="Times New Roman" panose="02020603050405020304" pitchFamily="18" charset="0"/>
                <a:cs typeface="Times New Roman" panose="02020603050405020304" pitchFamily="18" charset="0"/>
              </a:rPr>
              <a:t>STARTT monthly SIP </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00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51" name="Chart 50">
            <a:extLst>
              <a:ext uri="{FF2B5EF4-FFF2-40B4-BE49-F238E27FC236}">
                <a16:creationId xmlns:a16="http://schemas.microsoft.com/office/drawing/2014/main" id="{A112BF24-2F65-4E7A-B21D-E1369978B97C}"/>
              </a:ext>
            </a:extLst>
          </p:cNvPr>
          <p:cNvGraphicFramePr>
            <a:graphicFrameLocks/>
          </p:cNvGraphicFramePr>
          <p:nvPr/>
        </p:nvGraphicFramePr>
        <p:xfrm>
          <a:off x="2148838" y="2485457"/>
          <a:ext cx="2397429" cy="1700690"/>
        </p:xfrm>
        <a:graphic>
          <a:graphicData uri="http://schemas.openxmlformats.org/drawingml/2006/chart">
            <c:chart xmlns:c="http://schemas.openxmlformats.org/drawingml/2006/chart" xmlns:r="http://schemas.openxmlformats.org/officeDocument/2006/relationships" r:id="rId3"/>
          </a:graphicData>
        </a:graphic>
      </p:graphicFrame>
      <p:pic>
        <p:nvPicPr>
          <p:cNvPr id="27" name="Graphic 26" descr="Address Book outline">
            <a:extLst>
              <a:ext uri="{FF2B5EF4-FFF2-40B4-BE49-F238E27FC236}">
                <a16:creationId xmlns:a16="http://schemas.microsoft.com/office/drawing/2014/main" id="{62B780C6-6592-4534-87F5-C2125B5AFC2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21" y="7136941"/>
            <a:ext cx="214592" cy="231924"/>
          </a:xfrm>
          <a:prstGeom prst="rect">
            <a:avLst/>
          </a:prstGeom>
        </p:spPr>
      </p:pic>
      <p:pic>
        <p:nvPicPr>
          <p:cNvPr id="32" name="Graphic 31" descr="Badge Tick1 outline">
            <a:extLst>
              <a:ext uri="{FF2B5EF4-FFF2-40B4-BE49-F238E27FC236}">
                <a16:creationId xmlns:a16="http://schemas.microsoft.com/office/drawing/2014/main" id="{7E0BEB9A-ABEE-4DB8-A181-E7F5462A65E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27" y="5227316"/>
            <a:ext cx="233259" cy="233259"/>
          </a:xfrm>
          <a:prstGeom prst="rect">
            <a:avLst/>
          </a:prstGeom>
        </p:spPr>
      </p:pic>
      <p:pic>
        <p:nvPicPr>
          <p:cNvPr id="36" name="Picture 35">
            <a:extLst>
              <a:ext uri="{FF2B5EF4-FFF2-40B4-BE49-F238E27FC236}">
                <a16:creationId xmlns:a16="http://schemas.microsoft.com/office/drawing/2014/main" id="{CCC520D9-9022-4597-A537-6B0B52500169}"/>
              </a:ext>
            </a:extLst>
          </p:cNvPr>
          <p:cNvPicPr>
            <a:picLocks noChangeAspect="1"/>
          </p:cNvPicPr>
          <p:nvPr/>
        </p:nvPicPr>
        <p:blipFill>
          <a:blip r:embed="rId8"/>
          <a:stretch>
            <a:fillRect/>
          </a:stretch>
        </p:blipFill>
        <p:spPr>
          <a:xfrm>
            <a:off x="65832" y="83579"/>
            <a:ext cx="1443424" cy="637792"/>
          </a:xfrm>
          <a:prstGeom prst="rect">
            <a:avLst/>
          </a:prstGeom>
        </p:spPr>
      </p:pic>
      <p:graphicFrame>
        <p:nvGraphicFramePr>
          <p:cNvPr id="3" name="Table 2">
            <a:extLst>
              <a:ext uri="{FF2B5EF4-FFF2-40B4-BE49-F238E27FC236}">
                <a16:creationId xmlns:a16="http://schemas.microsoft.com/office/drawing/2014/main" id="{4187D1EE-5E2E-014F-8CFF-9E65669367D9}"/>
              </a:ext>
            </a:extLst>
          </p:cNvPr>
          <p:cNvGraphicFramePr>
            <a:graphicFrameLocks noGrp="1"/>
          </p:cNvGraphicFramePr>
          <p:nvPr>
            <p:extLst>
              <p:ext uri="{D42A27DB-BD31-4B8C-83A1-F6EECF244321}">
                <p14:modId xmlns:p14="http://schemas.microsoft.com/office/powerpoint/2010/main" val="2284286638"/>
              </p:ext>
            </p:extLst>
          </p:nvPr>
        </p:nvGraphicFramePr>
        <p:xfrm>
          <a:off x="469738" y="2289739"/>
          <a:ext cx="5212081" cy="1371741"/>
        </p:xfrm>
        <a:graphic>
          <a:graphicData uri="http://schemas.openxmlformats.org/drawingml/2006/table">
            <a:tbl>
              <a:tblPr/>
              <a:tblGrid>
                <a:gridCol w="3268385">
                  <a:extLst>
                    <a:ext uri="{9D8B030D-6E8A-4147-A177-3AD203B41FA5}">
                      <a16:colId xmlns:a16="http://schemas.microsoft.com/office/drawing/2014/main" val="941569839"/>
                    </a:ext>
                  </a:extLst>
                </a:gridCol>
                <a:gridCol w="1039937">
                  <a:extLst>
                    <a:ext uri="{9D8B030D-6E8A-4147-A177-3AD203B41FA5}">
                      <a16:colId xmlns:a16="http://schemas.microsoft.com/office/drawing/2014/main" val="3247867196"/>
                    </a:ext>
                  </a:extLst>
                </a:gridCol>
                <a:gridCol w="903759">
                  <a:extLst>
                    <a:ext uri="{9D8B030D-6E8A-4147-A177-3AD203B41FA5}">
                      <a16:colId xmlns:a16="http://schemas.microsoft.com/office/drawing/2014/main" val="1431748249"/>
                    </a:ext>
                  </a:extLst>
                </a:gridCol>
              </a:tblGrid>
              <a:tr h="247886">
                <a:tc>
                  <a:txBody>
                    <a:bodyPr/>
                    <a:lstStyle/>
                    <a:p>
                      <a:pPr algn="l" fontAlgn="b"/>
                      <a:r>
                        <a:rPr lang="en-IN" sz="1000" b="1" i="0" u="none" strike="noStrike" dirty="0">
                          <a:solidFill>
                            <a:srgbClr val="FFFFFF"/>
                          </a:solidFill>
                          <a:effectLst/>
                          <a:latin typeface="Times New Roman" panose="02020603050405020304" pitchFamily="18" charset="0"/>
                        </a:rPr>
                        <a:t>Fund Name</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3634"/>
                    </a:solidFill>
                  </a:tcPr>
                </a:tc>
                <a:tc>
                  <a:txBody>
                    <a:bodyPr/>
                    <a:lstStyle/>
                    <a:p>
                      <a:pPr algn="ctr" fontAlgn="b"/>
                      <a:r>
                        <a:rPr lang="en-IN" sz="1000" b="1" i="0" u="none" strike="noStrike" dirty="0">
                          <a:solidFill>
                            <a:srgbClr val="FFFFFF"/>
                          </a:solidFill>
                          <a:effectLst/>
                          <a:latin typeface="Times New Roman" panose="02020603050405020304" pitchFamily="18" charset="0"/>
                        </a:rPr>
                        <a:t>% of Total SIP</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3634"/>
                    </a:solidFill>
                  </a:tcPr>
                </a:tc>
                <a:tc>
                  <a:txBody>
                    <a:bodyPr/>
                    <a:lstStyle/>
                    <a:p>
                      <a:pPr algn="ctr" fontAlgn="b"/>
                      <a:r>
                        <a:rPr lang="en-IN" sz="1000" b="1" i="0" u="none" strike="noStrike" dirty="0">
                          <a:solidFill>
                            <a:srgbClr val="FFFFFF"/>
                          </a:solidFill>
                          <a:effectLst/>
                          <a:latin typeface="Times New Roman" panose="02020603050405020304" pitchFamily="18" charset="0"/>
                        </a:rPr>
                        <a:t>Monthly SIP</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3634"/>
                    </a:solidFill>
                  </a:tcPr>
                </a:tc>
                <a:extLst>
                  <a:ext uri="{0D108BD9-81ED-4DB2-BD59-A6C34878D82A}">
                    <a16:rowId xmlns:a16="http://schemas.microsoft.com/office/drawing/2014/main" val="728885994"/>
                  </a:ext>
                </a:extLst>
              </a:tr>
              <a:tr h="187676">
                <a:tc>
                  <a:txBody>
                    <a:bodyPr/>
                    <a:lstStyle/>
                    <a:p>
                      <a:pPr algn="l" fontAlgn="b"/>
                      <a:r>
                        <a:rPr lang="en-IN" sz="1000" b="0" i="0" u="none" strike="noStrike" dirty="0">
                          <a:solidFill>
                            <a:srgbClr val="000000"/>
                          </a:solidFill>
                          <a:effectLst/>
                          <a:latin typeface="Times New Roman" panose="02020603050405020304" pitchFamily="18" charset="0"/>
                        </a:rPr>
                        <a:t>Nippon India Nifty Bees</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29.9%</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Times New Roman" panose="02020603050405020304" pitchFamily="18" charset="0"/>
                        </a:rPr>
                        <a:t>22,425</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531038"/>
                  </a:ext>
                </a:extLst>
              </a:tr>
              <a:tr h="187676">
                <a:tc>
                  <a:txBody>
                    <a:bodyPr/>
                    <a:lstStyle/>
                    <a:p>
                      <a:pPr algn="l" fontAlgn="b"/>
                      <a:r>
                        <a:rPr lang="en-IN" sz="1000" b="0" i="0" u="none" strike="noStrike" dirty="0">
                          <a:solidFill>
                            <a:srgbClr val="000000"/>
                          </a:solidFill>
                          <a:effectLst/>
                          <a:latin typeface="Times New Roman" panose="02020603050405020304" pitchFamily="18" charset="0"/>
                        </a:rPr>
                        <a:t>Nippon India ETF Nifty IT</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20.1%</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Times New Roman" panose="02020603050405020304" pitchFamily="18" charset="0"/>
                        </a:rPr>
                        <a:t>15,075</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0325118"/>
                  </a:ext>
                </a:extLst>
              </a:tr>
              <a:tr h="373151">
                <a:tc>
                  <a:txBody>
                    <a:bodyPr/>
                    <a:lstStyle/>
                    <a:p>
                      <a:pPr algn="l" fontAlgn="b"/>
                      <a:r>
                        <a:rPr lang="en-IN" sz="1000" b="0" i="0" u="none" strike="noStrike" dirty="0">
                          <a:solidFill>
                            <a:srgbClr val="000000"/>
                          </a:solidFill>
                          <a:effectLst/>
                          <a:latin typeface="Times New Roman" panose="02020603050405020304" pitchFamily="18" charset="0"/>
                        </a:rPr>
                        <a:t>Nippon India Nifty </a:t>
                      </a:r>
                      <a:r>
                        <a:rPr lang="en-IN" sz="1000" b="0" i="0" u="none" strike="noStrike" dirty="0" err="1">
                          <a:solidFill>
                            <a:srgbClr val="000000"/>
                          </a:solidFill>
                          <a:effectLst/>
                          <a:latin typeface="Times New Roman" panose="02020603050405020304" pitchFamily="18" charset="0"/>
                        </a:rPr>
                        <a:t>Smallcap</a:t>
                      </a:r>
                      <a:r>
                        <a:rPr lang="en-IN" sz="1000" b="0" i="0" u="none" strike="noStrike" dirty="0">
                          <a:solidFill>
                            <a:srgbClr val="000000"/>
                          </a:solidFill>
                          <a:effectLst/>
                          <a:latin typeface="Times New Roman" panose="02020603050405020304" pitchFamily="18" charset="0"/>
                        </a:rPr>
                        <a:t> 250 Index Fund Dir Gr</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20.0%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15,000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4986302"/>
                  </a:ext>
                </a:extLst>
              </a:tr>
              <a:tr h="187676">
                <a:tc>
                  <a:txBody>
                    <a:bodyPr/>
                    <a:lstStyle/>
                    <a:p>
                      <a:pPr algn="l" fontAlgn="b"/>
                      <a:r>
                        <a:rPr lang="en-IN" sz="1000" b="0" i="0" u="none" strike="noStrike">
                          <a:solidFill>
                            <a:srgbClr val="000000"/>
                          </a:solidFill>
                          <a:effectLst/>
                          <a:latin typeface="Times New Roman" panose="02020603050405020304" pitchFamily="18" charset="0"/>
                        </a:rPr>
                        <a:t>Edelwiss Bharat Bond ETF </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30.0%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22,500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502823"/>
                  </a:ext>
                </a:extLst>
              </a:tr>
              <a:tr h="187676">
                <a:tc>
                  <a:txBody>
                    <a:bodyPr/>
                    <a:lstStyle/>
                    <a:p>
                      <a:pPr algn="l" fontAlgn="b"/>
                      <a:r>
                        <a:rPr lang="en-IN" sz="1000" b="1" i="0" u="none" strike="noStrike">
                          <a:solidFill>
                            <a:srgbClr val="000000"/>
                          </a:solidFill>
                          <a:effectLst/>
                          <a:latin typeface="Times New Roman" panose="02020603050405020304" pitchFamily="18" charset="0"/>
                        </a:rPr>
                        <a:t>Total SIP</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000" b="1" i="0" u="none" strike="noStrike" dirty="0">
                          <a:solidFill>
                            <a:srgbClr val="000000"/>
                          </a:solidFill>
                          <a:effectLst/>
                          <a:latin typeface="Times New Roman" panose="02020603050405020304" pitchFamily="18" charset="0"/>
                        </a:rPr>
                        <a:t>100.0%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000" b="1" i="0" u="none" strike="noStrike" dirty="0">
                          <a:solidFill>
                            <a:srgbClr val="000000"/>
                          </a:solidFill>
                          <a:effectLst/>
                          <a:latin typeface="Times New Roman" panose="02020603050405020304" pitchFamily="18" charset="0"/>
                        </a:rPr>
                        <a:t>75,000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93153937"/>
                  </a:ext>
                </a:extLst>
              </a:tr>
            </a:tbl>
          </a:graphicData>
        </a:graphic>
      </p:graphicFrame>
      <p:sp>
        <p:nvSpPr>
          <p:cNvPr id="33" name="object 38">
            <a:extLst>
              <a:ext uri="{FF2B5EF4-FFF2-40B4-BE49-F238E27FC236}">
                <a16:creationId xmlns:a16="http://schemas.microsoft.com/office/drawing/2014/main" id="{90A76E18-7008-E241-87C4-3748167394E4}"/>
              </a:ext>
            </a:extLst>
          </p:cNvPr>
          <p:cNvSpPr txBox="1"/>
          <p:nvPr/>
        </p:nvSpPr>
        <p:spPr>
          <a:xfrm>
            <a:off x="3953161" y="3819711"/>
            <a:ext cx="2685941" cy="153888"/>
          </a:xfrm>
          <a:prstGeom prst="rect">
            <a:avLst/>
          </a:prstGeom>
        </p:spPr>
        <p:txBody>
          <a:bodyPr vert="horz" wrap="square" lIns="0" tIns="0" rIns="0" bIns="0" rtlCol="0">
            <a:spAutoFit/>
          </a:bodyPr>
          <a:lstStyle/>
          <a:p>
            <a:pPr marL="11527"/>
            <a:r>
              <a:rPr lang="en-IN" sz="1000" b="1" u="sng" spc="-9" dirty="0">
                <a:latin typeface="Times New Roman"/>
                <a:cs typeface="Times New Roman"/>
                <a:hlinkClick r:id="rId9"/>
              </a:rPr>
              <a:t>Click here open your demat account and  invest</a:t>
            </a:r>
            <a:endParaRPr lang="en-IN" sz="1000" spc="-5" dirty="0">
              <a:latin typeface="Times New Roman"/>
              <a:cs typeface="Times New Roman"/>
            </a:endParaRPr>
          </a:p>
        </p:txBody>
      </p:sp>
      <p:sp>
        <p:nvSpPr>
          <p:cNvPr id="39" name="object 38">
            <a:extLst>
              <a:ext uri="{FF2B5EF4-FFF2-40B4-BE49-F238E27FC236}">
                <a16:creationId xmlns:a16="http://schemas.microsoft.com/office/drawing/2014/main" id="{D6768E51-ED97-0747-9904-8E4F94B31662}"/>
              </a:ext>
            </a:extLst>
          </p:cNvPr>
          <p:cNvSpPr txBox="1"/>
          <p:nvPr/>
        </p:nvSpPr>
        <p:spPr>
          <a:xfrm>
            <a:off x="97803" y="5926372"/>
            <a:ext cx="6669223" cy="307777"/>
          </a:xfrm>
          <a:prstGeom prst="rect">
            <a:avLst/>
          </a:prstGeom>
        </p:spPr>
        <p:txBody>
          <a:bodyPr vert="horz" wrap="square" lIns="0" tIns="0" rIns="0" bIns="0" rtlCol="0">
            <a:spAutoFit/>
          </a:bodyPr>
          <a:lstStyle/>
          <a:p>
            <a:pPr marL="11527">
              <a:spcBef>
                <a:spcPts val="381"/>
              </a:spcBef>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If you </a:t>
            </a:r>
            <a:r>
              <a:rPr lang="en-US" sz="1000" dirty="0">
                <a:solidFill>
                  <a:srgbClr val="000000"/>
                </a:solidFill>
                <a:latin typeface="Times New Roman" panose="02020603050405020304" pitchFamily="18" charset="0"/>
                <a:cs typeface="Times New Roman" panose="02020603050405020304" pitchFamily="18" charset="0"/>
              </a:rPr>
              <a:t>start</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 investing and stick to the </a:t>
            </a:r>
            <a:r>
              <a:rPr lang="en-US" sz="1000" dirty="0">
                <a:solidFill>
                  <a:srgbClr val="000000"/>
                </a:solidFill>
                <a:latin typeface="Times New Roman" panose="02020603050405020304" pitchFamily="18" charset="0"/>
                <a:cs typeface="Times New Roman" panose="02020603050405020304" pitchFamily="18" charset="0"/>
              </a:rPr>
              <a:t>STARTT </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monthly SIP of INR 77,500 and you’ll able to earn avg. annual return of 14% on equity portion and 7% on debt portion , this is how your portfolio will grow- </a:t>
            </a:r>
            <a:endParaRPr lang="en-US" sz="1000" b="1" i="1" dirty="0">
              <a:solidFill>
                <a:srgbClr val="000000"/>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B6E518E0-3AAB-7646-B811-6746804DC1A5}"/>
              </a:ext>
            </a:extLst>
          </p:cNvPr>
          <p:cNvGrpSpPr/>
          <p:nvPr/>
        </p:nvGrpSpPr>
        <p:grpSpPr>
          <a:xfrm>
            <a:off x="64260" y="5576646"/>
            <a:ext cx="6775970" cy="256247"/>
            <a:chOff x="53327" y="4277365"/>
            <a:chExt cx="6775970" cy="256247"/>
          </a:xfrm>
        </p:grpSpPr>
        <p:grpSp>
          <p:nvGrpSpPr>
            <p:cNvPr id="35" name="Group 34">
              <a:extLst>
                <a:ext uri="{FF2B5EF4-FFF2-40B4-BE49-F238E27FC236}">
                  <a16:creationId xmlns:a16="http://schemas.microsoft.com/office/drawing/2014/main" id="{3AD2D99F-8F5C-074F-AB13-C91FECD4B680}"/>
                </a:ext>
              </a:extLst>
            </p:cNvPr>
            <p:cNvGrpSpPr/>
            <p:nvPr/>
          </p:nvGrpSpPr>
          <p:grpSpPr>
            <a:xfrm>
              <a:off x="53327" y="4277792"/>
              <a:ext cx="6775970" cy="255820"/>
              <a:chOff x="136399" y="1049667"/>
              <a:chExt cx="7381240" cy="230504"/>
            </a:xfrm>
          </p:grpSpPr>
          <p:sp>
            <p:nvSpPr>
              <p:cNvPr id="37" name="object 26">
                <a:extLst>
                  <a:ext uri="{FF2B5EF4-FFF2-40B4-BE49-F238E27FC236}">
                    <a16:creationId xmlns:a16="http://schemas.microsoft.com/office/drawing/2014/main" id="{F0144DC7-FF86-1745-880F-09467F35FFCF}"/>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38" name="object 31">
                <a:extLst>
                  <a:ext uri="{FF2B5EF4-FFF2-40B4-BE49-F238E27FC236}">
                    <a16:creationId xmlns:a16="http://schemas.microsoft.com/office/drawing/2014/main" id="{366F4DC0-C78A-2D4E-A73C-FF388D0F0947}"/>
                  </a:ext>
                </a:extLst>
              </p:cNvPr>
              <p:cNvSpPr txBox="1"/>
              <p:nvPr/>
            </p:nvSpPr>
            <p:spPr>
              <a:xfrm>
                <a:off x="165996" y="1078579"/>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 WEALTH PROJECTION</a:t>
                </a:r>
                <a:endParaRPr sz="1200" dirty="0">
                  <a:latin typeface="Times New Roman"/>
                  <a:cs typeface="Times New Roman"/>
                </a:endParaRPr>
              </a:p>
            </p:txBody>
          </p:sp>
        </p:grpSp>
        <p:pic>
          <p:nvPicPr>
            <p:cNvPr id="40" name="Graphic 39" descr="Upward trend outline">
              <a:extLst>
                <a:ext uri="{FF2B5EF4-FFF2-40B4-BE49-F238E27FC236}">
                  <a16:creationId xmlns:a16="http://schemas.microsoft.com/office/drawing/2014/main" id="{FC6346BC-A562-444A-8E08-98CFACE9293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810" y="4277365"/>
              <a:ext cx="248829" cy="248829"/>
            </a:xfrm>
            <a:prstGeom prst="rect">
              <a:avLst/>
            </a:prstGeom>
          </p:spPr>
        </p:pic>
      </p:grpSp>
      <p:pic>
        <p:nvPicPr>
          <p:cNvPr id="6" name="Graphic 5" descr="CheckList outline">
            <a:extLst>
              <a:ext uri="{FF2B5EF4-FFF2-40B4-BE49-F238E27FC236}">
                <a16:creationId xmlns:a16="http://schemas.microsoft.com/office/drawing/2014/main" id="{F0C38295-8CF8-2747-AD95-9F7A626E47F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803" y="909703"/>
            <a:ext cx="222380" cy="222380"/>
          </a:xfrm>
          <a:prstGeom prst="rect">
            <a:avLst/>
          </a:prstGeom>
        </p:spPr>
      </p:pic>
      <p:graphicFrame>
        <p:nvGraphicFramePr>
          <p:cNvPr id="41" name="Chart 40">
            <a:extLst>
              <a:ext uri="{FF2B5EF4-FFF2-40B4-BE49-F238E27FC236}">
                <a16:creationId xmlns:a16="http://schemas.microsoft.com/office/drawing/2014/main" id="{D4ACEC74-B839-1748-94FA-AE4E3641D4EC}"/>
              </a:ext>
            </a:extLst>
          </p:cNvPr>
          <p:cNvGraphicFramePr>
            <a:graphicFrameLocks/>
          </p:cNvGraphicFramePr>
          <p:nvPr>
            <p:extLst>
              <p:ext uri="{D42A27DB-BD31-4B8C-83A1-F6EECF244321}">
                <p14:modId xmlns:p14="http://schemas.microsoft.com/office/powerpoint/2010/main" val="1869124152"/>
              </p:ext>
            </p:extLst>
          </p:nvPr>
        </p:nvGraphicFramePr>
        <p:xfrm>
          <a:off x="1387221" y="6420609"/>
          <a:ext cx="4145281" cy="2906039"/>
        </p:xfrm>
        <a:graphic>
          <a:graphicData uri="http://schemas.openxmlformats.org/drawingml/2006/chart">
            <c:chart xmlns:c="http://schemas.openxmlformats.org/drawingml/2006/chart" xmlns:r="http://schemas.openxmlformats.org/officeDocument/2006/relationships" r:id="rId14"/>
          </a:graphicData>
        </a:graphic>
      </p:graphicFrame>
      <p:grpSp>
        <p:nvGrpSpPr>
          <p:cNvPr id="10" name="Group 9">
            <a:extLst>
              <a:ext uri="{FF2B5EF4-FFF2-40B4-BE49-F238E27FC236}">
                <a16:creationId xmlns:a16="http://schemas.microsoft.com/office/drawing/2014/main" id="{30A4C3D5-E7DD-1C46-81F6-FD73B1B7706A}"/>
              </a:ext>
            </a:extLst>
          </p:cNvPr>
          <p:cNvGrpSpPr/>
          <p:nvPr/>
        </p:nvGrpSpPr>
        <p:grpSpPr>
          <a:xfrm>
            <a:off x="160705" y="4186147"/>
            <a:ext cx="6598314" cy="1180949"/>
            <a:chOff x="160705" y="4186147"/>
            <a:chExt cx="6598314" cy="1180949"/>
          </a:xfrm>
        </p:grpSpPr>
        <p:grpSp>
          <p:nvGrpSpPr>
            <p:cNvPr id="9" name="Group 8">
              <a:extLst>
                <a:ext uri="{FF2B5EF4-FFF2-40B4-BE49-F238E27FC236}">
                  <a16:creationId xmlns:a16="http://schemas.microsoft.com/office/drawing/2014/main" id="{BA3B52ED-86BD-1F4C-B64B-6B05D6CAA76E}"/>
                </a:ext>
              </a:extLst>
            </p:cNvPr>
            <p:cNvGrpSpPr/>
            <p:nvPr/>
          </p:nvGrpSpPr>
          <p:grpSpPr>
            <a:xfrm>
              <a:off x="160705" y="4186147"/>
              <a:ext cx="6598314" cy="1180949"/>
              <a:chOff x="160705" y="4186147"/>
              <a:chExt cx="6598314" cy="1180949"/>
            </a:xfrm>
          </p:grpSpPr>
          <p:sp>
            <p:nvSpPr>
              <p:cNvPr id="43" name="Rectangle 42">
                <a:extLst>
                  <a:ext uri="{FF2B5EF4-FFF2-40B4-BE49-F238E27FC236}">
                    <a16:creationId xmlns:a16="http://schemas.microsoft.com/office/drawing/2014/main" id="{F64AE20D-178C-7B43-90A1-E62142A940E2}"/>
                  </a:ext>
                </a:extLst>
              </p:cNvPr>
              <p:cNvSpPr/>
              <p:nvPr/>
            </p:nvSpPr>
            <p:spPr>
              <a:xfrm>
                <a:off x="160705" y="4186147"/>
                <a:ext cx="6598314" cy="1180949"/>
              </a:xfrm>
              <a:prstGeom prst="rect">
                <a:avLst/>
              </a:prstGeom>
              <a:solidFill>
                <a:schemeClr val="accent1">
                  <a:lumMod val="40000"/>
                  <a:lumOff val="60000"/>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988" tIns="41494" rIns="82988" bIns="41494"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r>
                  <a:rPr lang="en-US" sz="900" b="1" dirty="0">
                    <a:solidFill>
                      <a:schemeClr val="tx1"/>
                    </a:solidFill>
                    <a:latin typeface="Times New Roman" panose="02020603050405020304" pitchFamily="18" charset="0"/>
                    <a:cs typeface="Times New Roman" panose="02020603050405020304" pitchFamily="18" charset="0"/>
                  </a:rPr>
                  <a:t>       </a:t>
                </a:r>
                <a:r>
                  <a:rPr lang="en-US" sz="1000" b="1" dirty="0">
                    <a:solidFill>
                      <a:schemeClr val="tx1"/>
                    </a:solidFill>
                    <a:latin typeface="Times New Roman" panose="02020603050405020304" pitchFamily="18" charset="0"/>
                    <a:cs typeface="Times New Roman" panose="02020603050405020304" pitchFamily="18" charset="0"/>
                  </a:rPr>
                  <a:t>What is </a:t>
                </a:r>
                <a:r>
                  <a:rPr lang="en-US" sz="1000" b="1" dirty="0" err="1">
                    <a:solidFill>
                      <a:schemeClr val="tx1"/>
                    </a:solidFill>
                    <a:latin typeface="Times New Roman" panose="02020603050405020304" pitchFamily="18" charset="0"/>
                    <a:cs typeface="Times New Roman" panose="02020603050405020304" pitchFamily="18" charset="0"/>
                  </a:rPr>
                  <a:t>Demat</a:t>
                </a:r>
                <a:r>
                  <a:rPr lang="en-US" sz="1000" b="1" dirty="0">
                    <a:solidFill>
                      <a:schemeClr val="tx1"/>
                    </a:solidFill>
                    <a:latin typeface="Times New Roman" panose="02020603050405020304" pitchFamily="18" charset="0"/>
                    <a:cs typeface="Times New Roman" panose="02020603050405020304" pitchFamily="18" charset="0"/>
                  </a:rPr>
                  <a:t> Account?</a:t>
                </a:r>
              </a:p>
              <a:p>
                <a:pPr algn="just"/>
                <a:r>
                  <a:rPr lang="en-IN" sz="1000" dirty="0">
                    <a:solidFill>
                      <a:schemeClr val="tx1"/>
                    </a:solidFill>
                    <a:latin typeface="Times New Roman" panose="02020603050405020304" pitchFamily="18" charset="0"/>
                    <a:cs typeface="Times New Roman" panose="02020603050405020304" pitchFamily="18" charset="0"/>
                  </a:rPr>
                  <a:t>A </a:t>
                </a:r>
                <a:r>
                  <a:rPr lang="en-IN" sz="1000" dirty="0" err="1">
                    <a:solidFill>
                      <a:schemeClr val="tx1"/>
                    </a:solidFill>
                    <a:latin typeface="Times New Roman" panose="02020603050405020304" pitchFamily="18" charset="0"/>
                    <a:cs typeface="Times New Roman" panose="02020603050405020304" pitchFamily="18" charset="0"/>
                  </a:rPr>
                  <a:t>Demat</a:t>
                </a:r>
                <a:r>
                  <a:rPr lang="en-IN" sz="1000" dirty="0">
                    <a:solidFill>
                      <a:schemeClr val="tx1"/>
                    </a:solidFill>
                    <a:latin typeface="Times New Roman" panose="02020603050405020304" pitchFamily="18" charset="0"/>
                    <a:cs typeface="Times New Roman" panose="02020603050405020304" pitchFamily="18" charset="0"/>
                  </a:rPr>
                  <a:t> Account provides the facility of holding shares, mutual funds and securities in an electronic format. To start investing, shares/mutual funds are bought and held in a </a:t>
                </a:r>
                <a:r>
                  <a:rPr lang="en-IN" sz="1000" dirty="0" err="1">
                    <a:solidFill>
                      <a:schemeClr val="tx1"/>
                    </a:solidFill>
                    <a:latin typeface="Times New Roman" panose="02020603050405020304" pitchFamily="18" charset="0"/>
                    <a:cs typeface="Times New Roman" panose="02020603050405020304" pitchFamily="18" charset="0"/>
                  </a:rPr>
                  <a:t>Demat</a:t>
                </a:r>
                <a:r>
                  <a:rPr lang="en-IN" sz="1000" dirty="0">
                    <a:solidFill>
                      <a:schemeClr val="tx1"/>
                    </a:solidFill>
                    <a:latin typeface="Times New Roman" panose="02020603050405020304" pitchFamily="18" charset="0"/>
                    <a:cs typeface="Times New Roman" panose="02020603050405020304" pitchFamily="18" charset="0"/>
                  </a:rPr>
                  <a:t> Account, thus, facilitating easy trade for the users.</a:t>
                </a:r>
              </a:p>
              <a:p>
                <a:pPr algn="just"/>
                <a:r>
                  <a:rPr lang="en-US" sz="1000" b="1" dirty="0">
                    <a:solidFill>
                      <a:schemeClr val="tx1"/>
                    </a:solidFill>
                    <a:latin typeface="Times New Roman" panose="02020603050405020304" pitchFamily="18" charset="0"/>
                    <a:cs typeface="Times New Roman" panose="02020603050405020304" pitchFamily="18" charset="0"/>
                  </a:rPr>
                  <a:t>      What is SIP?</a:t>
                </a:r>
              </a:p>
              <a:p>
                <a:pPr algn="just"/>
                <a:r>
                  <a:rPr lang="en-IN" sz="1000" dirty="0">
                    <a:solidFill>
                      <a:schemeClr val="tx1"/>
                    </a:solidFill>
                    <a:latin typeface="Times New Roman" panose="02020603050405020304" pitchFamily="18" charset="0"/>
                    <a:cs typeface="Times New Roman" panose="02020603050405020304" pitchFamily="18" charset="0"/>
                  </a:rPr>
                  <a:t>SIP facility allows an investor to invest a fixed amount of money at pre-defined intervals in the selected mutual fund scheme or shares.</a:t>
                </a:r>
                <a:r>
                  <a:rPr lang="en-IN" dirty="0"/>
                  <a:t> </a:t>
                </a:r>
                <a:r>
                  <a:rPr lang="en-IN" sz="1000" dirty="0">
                    <a:solidFill>
                      <a:schemeClr val="tx1"/>
                    </a:solidFill>
                    <a:latin typeface="Times New Roman" panose="02020603050405020304" pitchFamily="18" charset="0"/>
                    <a:cs typeface="Times New Roman" panose="02020603050405020304" pitchFamily="18" charset="0"/>
                  </a:rPr>
                  <a:t>By taking the SIP route to investments, the investor invests in a time-bound manner without worrying about the market dynamics and stands to benefit in the long-term due to average costing and power of compounding.</a:t>
                </a: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45" name="Graphic 44" descr="Lights On with solid fill">
                <a:extLst>
                  <a:ext uri="{FF2B5EF4-FFF2-40B4-BE49-F238E27FC236}">
                    <a16:creationId xmlns:a16="http://schemas.microsoft.com/office/drawing/2014/main" id="{7B2D8BB0-1D83-2042-9EDA-0C26E5D0153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6892" y="4218274"/>
                <a:ext cx="182641" cy="182641"/>
              </a:xfrm>
              <a:prstGeom prst="rect">
                <a:avLst/>
              </a:prstGeom>
            </p:spPr>
          </p:pic>
        </p:grpSp>
        <p:pic>
          <p:nvPicPr>
            <p:cNvPr id="47" name="Graphic 46" descr="Lights On with solid fill">
              <a:extLst>
                <a:ext uri="{FF2B5EF4-FFF2-40B4-BE49-F238E27FC236}">
                  <a16:creationId xmlns:a16="http://schemas.microsoft.com/office/drawing/2014/main" id="{63F27393-361D-EB48-A203-A6AE9B4F04AA}"/>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00054" y="4666069"/>
              <a:ext cx="182641" cy="182641"/>
            </a:xfrm>
            <a:prstGeom prst="rect">
              <a:avLst/>
            </a:prstGeom>
          </p:spPr>
        </p:pic>
      </p:grpSp>
    </p:spTree>
    <p:extLst>
      <p:ext uri="{BB962C8B-B14F-4D97-AF65-F5344CB8AC3E}">
        <p14:creationId xmlns:p14="http://schemas.microsoft.com/office/powerpoint/2010/main" val="61941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flipV="1">
            <a:off x="57630" y="9513108"/>
            <a:ext cx="6767635" cy="45719"/>
          </a:xfrm>
          <a:custGeom>
            <a:avLst/>
            <a:gdLst/>
            <a:ahLst/>
            <a:cxnLst/>
            <a:rect l="l" t="t" r="r" b="b"/>
            <a:pathLst>
              <a:path w="7493000">
                <a:moveTo>
                  <a:pt x="0" y="0"/>
                </a:moveTo>
                <a:lnTo>
                  <a:pt x="7492380" y="0"/>
                </a:lnTo>
              </a:path>
            </a:pathLst>
          </a:custGeom>
          <a:ln w="9521">
            <a:solidFill>
              <a:srgbClr val="E4E4E4"/>
            </a:solidFill>
          </a:ln>
        </p:spPr>
        <p:txBody>
          <a:bodyPr wrap="square" lIns="0" tIns="0" rIns="0" bIns="0" rtlCol="0"/>
          <a:lstStyle/>
          <a:p>
            <a:endParaRPr sz="1500"/>
          </a:p>
        </p:txBody>
      </p:sp>
      <p:sp>
        <p:nvSpPr>
          <p:cNvPr id="7" name="object 7"/>
          <p:cNvSpPr txBox="1"/>
          <p:nvPr/>
        </p:nvSpPr>
        <p:spPr>
          <a:xfrm>
            <a:off x="4785969" y="70825"/>
            <a:ext cx="2031402" cy="246221"/>
          </a:xfrm>
          <a:prstGeom prst="rect">
            <a:avLst/>
          </a:prstGeom>
        </p:spPr>
        <p:txBody>
          <a:bodyPr vert="horz" wrap="square" lIns="0" tIns="0" rIns="0" bIns="0" rtlCol="0">
            <a:spAutoFit/>
          </a:bodyPr>
          <a:lstStyle/>
          <a:p>
            <a:pPr marL="59938"/>
            <a:r>
              <a:rPr sz="1600" b="1" spc="-9" dirty="0">
                <a:solidFill>
                  <a:schemeClr val="accent2">
                    <a:lumMod val="75000"/>
                  </a:schemeClr>
                </a:solidFill>
                <a:latin typeface="Times New Roman"/>
                <a:cs typeface="Times New Roman"/>
              </a:rPr>
              <a:t>St</a:t>
            </a:r>
            <a:r>
              <a:rPr sz="1600" b="1" spc="-5" dirty="0">
                <a:solidFill>
                  <a:schemeClr val="accent2">
                    <a:lumMod val="75000"/>
                  </a:schemeClr>
                </a:solidFill>
                <a:latin typeface="Times New Roman"/>
                <a:cs typeface="Times New Roman"/>
              </a:rPr>
              <a:t>a</a:t>
            </a:r>
            <a:r>
              <a:rPr sz="1600" b="1" spc="-9" dirty="0">
                <a:solidFill>
                  <a:schemeClr val="accent2">
                    <a:lumMod val="75000"/>
                  </a:schemeClr>
                </a:solidFill>
                <a:latin typeface="Times New Roman"/>
                <a:cs typeface="Times New Roman"/>
              </a:rPr>
              <a:t>rtt Wealth</a:t>
            </a:r>
            <a:r>
              <a:rPr sz="1600" b="1" spc="123" dirty="0">
                <a:solidFill>
                  <a:schemeClr val="accent2">
                    <a:lumMod val="75000"/>
                  </a:schemeClr>
                </a:solidFill>
                <a:latin typeface="Times New Roman"/>
                <a:cs typeface="Times New Roman"/>
              </a:rPr>
              <a:t> </a:t>
            </a:r>
            <a:r>
              <a:rPr sz="1600" b="1" spc="-14" dirty="0">
                <a:solidFill>
                  <a:schemeClr val="accent2">
                    <a:lumMod val="75000"/>
                  </a:schemeClr>
                </a:solidFill>
                <a:latin typeface="Times New Roman"/>
                <a:cs typeface="Times New Roman"/>
              </a:rPr>
              <a:t>Re</a:t>
            </a:r>
            <a:r>
              <a:rPr sz="1600" b="1" dirty="0">
                <a:solidFill>
                  <a:schemeClr val="accent2">
                    <a:lumMod val="75000"/>
                  </a:schemeClr>
                </a:solidFill>
                <a:latin typeface="Times New Roman"/>
                <a:cs typeface="Times New Roman"/>
              </a:rPr>
              <a:t>p</a:t>
            </a:r>
            <a:r>
              <a:rPr sz="1600" b="1" spc="-9" dirty="0">
                <a:solidFill>
                  <a:schemeClr val="accent2">
                    <a:lumMod val="75000"/>
                  </a:schemeClr>
                </a:solidFill>
                <a:latin typeface="Times New Roman"/>
                <a:cs typeface="Times New Roman"/>
              </a:rPr>
              <a:t>ort</a:t>
            </a:r>
            <a:endParaRPr sz="1600" dirty="0">
              <a:solidFill>
                <a:schemeClr val="accent2">
                  <a:lumMod val="75000"/>
                </a:schemeClr>
              </a:solidFill>
              <a:latin typeface="Times New Roman"/>
              <a:cs typeface="Times New Roman"/>
            </a:endParaRPr>
          </a:p>
        </p:txBody>
      </p:sp>
      <p:sp>
        <p:nvSpPr>
          <p:cNvPr id="20" name="object 20"/>
          <p:cNvSpPr/>
          <p:nvPr/>
        </p:nvSpPr>
        <p:spPr>
          <a:xfrm flipH="1">
            <a:off x="10284" y="1044563"/>
            <a:ext cx="45719" cy="8499872"/>
          </a:xfrm>
          <a:custGeom>
            <a:avLst/>
            <a:gdLst/>
            <a:ahLst/>
            <a:cxnLst/>
            <a:rect l="l" t="t" r="r" b="b"/>
            <a:pathLst>
              <a:path h="9254490">
                <a:moveTo>
                  <a:pt x="0" y="0"/>
                </a:moveTo>
                <a:lnTo>
                  <a:pt x="0" y="9254483"/>
                </a:lnTo>
              </a:path>
            </a:pathLst>
          </a:custGeom>
          <a:ln w="9520">
            <a:solidFill>
              <a:srgbClr val="E4E4E4"/>
            </a:solidFill>
          </a:ln>
        </p:spPr>
        <p:txBody>
          <a:bodyPr wrap="square" lIns="0" tIns="0" rIns="0" bIns="0" rtlCol="0"/>
          <a:lstStyle/>
          <a:p>
            <a:endParaRPr sz="1500"/>
          </a:p>
        </p:txBody>
      </p:sp>
      <p:sp>
        <p:nvSpPr>
          <p:cNvPr id="21" name="object 21"/>
          <p:cNvSpPr/>
          <p:nvPr/>
        </p:nvSpPr>
        <p:spPr>
          <a:xfrm>
            <a:off x="6817371" y="1046254"/>
            <a:ext cx="45719" cy="8478746"/>
          </a:xfrm>
          <a:custGeom>
            <a:avLst/>
            <a:gdLst/>
            <a:ahLst/>
            <a:cxnLst/>
            <a:rect l="l" t="t" r="r" b="b"/>
            <a:pathLst>
              <a:path h="9254490">
                <a:moveTo>
                  <a:pt x="0" y="0"/>
                </a:moveTo>
                <a:lnTo>
                  <a:pt x="0" y="9254483"/>
                </a:lnTo>
              </a:path>
            </a:pathLst>
          </a:custGeom>
          <a:ln w="9499">
            <a:solidFill>
              <a:srgbClr val="E4E4E4"/>
            </a:solidFill>
          </a:ln>
        </p:spPr>
        <p:txBody>
          <a:bodyPr wrap="square" lIns="0" tIns="0" rIns="0" bIns="0" rtlCol="0"/>
          <a:lstStyle/>
          <a:p>
            <a:endParaRPr sz="1500"/>
          </a:p>
        </p:txBody>
      </p:sp>
      <p:sp>
        <p:nvSpPr>
          <p:cNvPr id="28" name="object 28"/>
          <p:cNvSpPr/>
          <p:nvPr/>
        </p:nvSpPr>
        <p:spPr>
          <a:xfrm>
            <a:off x="66870" y="1059803"/>
            <a:ext cx="6715077"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sp>
        <p:nvSpPr>
          <p:cNvPr id="109" name="object 109"/>
          <p:cNvSpPr txBox="1">
            <a:spLocks noGrp="1"/>
          </p:cNvSpPr>
          <p:nvPr>
            <p:ph type="ftr" sz="quarter" idx="5"/>
          </p:nvPr>
        </p:nvSpPr>
        <p:spPr>
          <a:xfrm>
            <a:off x="57630" y="9675283"/>
            <a:ext cx="2679706" cy="107722"/>
          </a:xfrm>
          <a:prstGeom prst="rect">
            <a:avLst/>
          </a:prstGeom>
        </p:spPr>
        <p:txBody>
          <a:bodyPr vert="horz" wrap="square" lIns="0" tIns="0" rIns="0" bIns="0" rtlCol="0">
            <a:spAutoFit/>
          </a:bodyPr>
          <a:lstStyle/>
          <a:p>
            <a:pPr marL="11527"/>
            <a:r>
              <a:rPr lang="en-US" sz="700" spc="-9" dirty="0"/>
              <a:t>© </a:t>
            </a:r>
            <a:r>
              <a:rPr lang="en-US" sz="700" spc="-14" dirty="0"/>
              <a:t>WRNP SOLUTION PRIVATE LIMITED</a:t>
            </a:r>
            <a:r>
              <a:rPr lang="en-US" sz="700" spc="-5" dirty="0"/>
              <a:t>,</a:t>
            </a:r>
            <a:r>
              <a:rPr lang="en-US" sz="700" dirty="0"/>
              <a:t> </a:t>
            </a:r>
            <a:r>
              <a:rPr lang="en-US" sz="700" spc="-5" dirty="0"/>
              <a:t>2022.</a:t>
            </a:r>
            <a:r>
              <a:rPr lang="en-US" sz="700" dirty="0"/>
              <a:t> </a:t>
            </a:r>
            <a:r>
              <a:rPr lang="en-US" sz="700" spc="-5" dirty="0"/>
              <a:t>All</a:t>
            </a:r>
            <a:r>
              <a:rPr lang="en-US" sz="700" spc="-23" dirty="0"/>
              <a:t> </a:t>
            </a:r>
            <a:r>
              <a:rPr lang="en-US" sz="700" dirty="0"/>
              <a:t>r</a:t>
            </a:r>
            <a:r>
              <a:rPr lang="en-US" sz="700" spc="-5" dirty="0"/>
              <a:t>igh</a:t>
            </a:r>
            <a:r>
              <a:rPr lang="en-US" sz="700" spc="-9" dirty="0"/>
              <a:t>t</a:t>
            </a:r>
            <a:r>
              <a:rPr lang="en-US" sz="700" spc="-5" dirty="0"/>
              <a:t>s </a:t>
            </a:r>
            <a:r>
              <a:rPr lang="en-US" sz="700" spc="-9" dirty="0"/>
              <a:t>r</a:t>
            </a:r>
            <a:r>
              <a:rPr lang="en-US" sz="700" spc="-5" dirty="0"/>
              <a:t>ese</a:t>
            </a:r>
            <a:r>
              <a:rPr lang="en-US" sz="700" spc="-9" dirty="0"/>
              <a:t>r</a:t>
            </a:r>
            <a:r>
              <a:rPr lang="en-US" sz="700" spc="-18" dirty="0"/>
              <a:t>v</a:t>
            </a:r>
            <a:r>
              <a:rPr lang="en-US" sz="700" spc="-5" dirty="0"/>
              <a:t>ed.</a:t>
            </a:r>
          </a:p>
        </p:txBody>
      </p:sp>
      <p:sp>
        <p:nvSpPr>
          <p:cNvPr id="110" name="object 110"/>
          <p:cNvSpPr txBox="1">
            <a:spLocks noGrp="1"/>
          </p:cNvSpPr>
          <p:nvPr>
            <p:ph type="sldNum" sz="quarter" idx="7"/>
          </p:nvPr>
        </p:nvSpPr>
        <p:spPr>
          <a:xfrm>
            <a:off x="5992671" y="9650472"/>
            <a:ext cx="865329" cy="107722"/>
          </a:xfrm>
          <a:prstGeom prst="rect">
            <a:avLst/>
          </a:prstGeom>
        </p:spPr>
        <p:txBody>
          <a:bodyPr vert="horz" wrap="square" lIns="0" tIns="0" rIns="0" bIns="0" rtlCol="0">
            <a:spAutoFit/>
          </a:bodyPr>
          <a:lstStyle/>
          <a:p>
            <a:pPr marL="11527"/>
            <a:r>
              <a:rPr sz="700" spc="-9" dirty="0"/>
              <a:t>P</a:t>
            </a:r>
            <a:r>
              <a:rPr sz="700" dirty="0"/>
              <a:t>a</a:t>
            </a:r>
            <a:r>
              <a:rPr sz="700" spc="-18" dirty="0"/>
              <a:t>g</a:t>
            </a:r>
            <a:r>
              <a:rPr sz="700" spc="-5" dirty="0"/>
              <a:t>e </a:t>
            </a:r>
            <a:fld id="{81D60167-4931-47E6-BA6A-407CBD079E47}" type="slidenum">
              <a:rPr sz="700" spc="-5" dirty="0"/>
              <a:pPr marL="11527"/>
              <a:t>3</a:t>
            </a:fld>
            <a:r>
              <a:rPr sz="700" spc="-5" dirty="0"/>
              <a:t> </a:t>
            </a:r>
            <a:r>
              <a:rPr sz="700" dirty="0"/>
              <a:t>o</a:t>
            </a:r>
            <a:r>
              <a:rPr sz="700" spc="-5" dirty="0"/>
              <a:t>f</a:t>
            </a:r>
            <a:r>
              <a:rPr sz="700" spc="-14" dirty="0"/>
              <a:t> </a:t>
            </a:r>
            <a:r>
              <a:rPr lang="en-IN" sz="700" spc="-5" dirty="0"/>
              <a:t>3</a:t>
            </a:r>
            <a:endParaRPr sz="700" spc="-5" dirty="0"/>
          </a:p>
        </p:txBody>
      </p:sp>
      <p:sp>
        <p:nvSpPr>
          <p:cNvPr id="117" name="object 7">
            <a:extLst>
              <a:ext uri="{FF2B5EF4-FFF2-40B4-BE49-F238E27FC236}">
                <a16:creationId xmlns:a16="http://schemas.microsoft.com/office/drawing/2014/main" id="{245D6603-7DE9-4641-8916-28EA0EB83236}"/>
              </a:ext>
            </a:extLst>
          </p:cNvPr>
          <p:cNvSpPr txBox="1"/>
          <p:nvPr/>
        </p:nvSpPr>
        <p:spPr>
          <a:xfrm>
            <a:off x="4829352" y="363368"/>
            <a:ext cx="2031402" cy="443198"/>
          </a:xfrm>
          <a:prstGeom prst="rect">
            <a:avLst/>
          </a:prstGeom>
        </p:spPr>
        <p:txBody>
          <a:bodyPr vert="horz" wrap="square" lIns="0" tIns="0" rIns="0" bIns="0" rtlCol="0">
            <a:spAutoFit/>
          </a:bodyPr>
          <a:lstStyle/>
          <a:p>
            <a:pPr marL="11527" marR="443195">
              <a:lnSpc>
                <a:spcPct val="96100"/>
              </a:lnSpc>
              <a:spcBef>
                <a:spcPts val="1085"/>
              </a:spcBef>
            </a:pPr>
            <a:r>
              <a:rPr sz="1000" dirty="0">
                <a:solidFill>
                  <a:schemeClr val="accent2">
                    <a:lumMod val="75000"/>
                  </a:schemeClr>
                </a:solidFill>
                <a:latin typeface="Times New Roman"/>
                <a:cs typeface="Times New Roman"/>
              </a:rPr>
              <a:t>SRN:</a:t>
            </a:r>
            <a:r>
              <a:rPr lang="en-US" sz="1000" dirty="0">
                <a:solidFill>
                  <a:schemeClr val="accent2">
                    <a:lumMod val="75000"/>
                  </a:schemeClr>
                </a:solidFill>
                <a:latin typeface="Times New Roman"/>
                <a:cs typeface="Times New Roman"/>
              </a:rPr>
              <a:t>  </a:t>
            </a:r>
            <a:br>
              <a:rPr lang="en-US" sz="1000" dirty="0">
                <a:solidFill>
                  <a:schemeClr val="accent2">
                    <a:lumMod val="75000"/>
                  </a:schemeClr>
                </a:solidFill>
                <a:latin typeface="Times New Roman"/>
                <a:cs typeface="Times New Roman"/>
              </a:rPr>
            </a:br>
            <a:r>
              <a:rPr sz="1000" dirty="0">
                <a:solidFill>
                  <a:schemeClr val="accent2">
                    <a:lumMod val="75000"/>
                  </a:schemeClr>
                </a:solidFill>
                <a:latin typeface="Times New Roman"/>
                <a:cs typeface="Times New Roman"/>
              </a:rPr>
              <a:t>Uni</a:t>
            </a:r>
            <a:r>
              <a:rPr sz="1000" spc="5" dirty="0">
                <a:solidFill>
                  <a:schemeClr val="accent2">
                    <a:lumMod val="75000"/>
                  </a:schemeClr>
                </a:solidFill>
                <a:latin typeface="Times New Roman"/>
                <a:cs typeface="Times New Roman"/>
              </a:rPr>
              <a:t>qu</a:t>
            </a:r>
            <a:r>
              <a:rPr sz="1000" dirty="0">
                <a:solidFill>
                  <a:schemeClr val="accent2">
                    <a:lumMod val="75000"/>
                  </a:schemeClr>
                </a:solidFill>
                <a:latin typeface="Times New Roman"/>
                <a:cs typeface="Times New Roman"/>
              </a:rPr>
              <a:t>e</a:t>
            </a:r>
            <a:r>
              <a:rPr sz="1000" spc="54" dirty="0">
                <a:solidFill>
                  <a:schemeClr val="accent2">
                    <a:lumMod val="75000"/>
                  </a:schemeClr>
                </a:solidFill>
                <a:latin typeface="Times New Roman"/>
                <a:cs typeface="Times New Roman"/>
              </a:rPr>
              <a:t> </a:t>
            </a:r>
            <a:r>
              <a:rPr sz="1000" spc="-9" dirty="0">
                <a:solidFill>
                  <a:schemeClr val="accent2">
                    <a:lumMod val="75000"/>
                  </a:schemeClr>
                </a:solidFill>
                <a:latin typeface="Times New Roman"/>
                <a:cs typeface="Times New Roman"/>
              </a:rPr>
              <a:t>T</a:t>
            </a:r>
            <a:r>
              <a:rPr sz="1000" dirty="0">
                <a:solidFill>
                  <a:schemeClr val="accent2">
                    <a:lumMod val="75000"/>
                  </a:schemeClr>
                </a:solidFill>
                <a:latin typeface="Times New Roman"/>
                <a:cs typeface="Times New Roman"/>
              </a:rPr>
              <a:t>r</a:t>
            </a:r>
            <a:r>
              <a:rPr sz="1000" spc="-5"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n</a:t>
            </a:r>
            <a:r>
              <a:rPr sz="1000" dirty="0">
                <a:solidFill>
                  <a:schemeClr val="accent2">
                    <a:lumMod val="75000"/>
                  </a:schemeClr>
                </a:solidFill>
                <a:latin typeface="Times New Roman"/>
                <a:cs typeface="Times New Roman"/>
              </a:rPr>
              <a:t>s</a:t>
            </a:r>
            <a:r>
              <a:rPr sz="1000" spc="-9"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c</a:t>
            </a:r>
            <a:r>
              <a:rPr sz="1000" dirty="0">
                <a:solidFill>
                  <a:schemeClr val="accent2">
                    <a:lumMod val="75000"/>
                  </a:schemeClr>
                </a:solidFill>
                <a:latin typeface="Times New Roman"/>
                <a:cs typeface="Times New Roman"/>
              </a:rPr>
              <a:t>ti</a:t>
            </a:r>
            <a:r>
              <a:rPr sz="1000" spc="5" dirty="0">
                <a:solidFill>
                  <a:schemeClr val="accent2">
                    <a:lumMod val="75000"/>
                  </a:schemeClr>
                </a:solidFill>
                <a:latin typeface="Times New Roman"/>
                <a:cs typeface="Times New Roman"/>
              </a:rPr>
              <a:t>o</a:t>
            </a:r>
            <a:r>
              <a:rPr sz="1000" dirty="0">
                <a:solidFill>
                  <a:schemeClr val="accent2">
                    <a:lumMod val="75000"/>
                  </a:schemeClr>
                </a:solidFill>
                <a:latin typeface="Times New Roman"/>
                <a:cs typeface="Times New Roman"/>
              </a:rPr>
              <a:t>n</a:t>
            </a:r>
            <a:r>
              <a:rPr sz="1000" spc="73" dirty="0">
                <a:solidFill>
                  <a:schemeClr val="accent2">
                    <a:lumMod val="75000"/>
                  </a:schemeClr>
                </a:solidFill>
                <a:latin typeface="Times New Roman"/>
                <a:cs typeface="Times New Roman"/>
              </a:rPr>
              <a:t> </a:t>
            </a:r>
            <a:r>
              <a:rPr sz="1000" dirty="0">
                <a:solidFill>
                  <a:schemeClr val="accent2">
                    <a:lumMod val="75000"/>
                  </a:schemeClr>
                </a:solidFill>
                <a:latin typeface="Times New Roman"/>
                <a:cs typeface="Times New Roman"/>
              </a:rPr>
              <a:t>I</a:t>
            </a:r>
            <a:r>
              <a:rPr lang="en-IN" sz="1000" dirty="0">
                <a:solidFill>
                  <a:schemeClr val="accent2">
                    <a:lumMod val="75000"/>
                  </a:schemeClr>
                </a:solidFill>
                <a:latin typeface="Times New Roman"/>
                <a:cs typeface="Times New Roman"/>
              </a:rPr>
              <a:t>D: </a:t>
            </a:r>
            <a:r>
              <a:rPr lang="en-IN" sz="1000" spc="73" dirty="0">
                <a:solidFill>
                  <a:schemeClr val="accent2">
                    <a:lumMod val="75000"/>
                  </a:schemeClr>
                </a:solidFill>
                <a:latin typeface="Times New Roman"/>
                <a:cs typeface="Times New Roman"/>
              </a:rPr>
              <a:t> Report </a:t>
            </a:r>
            <a:r>
              <a:rPr lang="en-IN" sz="1000" dirty="0">
                <a:solidFill>
                  <a:schemeClr val="accent2">
                    <a:lumMod val="75000"/>
                  </a:schemeClr>
                </a:solidFill>
                <a:latin typeface="Times New Roman"/>
                <a:cs typeface="Times New Roman"/>
              </a:rPr>
              <a:t>Cr</a:t>
            </a:r>
            <a:r>
              <a:rPr lang="en-IN" sz="1000" spc="-5" dirty="0">
                <a:solidFill>
                  <a:schemeClr val="accent2">
                    <a:lumMod val="75000"/>
                  </a:schemeClr>
                </a:solidFill>
                <a:latin typeface="Times New Roman"/>
                <a:cs typeface="Times New Roman"/>
              </a:rPr>
              <a:t>ea</a:t>
            </a:r>
            <a:r>
              <a:rPr lang="en-IN" sz="1000" dirty="0">
                <a:solidFill>
                  <a:schemeClr val="accent2">
                    <a:lumMod val="75000"/>
                  </a:schemeClr>
                </a:solidFill>
                <a:latin typeface="Times New Roman"/>
                <a:cs typeface="Times New Roman"/>
              </a:rPr>
              <a:t>ted: </a:t>
            </a:r>
            <a:r>
              <a:rPr lang="en-IN" sz="1000" spc="-59" dirty="0">
                <a:solidFill>
                  <a:schemeClr val="accent2">
                    <a:lumMod val="75000"/>
                  </a:schemeClr>
                </a:solidFill>
                <a:latin typeface="Times New Roman"/>
                <a:cs typeface="Times New Roman"/>
              </a:rPr>
              <a:t> </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5" dirty="0">
                <a:solidFill>
                  <a:schemeClr val="accent2">
                    <a:lumMod val="75000"/>
                  </a:schemeClr>
                </a:solidFill>
                <a:latin typeface="Times New Roman"/>
                <a:cs typeface="Times New Roman"/>
              </a:rPr>
              <a:t>20</a:t>
            </a:r>
            <a:r>
              <a:rPr lang="en-IN" sz="1000" spc="-9" dirty="0">
                <a:solidFill>
                  <a:schemeClr val="accent2">
                    <a:lumMod val="75000"/>
                  </a:schemeClr>
                </a:solidFill>
                <a:latin typeface="Times New Roman"/>
                <a:cs typeface="Times New Roman"/>
              </a:rPr>
              <a:t>xx</a:t>
            </a:r>
            <a:endParaRPr lang="en-IN" sz="1000" dirty="0">
              <a:solidFill>
                <a:schemeClr val="accent2">
                  <a:lumMod val="75000"/>
                </a:schemeClr>
              </a:solidFill>
              <a:latin typeface="Times New Roman"/>
              <a:cs typeface="Times New Roman"/>
            </a:endParaRPr>
          </a:p>
        </p:txBody>
      </p:sp>
      <p:grpSp>
        <p:nvGrpSpPr>
          <p:cNvPr id="61" name="Group 60">
            <a:extLst>
              <a:ext uri="{FF2B5EF4-FFF2-40B4-BE49-F238E27FC236}">
                <a16:creationId xmlns:a16="http://schemas.microsoft.com/office/drawing/2014/main" id="{2FDAD450-AC79-4B06-858C-19578D16B807}"/>
              </a:ext>
            </a:extLst>
          </p:cNvPr>
          <p:cNvGrpSpPr/>
          <p:nvPr/>
        </p:nvGrpSpPr>
        <p:grpSpPr>
          <a:xfrm>
            <a:off x="58609" y="813016"/>
            <a:ext cx="6775856" cy="270228"/>
            <a:chOff x="112714" y="2102489"/>
            <a:chExt cx="7420231" cy="297751"/>
          </a:xfrm>
        </p:grpSpPr>
        <p:grpSp>
          <p:nvGrpSpPr>
            <p:cNvPr id="64" name="Group 63">
              <a:extLst>
                <a:ext uri="{FF2B5EF4-FFF2-40B4-BE49-F238E27FC236}">
                  <a16:creationId xmlns:a16="http://schemas.microsoft.com/office/drawing/2014/main" id="{49A16E77-C298-479D-B18D-215377B774B7}"/>
                </a:ext>
              </a:extLst>
            </p:cNvPr>
            <p:cNvGrpSpPr/>
            <p:nvPr/>
          </p:nvGrpSpPr>
          <p:grpSpPr>
            <a:xfrm>
              <a:off x="135611" y="2102489"/>
              <a:ext cx="7397334" cy="281876"/>
              <a:chOff x="136399" y="1049667"/>
              <a:chExt cx="7381240" cy="230504"/>
            </a:xfrm>
          </p:grpSpPr>
          <p:sp>
            <p:nvSpPr>
              <p:cNvPr id="66" name="object 26">
                <a:extLst>
                  <a:ext uri="{FF2B5EF4-FFF2-40B4-BE49-F238E27FC236}">
                    <a16:creationId xmlns:a16="http://schemas.microsoft.com/office/drawing/2014/main" id="{113DFB55-6D41-404B-AF83-B1886047D391}"/>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67" name="object 31">
                <a:extLst>
                  <a:ext uri="{FF2B5EF4-FFF2-40B4-BE49-F238E27FC236}">
                    <a16:creationId xmlns:a16="http://schemas.microsoft.com/office/drawing/2014/main" id="{A3D03B98-90F5-4F64-B21E-1D04C360BA1D}"/>
                  </a:ext>
                </a:extLst>
              </p:cNvPr>
              <p:cNvSpPr txBox="1"/>
              <p:nvPr/>
            </p:nvSpPr>
            <p:spPr>
              <a:xfrm>
                <a:off x="229381" y="1087663"/>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STARTT SUGGESTIONS </a:t>
                </a:r>
                <a:endParaRPr sz="1200" dirty="0">
                  <a:latin typeface="Times New Roman"/>
                  <a:cs typeface="Times New Roman"/>
                </a:endParaRPr>
              </a:p>
            </p:txBody>
          </p:sp>
        </p:grpSp>
        <p:sp>
          <p:nvSpPr>
            <p:cNvPr id="63" name="object 43">
              <a:extLst>
                <a:ext uri="{FF2B5EF4-FFF2-40B4-BE49-F238E27FC236}">
                  <a16:creationId xmlns:a16="http://schemas.microsoft.com/office/drawing/2014/main" id="{5AEAE334-F21B-472A-A80C-109436C9D835}"/>
                </a:ext>
              </a:extLst>
            </p:cNvPr>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graphicFrame>
        <p:nvGraphicFramePr>
          <p:cNvPr id="51" name="Chart 50">
            <a:extLst>
              <a:ext uri="{FF2B5EF4-FFF2-40B4-BE49-F238E27FC236}">
                <a16:creationId xmlns:a16="http://schemas.microsoft.com/office/drawing/2014/main" id="{A112BF24-2F65-4E7A-B21D-E1369978B97C}"/>
              </a:ext>
            </a:extLst>
          </p:cNvPr>
          <p:cNvGraphicFramePr>
            <a:graphicFrameLocks/>
          </p:cNvGraphicFramePr>
          <p:nvPr/>
        </p:nvGraphicFramePr>
        <p:xfrm>
          <a:off x="2148838" y="2485457"/>
          <a:ext cx="2397429" cy="1700690"/>
        </p:xfrm>
        <a:graphic>
          <a:graphicData uri="http://schemas.openxmlformats.org/drawingml/2006/chart">
            <c:chart xmlns:c="http://schemas.openxmlformats.org/drawingml/2006/chart" xmlns:r="http://schemas.openxmlformats.org/officeDocument/2006/relationships" r:id="rId3"/>
          </a:graphicData>
        </a:graphic>
      </p:graphicFrame>
      <p:sp>
        <p:nvSpPr>
          <p:cNvPr id="57" name="TextBox 56">
            <a:extLst>
              <a:ext uri="{FF2B5EF4-FFF2-40B4-BE49-F238E27FC236}">
                <a16:creationId xmlns:a16="http://schemas.microsoft.com/office/drawing/2014/main" id="{5D112D1D-B40B-400B-9CA3-9D3F05231125}"/>
              </a:ext>
            </a:extLst>
          </p:cNvPr>
          <p:cNvSpPr txBox="1"/>
          <p:nvPr/>
        </p:nvSpPr>
        <p:spPr>
          <a:xfrm>
            <a:off x="50799" y="2690953"/>
            <a:ext cx="6719783" cy="1477328"/>
          </a:xfrm>
          <a:prstGeom prst="rect">
            <a:avLst/>
          </a:prstGeom>
          <a:noFill/>
        </p:spPr>
        <p:txBody>
          <a:bodyPr wrap="square">
            <a:spAutoFit/>
          </a:bodyPr>
          <a:lstStyle/>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Explore our other products on our website :</a:t>
            </a:r>
          </a:p>
          <a:p>
            <a:pPr marL="182977" marR="0" lvl="0" indent="-171450" algn="l" defTabSz="839535" rtl="0" eaLnBrk="1" fontAlgn="auto" latinLnBrk="0" hangingPunct="1">
              <a:lnSpc>
                <a:spcPct val="100000"/>
              </a:lnSpc>
              <a:spcBef>
                <a:spcPts val="381"/>
              </a:spcBef>
              <a:spcAft>
                <a:spcPts val="0"/>
              </a:spcAft>
              <a:buClrTx/>
              <a:buSzTx/>
              <a:buFontTx/>
              <a:buChar char="-"/>
              <a:tabLst/>
              <a:defRPr/>
            </a:pPr>
            <a:r>
              <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Goal based investing.</a:t>
            </a:r>
            <a:endPar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182977" marR="0" lvl="0" indent="-171450" algn="l" defTabSz="839535" rtl="0" eaLnBrk="1" fontAlgn="auto" latinLnBrk="0" hangingPunct="1">
              <a:lnSpc>
                <a:spcPct val="100000"/>
              </a:lnSpc>
              <a:spcBef>
                <a:spcPts val="381"/>
              </a:spcBef>
              <a:spcAft>
                <a:spcPts val="0"/>
              </a:spcAft>
              <a:buClrTx/>
              <a:buSzTx/>
              <a:buFontTx/>
              <a:buChar char="-"/>
              <a:tabLst/>
              <a:defRPr/>
            </a:pPr>
            <a:r>
              <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Insurance Advisory.</a:t>
            </a:r>
            <a:endPar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182977" marR="0" lvl="0" indent="-171450" algn="l" defTabSz="839535" rtl="0" eaLnBrk="1" fontAlgn="auto" latinLnBrk="0" hangingPunct="1">
              <a:lnSpc>
                <a:spcPct val="100000"/>
              </a:lnSpc>
              <a:spcBef>
                <a:spcPts val="381"/>
              </a:spcBef>
              <a:spcAft>
                <a:spcPts val="0"/>
              </a:spcAft>
              <a:buClrTx/>
              <a:buSzTx/>
              <a:buFontTx/>
              <a:buChar char="-"/>
              <a:tabLst/>
              <a:defRPr/>
            </a:pPr>
            <a:r>
              <a:rPr kumimoji="0" lang="en-US" sz="1000" b="0" i="0" u="none" strike="noStrike" kern="1200" cap="none" spc="0" normalizeH="0" baseline="0" noProof="0" dirty="0" err="1">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WealthPack</a:t>
            </a:r>
            <a:r>
              <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a:t>
            </a:r>
            <a:endPar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Contact us </a:t>
            </a:r>
          </a:p>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Email ID:</a:t>
            </a: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0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5">
                  <a:extLst>
                    <a:ext uri="{A12FA001-AC4F-418D-AE19-62706E023703}">
                      <ahyp:hlinkClr xmlns="" xmlns:ahyp="http://schemas.microsoft.com/office/drawing/2018/hyperlinkcolor" val="tx"/>
                    </a:ext>
                  </a:extLst>
                </a:hlinkClick>
              </a:rPr>
              <a:t>contact@startt.info</a:t>
            </a: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Mobile: </a:t>
            </a:r>
            <a:r>
              <a:rPr kumimoji="0" lang="en-US" sz="10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+91-82872-47454</a:t>
            </a:r>
          </a:p>
        </p:txBody>
      </p:sp>
      <p:grpSp>
        <p:nvGrpSpPr>
          <p:cNvPr id="59" name="Group 58">
            <a:extLst>
              <a:ext uri="{FF2B5EF4-FFF2-40B4-BE49-F238E27FC236}">
                <a16:creationId xmlns:a16="http://schemas.microsoft.com/office/drawing/2014/main" id="{A78FF4B8-69A7-42CC-91AD-6B05276E5497}"/>
              </a:ext>
            </a:extLst>
          </p:cNvPr>
          <p:cNvGrpSpPr/>
          <p:nvPr/>
        </p:nvGrpSpPr>
        <p:grpSpPr>
          <a:xfrm>
            <a:off x="32009" y="2407378"/>
            <a:ext cx="6775856" cy="270233"/>
            <a:chOff x="112714" y="2102483"/>
            <a:chExt cx="7420231" cy="297757"/>
          </a:xfrm>
        </p:grpSpPr>
        <p:grpSp>
          <p:nvGrpSpPr>
            <p:cNvPr id="60" name="Group 59">
              <a:extLst>
                <a:ext uri="{FF2B5EF4-FFF2-40B4-BE49-F238E27FC236}">
                  <a16:creationId xmlns:a16="http://schemas.microsoft.com/office/drawing/2014/main" id="{9850F8C2-6180-48F6-80BA-071D75B56D7D}"/>
                </a:ext>
              </a:extLst>
            </p:cNvPr>
            <p:cNvGrpSpPr/>
            <p:nvPr/>
          </p:nvGrpSpPr>
          <p:grpSpPr>
            <a:xfrm>
              <a:off x="135611" y="2102483"/>
              <a:ext cx="7397334" cy="281875"/>
              <a:chOff x="136399" y="1049667"/>
              <a:chExt cx="7381240" cy="230504"/>
            </a:xfrm>
          </p:grpSpPr>
          <p:sp>
            <p:nvSpPr>
              <p:cNvPr id="65" name="object 26">
                <a:extLst>
                  <a:ext uri="{FF2B5EF4-FFF2-40B4-BE49-F238E27FC236}">
                    <a16:creationId xmlns:a16="http://schemas.microsoft.com/office/drawing/2014/main" id="{F178C39A-6337-4D51-8E68-EEB76BCDE4F7}"/>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dirty="0"/>
              </a:p>
            </p:txBody>
          </p:sp>
          <p:sp>
            <p:nvSpPr>
              <p:cNvPr id="68" name="object 31">
                <a:extLst>
                  <a:ext uri="{FF2B5EF4-FFF2-40B4-BE49-F238E27FC236}">
                    <a16:creationId xmlns:a16="http://schemas.microsoft.com/office/drawing/2014/main" id="{7ACBD7A8-9CB5-4A40-A72A-6A7BE33068DB}"/>
                  </a:ext>
                </a:extLst>
              </p:cNvPr>
              <p:cNvSpPr txBox="1"/>
              <p:nvPr/>
            </p:nvSpPr>
            <p:spPr>
              <a:xfrm>
                <a:off x="229381" y="1087670"/>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EXPLORE OUR PRODUCTS</a:t>
                </a:r>
                <a:endParaRPr sz="1200" dirty="0">
                  <a:latin typeface="Times New Roman"/>
                  <a:cs typeface="Times New Roman"/>
                </a:endParaRPr>
              </a:p>
            </p:txBody>
          </p:sp>
        </p:grpSp>
        <p:sp>
          <p:nvSpPr>
            <p:cNvPr id="62" name="object 43">
              <a:extLst>
                <a:ext uri="{FF2B5EF4-FFF2-40B4-BE49-F238E27FC236}">
                  <a16:creationId xmlns:a16="http://schemas.microsoft.com/office/drawing/2014/main" id="{3D4F18C3-511D-4808-A5EC-055EF797ED64}"/>
                </a:ext>
              </a:extLst>
            </p:cNvPr>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pic>
        <p:nvPicPr>
          <p:cNvPr id="27" name="Graphic 26" descr="Address Book outline">
            <a:extLst>
              <a:ext uri="{FF2B5EF4-FFF2-40B4-BE49-F238E27FC236}">
                <a16:creationId xmlns:a16="http://schemas.microsoft.com/office/drawing/2014/main" id="{62B780C6-6592-4534-87F5-C2125B5AFC2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143" y="2425925"/>
            <a:ext cx="214592" cy="231924"/>
          </a:xfrm>
          <a:prstGeom prst="rect">
            <a:avLst/>
          </a:prstGeom>
        </p:spPr>
      </p:pic>
      <p:pic>
        <p:nvPicPr>
          <p:cNvPr id="32" name="Graphic 31" descr="Badge Tick1 outline">
            <a:extLst>
              <a:ext uri="{FF2B5EF4-FFF2-40B4-BE49-F238E27FC236}">
                <a16:creationId xmlns:a16="http://schemas.microsoft.com/office/drawing/2014/main" id="{7E0BEB9A-ABEE-4DB8-A181-E7F5462A65E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793" y="825618"/>
            <a:ext cx="233259" cy="233259"/>
          </a:xfrm>
          <a:prstGeom prst="rect">
            <a:avLst/>
          </a:prstGeom>
        </p:spPr>
      </p:pic>
      <p:pic>
        <p:nvPicPr>
          <p:cNvPr id="36" name="Picture 35">
            <a:extLst>
              <a:ext uri="{FF2B5EF4-FFF2-40B4-BE49-F238E27FC236}">
                <a16:creationId xmlns:a16="http://schemas.microsoft.com/office/drawing/2014/main" id="{CCC520D9-9022-4597-A537-6B0B52500169}"/>
              </a:ext>
            </a:extLst>
          </p:cNvPr>
          <p:cNvPicPr>
            <a:picLocks noChangeAspect="1"/>
          </p:cNvPicPr>
          <p:nvPr/>
        </p:nvPicPr>
        <p:blipFill>
          <a:blip r:embed="rId10"/>
          <a:stretch>
            <a:fillRect/>
          </a:stretch>
        </p:blipFill>
        <p:spPr>
          <a:xfrm>
            <a:off x="65832" y="83579"/>
            <a:ext cx="1443424" cy="637792"/>
          </a:xfrm>
          <a:prstGeom prst="rect">
            <a:avLst/>
          </a:prstGeom>
        </p:spPr>
      </p:pic>
      <p:sp>
        <p:nvSpPr>
          <p:cNvPr id="33" name="object 38">
            <a:extLst>
              <a:ext uri="{FF2B5EF4-FFF2-40B4-BE49-F238E27FC236}">
                <a16:creationId xmlns:a16="http://schemas.microsoft.com/office/drawing/2014/main" id="{BE2DA85D-D064-BE4A-8364-1754E375CAD5}"/>
              </a:ext>
            </a:extLst>
          </p:cNvPr>
          <p:cNvSpPr txBox="1"/>
          <p:nvPr/>
        </p:nvSpPr>
        <p:spPr>
          <a:xfrm>
            <a:off x="101525" y="4670860"/>
            <a:ext cx="6660817" cy="123111"/>
          </a:xfrm>
          <a:prstGeom prst="rect">
            <a:avLst/>
          </a:prstGeom>
        </p:spPr>
        <p:txBody>
          <a:bodyPr vert="horz" wrap="square" lIns="0" tIns="0" rIns="0" bIns="0" rtlCol="0">
            <a:spAutoFit/>
          </a:bodyPr>
          <a:lstStyle/>
          <a:p>
            <a:pPr marL="11527" algn="just"/>
            <a:r>
              <a:rPr lang="en-US" sz="800" b="1" i="1" u="none" strike="noStrike" dirty="0">
                <a:solidFill>
                  <a:srgbClr val="000000"/>
                </a:solidFill>
                <a:effectLst/>
                <a:latin typeface="Times New Roman" panose="02020603050405020304" pitchFamily="18" charset="0"/>
                <a:cs typeface="Times New Roman" panose="02020603050405020304" pitchFamily="18" charset="0"/>
              </a:rPr>
              <a:t>Disclaimer</a:t>
            </a:r>
          </a:p>
        </p:txBody>
      </p:sp>
      <p:sp>
        <p:nvSpPr>
          <p:cNvPr id="2" name="Rectangle 1">
            <a:extLst>
              <a:ext uri="{FF2B5EF4-FFF2-40B4-BE49-F238E27FC236}">
                <a16:creationId xmlns:a16="http://schemas.microsoft.com/office/drawing/2014/main" id="{9CBD563D-872A-7D41-817D-3009080E23E9}"/>
              </a:ext>
            </a:extLst>
          </p:cNvPr>
          <p:cNvSpPr/>
          <p:nvPr/>
        </p:nvSpPr>
        <p:spPr>
          <a:xfrm>
            <a:off x="47235" y="4800585"/>
            <a:ext cx="6712107" cy="969496"/>
          </a:xfrm>
          <a:prstGeom prst="rect">
            <a:avLst/>
          </a:prstGeom>
        </p:spPr>
        <p:txBody>
          <a:bodyPr wrap="square">
            <a:spAutoFit/>
          </a:bodyPr>
          <a:lstStyle/>
          <a:p>
            <a:pPr algn="just"/>
            <a:r>
              <a:rPr lang="en-IN" sz="800" dirty="0">
                <a:latin typeface="Times New Roman" panose="02020603050405020304" pitchFamily="18" charset="0"/>
                <a:cs typeface="Times New Roman" panose="02020603050405020304" pitchFamily="18" charset="0"/>
              </a:rPr>
              <a:t>The data and information provided in this report is not a professional advice and should not be relied upon as such. Neither the opinion or any information obtained from report constitutes a solicitation or offer by WRNP Solution Private Limited (“WRNP”) to buy or sell its securities, financial product or instrument or to participate in any trading strategy. WRNP makes no warranties of any kind regarding the dependability, accuracy, security, timeliness or availability of the web site/ mobile application, or its products/services mentioned herein.</a:t>
            </a:r>
          </a:p>
          <a:p>
            <a:pPr algn="just"/>
            <a:r>
              <a:rPr lang="en-IN" sz="800" dirty="0">
                <a:latin typeface="Times New Roman" panose="02020603050405020304" pitchFamily="18" charset="0"/>
                <a:cs typeface="Times New Roman" panose="02020603050405020304" pitchFamily="18" charset="0"/>
              </a:rPr>
              <a:t>Investors are also advised to refer to the risk factors associated with mutual fund before subscribing to the units and read the Scheme information Document carefully and consult their Financial Advisor before taking decisions of investment.</a:t>
            </a:r>
          </a:p>
          <a:p>
            <a:pPr algn="just"/>
            <a:r>
              <a:rPr lang="en-IN" sz="900" b="1" dirty="0">
                <a:latin typeface="Times New Roman" panose="02020603050405020304" pitchFamily="18" charset="0"/>
                <a:cs typeface="Times New Roman" panose="02020603050405020304" pitchFamily="18" charset="0"/>
              </a:rPr>
              <a:t>Mutual Fund investments are subject to market risks, read all scheme related documents carefully.</a:t>
            </a:r>
            <a:endParaRPr lang="en-US" sz="900" dirty="0">
              <a:latin typeface="Times New Roman" panose="02020603050405020304" pitchFamily="18" charset="0"/>
              <a:cs typeface="Times New Roman" panose="02020603050405020304" pitchFamily="18" charset="0"/>
            </a:endParaRPr>
          </a:p>
        </p:txBody>
      </p:sp>
      <p:sp>
        <p:nvSpPr>
          <p:cNvPr id="29" name="object 38">
            <a:extLst>
              <a:ext uri="{FF2B5EF4-FFF2-40B4-BE49-F238E27FC236}">
                <a16:creationId xmlns:a16="http://schemas.microsoft.com/office/drawing/2014/main" id="{77DBB5B0-BB26-4026-AA54-F590D19D559C}"/>
              </a:ext>
            </a:extLst>
          </p:cNvPr>
          <p:cNvSpPr txBox="1"/>
          <p:nvPr/>
        </p:nvSpPr>
        <p:spPr>
          <a:xfrm>
            <a:off x="91427" y="1157647"/>
            <a:ext cx="6660817" cy="1077218"/>
          </a:xfrm>
          <a:prstGeom prst="rect">
            <a:avLst/>
          </a:prstGeom>
        </p:spPr>
        <p:txBody>
          <a:bodyPr vert="horz" wrap="square" lIns="0" tIns="0" rIns="0" bIns="0" rtlCol="0">
            <a:spAutoFit/>
          </a:bodyPr>
          <a:lstStyle/>
          <a:p>
            <a:pPr marL="182977" indent="-171450" algn="just">
              <a:spcBef>
                <a:spcPts val="381"/>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Your risk tolerance matches with your risk capacity. This means that the amount of risk you are willing to take matches with the amount of risk you </a:t>
            </a:r>
            <a:r>
              <a:rPr lang="en-US" sz="1000">
                <a:solidFill>
                  <a:srgbClr val="000000"/>
                </a:solidFill>
                <a:latin typeface="Times New Roman" panose="02020603050405020304" pitchFamily="18" charset="0"/>
                <a:cs typeface="Times New Roman" panose="02020603050405020304" pitchFamily="18" charset="0"/>
              </a:rPr>
              <a:t>need.</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p>
            <a:pPr marL="182977" indent="-171450" algn="just">
              <a:spcBef>
                <a:spcPts val="381"/>
              </a:spcBef>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You're saving less than 10% of your income, you need to keep check on your monthly expenses to earn long term wealth.</a:t>
            </a:r>
            <a:r>
              <a:rPr lang="en-US" sz="1000" dirty="0">
                <a:latin typeface="Times New Roman" panose="02020603050405020304" pitchFamily="18" charset="0"/>
                <a:cs typeface="Times New Roman" panose="02020603050405020304" pitchFamily="18" charset="0"/>
              </a:rPr>
              <a:t> </a:t>
            </a:r>
            <a:endParaRPr lang="en-IN" sz="1000" b="1" spc="-5" dirty="0">
              <a:latin typeface="Times New Roman" panose="02020603050405020304" pitchFamily="18" charset="0"/>
              <a:cs typeface="Times New Roman" panose="02020603050405020304" pitchFamily="18" charset="0"/>
            </a:endParaRPr>
          </a:p>
          <a:p>
            <a:pPr marL="182977" indent="-171450" algn="just">
              <a:spcBef>
                <a:spcPts val="381"/>
              </a:spcBef>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Stock market correction and crashes are part of the long-term wealth creation journey, Avoid the noise and Stay invested.</a:t>
            </a:r>
            <a:r>
              <a:rPr lang="en-US" sz="1000" dirty="0">
                <a:latin typeface="Times New Roman" panose="02020603050405020304" pitchFamily="18" charset="0"/>
                <a:cs typeface="Times New Roman" panose="02020603050405020304" pitchFamily="18" charset="0"/>
              </a:rPr>
              <a:t> </a:t>
            </a:r>
            <a:endParaRPr lang="en-IN" sz="1000" b="1" spc="-5" dirty="0">
              <a:latin typeface="Times New Roman" panose="02020603050405020304" pitchFamily="18" charset="0"/>
              <a:cs typeface="Times New Roman" panose="02020603050405020304" pitchFamily="18" charset="0"/>
            </a:endParaRPr>
          </a:p>
          <a:p>
            <a:pPr marL="182977" indent="-171450" algn="just">
              <a:spcBef>
                <a:spcPts val="381"/>
              </a:spcBef>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We recommend having an emergency fund covering at least 6 month of your expenses before starting your wealth creation journey.</a:t>
            </a:r>
            <a:r>
              <a:rPr lang="en-US" sz="1000" dirty="0">
                <a:latin typeface="Times New Roman" panose="02020603050405020304" pitchFamily="18" charset="0"/>
                <a:cs typeface="Times New Roman" panose="02020603050405020304" pitchFamily="18" charset="0"/>
              </a:rPr>
              <a:t> </a:t>
            </a:r>
            <a:endParaRPr lang="en-IN" sz="1000" b="1"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TotalTime>
  <Words>1061</Words>
  <Application>Microsoft Office PowerPoint</Application>
  <PresentationFormat>A4 Paper (210x297 mm)</PresentationFormat>
  <Paragraphs>102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Nomura</cp:lastModifiedBy>
  <cp:revision>151</cp:revision>
  <dcterms:created xsi:type="dcterms:W3CDTF">2021-12-24T13:46:12Z</dcterms:created>
  <dcterms:modified xsi:type="dcterms:W3CDTF">2022-04-02T16:53:53Z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2021-12-24T00:00:00Z</vt:filetime>
  </property>
  <property fmtid="{D5CDD505-2E9C-101B-9397-08002B2CF9AE}" pid="3" name="LastSaved">
    <vt:filetime>2021-12-24T00:00:00Z</vt:filetime>
  </property>
</Properties>
</file>