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86" r:id="rId7"/>
    <p:sldId id="299" r:id="rId8"/>
    <p:sldId id="310" r:id="rId9"/>
    <p:sldId id="327" r:id="rId10"/>
    <p:sldId id="317" r:id="rId11"/>
    <p:sldId id="318" r:id="rId12"/>
    <p:sldId id="321" r:id="rId13"/>
    <p:sldId id="322" r:id="rId14"/>
    <p:sldId id="328" r:id="rId15"/>
    <p:sldId id="329" r:id="rId16"/>
    <p:sldId id="330" r:id="rId17"/>
    <p:sldId id="324" r:id="rId18"/>
    <p:sldId id="311" r:id="rId19"/>
    <p:sldId id="325" r:id="rId20"/>
    <p:sldId id="326" r:id="rId21"/>
    <p:sldId id="320" r:id="rId22"/>
    <p:sldId id="319" r:id="rId23"/>
    <p:sldId id="315" r:id="rId24"/>
    <p:sldId id="316" r:id="rId25"/>
    <p:sldId id="294" r:id="rId26"/>
    <p:sldId id="305" r:id="rId27"/>
    <p:sldId id="307" r:id="rId28"/>
    <p:sldId id="331" r:id="rId29"/>
    <p:sldId id="29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1032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B356D-680B-ED68-6FF5-6530F1687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EAC970-3C60-1A34-F9A5-5E9B8DFF7A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A6E3FE-B812-A4BC-62E7-D0BEF94A1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7E6A4-9756-6BB9-9339-334E64A963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2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6D739-F9C5-8CD3-C431-2C5F0312B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ED0B7A-2461-400E-469D-51F496E4BA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697844-1270-6C9D-ED44-67AA95C2B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15537-E345-B552-1A8D-FC18E250C4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34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E51DC-965B-CA70-31FE-B5CFAC1D3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F55FCE-9341-3F61-C3B4-4E272F8692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1B6CF4-EB7C-87C3-CC25-FF92F44DF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36431-3DA1-A5FB-D1D7-FD54FA9A1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48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B6543-C5A2-8519-15EE-4E07B6E79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D557F7-B9ED-8CA7-24DA-A80467AB69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31B359-0DC0-B633-748F-ACEA58B3D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B9290-1CD7-04CD-B998-24F6454DC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7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6" r:id="rId9"/>
    <p:sldLayoutId id="2147483661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10053-1AD0-57CE-2902-ABE944B63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7932" y="1877962"/>
            <a:ext cx="8900738" cy="2509546"/>
          </a:xfrm>
        </p:spPr>
        <p:txBody>
          <a:bodyPr/>
          <a:lstStyle/>
          <a:p>
            <a:r>
              <a:rPr lang="en-US" dirty="0"/>
              <a:t>Social Media Driven Big Data Analysis for Disaster Situation Awareness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2DFE-AFF4-4D4C-D396-FAA8C05E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082" y="-493597"/>
            <a:ext cx="9779183" cy="174441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650F4-8DF3-713D-3B94-5524EC56F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83" y="1012971"/>
            <a:ext cx="9779182" cy="4832057"/>
          </a:xfrm>
        </p:spPr>
        <p:txBody>
          <a:bodyPr>
            <a:normAutofit/>
          </a:bodyPr>
          <a:lstStyle/>
          <a:p>
            <a:r>
              <a:rPr lang="en-IN" sz="2000" dirty="0"/>
              <a:t>2. Data Cleaning &amp; Preprocessing:</a:t>
            </a:r>
            <a:r>
              <a:rPr lang="en-US" sz="2000" dirty="0"/>
              <a:t>Remove </a:t>
            </a:r>
            <a:r>
              <a:rPr lang="en-US" sz="2000" b="1" dirty="0"/>
              <a:t>noise, duplicates, spam</a:t>
            </a:r>
            <a:r>
              <a:rPr lang="en-US" sz="2000" dirty="0"/>
              <a:t>, and filter relevant disaster-related content.</a:t>
            </a:r>
            <a:r>
              <a:rPr lang="en-IN" sz="2000" b="1" dirty="0"/>
              <a:t> Preprocessing Steps: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Text Cleaning:</a:t>
            </a:r>
            <a:r>
              <a:rPr lang="en-IN" sz="20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Remove special characters, URLs, emojis, and Normalize text (lowercase, stemming, lemmatization using </a:t>
            </a:r>
            <a:r>
              <a:rPr lang="en-IN" sz="2000" b="1" dirty="0"/>
              <a:t>NLTK, </a:t>
            </a:r>
            <a:r>
              <a:rPr lang="en-IN" sz="2000" b="1" dirty="0" err="1"/>
              <a:t>spaCy</a:t>
            </a:r>
            <a:r>
              <a:rPr lang="en-IN" sz="20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Filtering Irrelevant Data:</a:t>
            </a:r>
            <a:r>
              <a:rPr lang="en-IN" sz="20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/>
              <a:t>Keyword-based filters</a:t>
            </a:r>
            <a:r>
              <a:rPr lang="en-IN" sz="2000" dirty="0"/>
              <a:t> eliminate unrelated content.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/>
              <a:t>Machine learning models (SVM, Random Forest)</a:t>
            </a:r>
            <a:r>
              <a:rPr lang="en-IN" sz="2000" dirty="0"/>
              <a:t> detect spam &amp; misinformation.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Deduplication:</a:t>
            </a:r>
            <a:r>
              <a:rPr lang="en-IN" sz="20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Identify &amp; remove duplicate tweets (retweets with no additional info).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185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56C29AD-FF9E-6698-1399-03C812F64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D703-CDCF-C4C6-0521-5202ED53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082" y="-493597"/>
            <a:ext cx="9779183" cy="174441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ABC58-EE68-EBE5-052D-208794334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83" y="1035997"/>
            <a:ext cx="9779182" cy="4853525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/>
              <a:t>3. Data Processing Framework:</a:t>
            </a:r>
            <a:r>
              <a:rPr lang="en-US" sz="2000" dirty="0"/>
              <a:t>Handle large-scale </a:t>
            </a:r>
            <a:r>
              <a:rPr lang="en-US" sz="2000" b="1" dirty="0"/>
              <a:t>unstructured social media data efficiently</a:t>
            </a:r>
            <a:r>
              <a:rPr lang="en-US" sz="2000" dirty="0"/>
              <a:t> for real-time &amp; batch processing.</a:t>
            </a:r>
            <a:r>
              <a:rPr lang="en-IN" sz="2000" b="1" dirty="0"/>
              <a:t> </a:t>
            </a:r>
          </a:p>
          <a:p>
            <a:r>
              <a:rPr lang="en-IN" sz="2000" b="1" dirty="0"/>
              <a:t>Architecture Overview: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Ingestion Layer: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Apache Kafka / AWS Kinesis</a:t>
            </a:r>
            <a:r>
              <a:rPr lang="en-IN" sz="2000" dirty="0"/>
              <a:t> → Manages real-time data streaming.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Storage Layer: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Raw Data Storage:</a:t>
            </a:r>
            <a:r>
              <a:rPr lang="en-IN" sz="2000" dirty="0"/>
              <a:t> Hadoop HDFS, AWS S3, MongoDB for flexible storage.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Processed Data Storage:</a:t>
            </a:r>
            <a:r>
              <a:rPr lang="en-IN" sz="2000" dirty="0"/>
              <a:t> PostgreSQL for structured querying.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Processing Layer: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Batch Processing:</a:t>
            </a:r>
            <a:r>
              <a:rPr lang="en-IN" sz="2000" dirty="0"/>
              <a:t> Apache Hadoop for analysing historical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Stream Processing:</a:t>
            </a:r>
            <a:r>
              <a:rPr lang="en-IN" sz="2000" dirty="0"/>
              <a:t> Apache Spark Streaming for real-time insights.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565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FACAA5F-2C61-F7B1-7A50-69F74062E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2BAA-AC43-D9F5-1B43-ECDDC09D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970" y="-569098"/>
            <a:ext cx="9779183" cy="174441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FC85A-C38F-F639-6843-FE75CDD7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971" y="816077"/>
            <a:ext cx="9779182" cy="5358220"/>
          </a:xfrm>
        </p:spPr>
        <p:txBody>
          <a:bodyPr>
            <a:normAutofit fontScale="92500" lnSpcReduction="20000"/>
          </a:bodyPr>
          <a:lstStyle/>
          <a:p>
            <a:r>
              <a:rPr lang="en-IN" sz="2000" b="1" dirty="0"/>
              <a:t>4. Spatial Analysis for Disaster Mapping 🌍🚨</a:t>
            </a:r>
          </a:p>
          <a:p>
            <a:r>
              <a:rPr lang="en-IN" sz="2000" b="1" dirty="0"/>
              <a:t>Spatial Big Data Analytics</a:t>
            </a:r>
            <a:r>
              <a:rPr lang="en-IN" sz="2000" dirty="0"/>
              <a:t> helps:</a:t>
            </a:r>
          </a:p>
          <a:p>
            <a:r>
              <a:rPr lang="en-IN" sz="2000" dirty="0"/>
              <a:t>✔ </a:t>
            </a:r>
            <a:r>
              <a:rPr lang="en-IN" sz="2000" b="1" dirty="0"/>
              <a:t>Map disaster data</a:t>
            </a:r>
            <a:r>
              <a:rPr lang="en-IN" sz="2000" dirty="0"/>
              <a:t> to geographic locations.</a:t>
            </a:r>
          </a:p>
          <a:p>
            <a:r>
              <a:rPr lang="en-IN" sz="2000" dirty="0"/>
              <a:t>✔ </a:t>
            </a:r>
            <a:r>
              <a:rPr lang="en-IN" sz="2000" b="1" dirty="0"/>
              <a:t>Identify high-impact zones</a:t>
            </a:r>
            <a:r>
              <a:rPr lang="en-IN" sz="2000" dirty="0"/>
              <a:t> &amp; detect false information.</a:t>
            </a:r>
          </a:p>
          <a:p>
            <a:r>
              <a:rPr lang="en-IN" sz="2000" dirty="0"/>
              <a:t>✔ </a:t>
            </a:r>
            <a:r>
              <a:rPr lang="en-IN" sz="2000" b="1" dirty="0"/>
              <a:t>Analyze co-location patterns</a:t>
            </a:r>
            <a:r>
              <a:rPr lang="en-IN" sz="2000" dirty="0"/>
              <a:t> to enhance disaster response.</a:t>
            </a:r>
          </a:p>
          <a:p>
            <a:r>
              <a:rPr lang="en-IN" sz="2000" dirty="0"/>
              <a:t>✔ </a:t>
            </a:r>
            <a:r>
              <a:rPr lang="en-IN" sz="2000" b="1" dirty="0"/>
              <a:t>Improve decision-making</a:t>
            </a:r>
            <a:r>
              <a:rPr lang="en-IN" sz="2000" dirty="0"/>
              <a:t> for resource allocation &amp; emergency management.</a:t>
            </a:r>
          </a:p>
          <a:p>
            <a:endParaRPr lang="en-IN" sz="2000" dirty="0"/>
          </a:p>
          <a:p>
            <a:r>
              <a:rPr lang="en-IN" sz="2000" dirty="0"/>
              <a:t> </a:t>
            </a:r>
            <a:r>
              <a:rPr lang="en-IN" sz="2000" b="1" dirty="0"/>
              <a:t>a. Spatial Prediction</a:t>
            </a:r>
            <a:r>
              <a:rPr lang="en-IN" sz="2000" dirty="0"/>
              <a:t> </a:t>
            </a:r>
          </a:p>
          <a:p>
            <a:r>
              <a:rPr lang="en-IN" sz="2000" b="1" dirty="0"/>
              <a:t>Predicts high-risk regions</a:t>
            </a:r>
            <a:r>
              <a:rPr lang="en-IN" sz="2000" dirty="0"/>
              <a:t> using real-time &amp; historical data.</a:t>
            </a:r>
          </a:p>
          <a:p>
            <a:r>
              <a:rPr lang="en-IN" sz="2000" dirty="0"/>
              <a:t>✅ </a:t>
            </a:r>
            <a:r>
              <a:rPr lang="en-IN" sz="2000" b="1" dirty="0"/>
              <a:t>Methods Used: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Contextual Information Models</a:t>
            </a:r>
            <a:r>
              <a:rPr lang="en-IN" sz="2000" dirty="0"/>
              <a:t> – Uses past disasters, weather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Machine Learning (ML) Models</a:t>
            </a:r>
            <a:r>
              <a:rPr lang="en-IN" sz="2000" dirty="0"/>
              <a:t> – Analyzes satellite imagery, IoT sensors &amp; social media trends.</a:t>
            </a:r>
          </a:p>
          <a:p>
            <a:r>
              <a:rPr lang="en-IN" sz="2000" dirty="0"/>
              <a:t> </a:t>
            </a:r>
            <a:r>
              <a:rPr lang="en-IN" sz="2000" b="1" dirty="0"/>
              <a:t>Applications:</a:t>
            </a:r>
          </a:p>
          <a:p>
            <a:r>
              <a:rPr lang="en-IN" sz="2000" dirty="0"/>
              <a:t>📍 </a:t>
            </a:r>
            <a:r>
              <a:rPr lang="en-IN" sz="2000" b="1" dirty="0"/>
              <a:t>Forecast floods &amp; wildfires</a:t>
            </a:r>
            <a:r>
              <a:rPr lang="en-IN" sz="2000" dirty="0"/>
              <a:t> using satellite images &amp; social media reports.</a:t>
            </a:r>
            <a:br>
              <a:rPr lang="en-IN" sz="2000" dirty="0"/>
            </a:br>
            <a:r>
              <a:rPr lang="en-IN" sz="2000" dirty="0"/>
              <a:t>📍 </a:t>
            </a:r>
            <a:r>
              <a:rPr lang="en-IN" sz="2000" b="1" dirty="0"/>
              <a:t>Predict earthquake aftershocks</a:t>
            </a:r>
            <a:r>
              <a:rPr lang="en-IN" sz="2000" dirty="0"/>
              <a:t> using geospatial data.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93091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AB32059-E016-6803-F0F3-20CC7820E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A46F-E491-409A-9EC0-A29EE723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970" y="-569098"/>
            <a:ext cx="9779183" cy="174441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D2E3B-FBF1-0536-95BA-4B0F71A5D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971" y="688258"/>
            <a:ext cx="9779182" cy="5486039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/>
              <a:t> </a:t>
            </a:r>
            <a:r>
              <a:rPr lang="en-IN" sz="2000" b="1" dirty="0"/>
              <a:t>b. Spatial Clustering</a:t>
            </a:r>
            <a:r>
              <a:rPr lang="en-IN" sz="2000" dirty="0"/>
              <a:t> </a:t>
            </a:r>
          </a:p>
          <a:p>
            <a:r>
              <a:rPr lang="en-IN" sz="2000" b="1" dirty="0"/>
              <a:t>Groups disaster-related social media posts</a:t>
            </a:r>
            <a:r>
              <a:rPr lang="en-IN" sz="2000" dirty="0"/>
              <a:t> to identify high-impact areas.</a:t>
            </a:r>
          </a:p>
          <a:p>
            <a:r>
              <a:rPr lang="en-IN" sz="2000" dirty="0"/>
              <a:t>✅ </a:t>
            </a:r>
            <a:r>
              <a:rPr lang="en-IN" sz="2000" b="1" dirty="0"/>
              <a:t>Methods Used: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K-Means Clustering</a:t>
            </a:r>
            <a:r>
              <a:rPr lang="en-IN" sz="2000" dirty="0"/>
              <a:t> – Groups affected regions based on tweet density.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DBSCAN (Density-Based Clustering)</a:t>
            </a:r>
            <a:r>
              <a:rPr lang="en-IN" sz="2000" dirty="0"/>
              <a:t> – Detects high-risk zones with varying report density.</a:t>
            </a:r>
          </a:p>
          <a:p>
            <a:r>
              <a:rPr lang="en-IN" sz="2000" b="1" dirty="0"/>
              <a:t>Applications: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Locate disaster hotspots</a:t>
            </a:r>
            <a:r>
              <a:rPr lang="en-IN" sz="2000" dirty="0"/>
              <a:t> for emergency response.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r>
              <a:rPr lang="en-IN" sz="2000" dirty="0"/>
              <a:t> </a:t>
            </a:r>
            <a:r>
              <a:rPr lang="en-IN" sz="2000" b="1" dirty="0"/>
              <a:t>c. Spatial Outlier Detection</a:t>
            </a:r>
            <a:r>
              <a:rPr lang="en-IN" sz="2000" dirty="0"/>
              <a:t> </a:t>
            </a:r>
          </a:p>
          <a:p>
            <a:r>
              <a:rPr lang="en-IN" sz="2000" b="1" dirty="0"/>
              <a:t>Identifies fake news, spam, &amp; misinformation</a:t>
            </a:r>
            <a:r>
              <a:rPr lang="en-IN" sz="2000" dirty="0"/>
              <a:t> in disaster-related posts.</a:t>
            </a:r>
          </a:p>
          <a:p>
            <a:r>
              <a:rPr lang="en-IN" sz="2000" dirty="0"/>
              <a:t>✅ </a:t>
            </a:r>
            <a:r>
              <a:rPr lang="en-IN" sz="2000" b="1" dirty="0"/>
              <a:t>Methods Used: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Graph-Based Analysis</a:t>
            </a:r>
            <a:r>
              <a:rPr lang="en-IN" sz="2000" dirty="0"/>
              <a:t> – Detects isolated or suspicious reports.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Statistical Anomaly Detection</a:t>
            </a:r>
            <a:r>
              <a:rPr lang="en-IN" sz="2000" dirty="0"/>
              <a:t> (Z-score, IQR) – Flags sudden spikes in misinformation.</a:t>
            </a:r>
          </a:p>
          <a:p>
            <a:r>
              <a:rPr lang="en-IN" sz="2000" dirty="0"/>
              <a:t> </a:t>
            </a:r>
            <a:r>
              <a:rPr lang="en-IN" sz="2000" b="1" dirty="0"/>
              <a:t>Applications: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Reduce panic and misinformation during crises.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Ensure emergency response is based on verified information.</a:t>
            </a:r>
            <a:br>
              <a:rPr lang="en-IN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53703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80C4-2B20-F7A2-0071-D523C393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470" y="-577487"/>
            <a:ext cx="9779183" cy="174441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4350-030E-3941-62A3-65C746FEF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471" y="1012723"/>
            <a:ext cx="9779182" cy="5044128"/>
          </a:xfrm>
        </p:spPr>
        <p:txBody>
          <a:bodyPr>
            <a:normAutofit/>
          </a:bodyPr>
          <a:lstStyle/>
          <a:p>
            <a:r>
              <a:rPr lang="en-IN" sz="2000" dirty="0"/>
              <a:t>d.</a:t>
            </a:r>
            <a:r>
              <a:rPr lang="en-IN" sz="2000" b="1" dirty="0"/>
              <a:t> Spatial Co-Location Patterns –</a:t>
            </a:r>
            <a:r>
              <a:rPr lang="en-IN" sz="2000" dirty="0"/>
              <a:t>Analyzes relationships between disaster-related events (e.g., </a:t>
            </a:r>
            <a:r>
              <a:rPr lang="en-IN" sz="2000" b="1" dirty="0"/>
              <a:t>power outages, road closures, food shortages</a:t>
            </a:r>
            <a:r>
              <a:rPr lang="en-IN" sz="2000" dirty="0"/>
              <a:t>).</a:t>
            </a:r>
            <a:br>
              <a:rPr lang="en-IN" sz="2000" dirty="0"/>
            </a:br>
            <a:r>
              <a:rPr lang="en-IN" sz="2000" dirty="0"/>
              <a:t> ✅ </a:t>
            </a:r>
            <a:r>
              <a:rPr lang="en-IN" sz="2000" b="1" dirty="0"/>
              <a:t>Methods Used: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Spatial Statistics:</a:t>
            </a:r>
            <a:r>
              <a:rPr lang="en-IN" sz="2000" dirty="0"/>
              <a:t> Examines </a:t>
            </a:r>
            <a:r>
              <a:rPr lang="en-IN" sz="2000" b="1" dirty="0"/>
              <a:t>how disasters impact infrastructure</a:t>
            </a:r>
            <a:r>
              <a:rPr lang="en-IN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Data Mining:</a:t>
            </a:r>
            <a:r>
              <a:rPr lang="en-IN" sz="2000" dirty="0"/>
              <a:t> Finds </a:t>
            </a:r>
            <a:r>
              <a:rPr lang="en-IN" sz="2000" b="1" dirty="0"/>
              <a:t>hidden trends</a:t>
            </a:r>
            <a:r>
              <a:rPr lang="en-IN" sz="2000" dirty="0"/>
              <a:t> between different disaster factors.</a:t>
            </a:r>
          </a:p>
          <a:p>
            <a:r>
              <a:rPr lang="en-IN" sz="2000" b="1" dirty="0"/>
              <a:t>🔹 Applications:</a:t>
            </a:r>
            <a:br>
              <a:rPr lang="en-IN" sz="2000" dirty="0"/>
            </a:br>
            <a:r>
              <a:rPr lang="en-IN" sz="2000" dirty="0"/>
              <a:t>📍 Identify regions where </a:t>
            </a:r>
            <a:r>
              <a:rPr lang="en-IN" sz="2000" b="1" dirty="0"/>
              <a:t>flooding leads to power outages</a:t>
            </a:r>
            <a:r>
              <a:rPr lang="en-IN" sz="2000" dirty="0"/>
              <a:t>.</a:t>
            </a:r>
            <a:br>
              <a:rPr lang="en-IN" sz="2000" dirty="0"/>
            </a:br>
            <a:r>
              <a:rPr lang="en-IN" sz="2000" dirty="0"/>
              <a:t>📍 Detect </a:t>
            </a:r>
            <a:r>
              <a:rPr lang="en-IN" sz="2000" b="1" dirty="0"/>
              <a:t>roadblocks preventing emergency teams</a:t>
            </a:r>
            <a:r>
              <a:rPr lang="en-IN" sz="2000" dirty="0"/>
              <a:t> from reaching affected zones.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249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65CF-2D68-5AE2-F9C6-077878E0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35" y="-686544"/>
            <a:ext cx="9779183" cy="174441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30E35-1437-132E-3CEC-4462EFAF9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35" y="858521"/>
            <a:ext cx="9779182" cy="5140958"/>
          </a:xfrm>
        </p:spPr>
        <p:txBody>
          <a:bodyPr>
            <a:normAutofit fontScale="70000" lnSpcReduction="20000"/>
          </a:bodyPr>
          <a:lstStyle/>
          <a:p>
            <a:r>
              <a:rPr lang="en-IN" b="1" dirty="0"/>
              <a:t>5. Event Detection &amp; Disaster Impact Prediction 🚨</a:t>
            </a:r>
          </a:p>
          <a:p>
            <a:r>
              <a:rPr lang="en-IN" b="1" dirty="0"/>
              <a:t>Objective:</a:t>
            </a:r>
          </a:p>
          <a:p>
            <a:r>
              <a:rPr lang="en-IN" dirty="0"/>
              <a:t>Detect </a:t>
            </a:r>
            <a:r>
              <a:rPr lang="en-IN" b="1" dirty="0"/>
              <a:t>disaster events in real-time</a:t>
            </a:r>
            <a:r>
              <a:rPr lang="en-IN" dirty="0"/>
              <a:t> and </a:t>
            </a:r>
            <a:r>
              <a:rPr lang="en-IN" b="1" dirty="0"/>
              <a:t>predict their impact</a:t>
            </a:r>
            <a:r>
              <a:rPr lang="en-IN" dirty="0"/>
              <a:t> using social media signals.</a:t>
            </a:r>
          </a:p>
          <a:p>
            <a:r>
              <a:rPr lang="en-IN" b="1" dirty="0"/>
              <a:t>Event Detection Methods:</a:t>
            </a:r>
          </a:p>
          <a:p>
            <a:r>
              <a:rPr lang="en-IN" dirty="0"/>
              <a:t>📌 </a:t>
            </a:r>
            <a:r>
              <a:rPr lang="en-IN" b="1" dirty="0"/>
              <a:t>Anomaly Detection:</a:t>
            </a:r>
            <a:r>
              <a:rPr lang="en-IN" dirty="0"/>
              <a:t> Sudden keyword frequency spikes (Z-score analysis).</a:t>
            </a:r>
          </a:p>
          <a:p>
            <a:r>
              <a:rPr lang="en-IN" dirty="0"/>
              <a:t>📌 </a:t>
            </a:r>
            <a:r>
              <a:rPr lang="en-IN" b="1" dirty="0"/>
              <a:t>Topic </a:t>
            </a:r>
            <a:r>
              <a:rPr lang="en-IN" b="1" dirty="0" err="1"/>
              <a:t>Modeling</a:t>
            </a:r>
            <a:r>
              <a:rPr lang="en-IN" b="1" dirty="0"/>
              <a:t>:</a:t>
            </a:r>
            <a:r>
              <a:rPr lang="en-IN" dirty="0"/>
              <a:t> LDA (Latent Dirichlet Allocation) clusters disaster-related topics.</a:t>
            </a:r>
          </a:p>
          <a:p>
            <a:r>
              <a:rPr lang="en-IN" dirty="0"/>
              <a:t>📌 </a:t>
            </a:r>
            <a:r>
              <a:rPr lang="en-IN" b="1" dirty="0"/>
              <a:t>Sentiment Analysis:</a:t>
            </a:r>
            <a:r>
              <a:rPr lang="en-IN" dirty="0"/>
              <a:t> Detect distress signals ("HELP NEEDED!") using </a:t>
            </a:r>
            <a:r>
              <a:rPr lang="en-IN" b="1" dirty="0"/>
              <a:t>VADER,</a:t>
            </a:r>
          </a:p>
          <a:p>
            <a:r>
              <a:rPr lang="en-IN" b="1" dirty="0" err="1"/>
              <a:t>TextBlob</a:t>
            </a:r>
            <a:r>
              <a:rPr lang="en-IN" dirty="0"/>
              <a:t>.</a:t>
            </a:r>
          </a:p>
          <a:p>
            <a:r>
              <a:rPr lang="en-IN" b="1" dirty="0"/>
              <a:t>Impact Prediction Models:</a:t>
            </a:r>
          </a:p>
          <a:p>
            <a:r>
              <a:rPr lang="en-IN" dirty="0"/>
              <a:t>📌 </a:t>
            </a:r>
            <a:r>
              <a:rPr lang="en-IN" b="1" dirty="0"/>
              <a:t>Regression Models:</a:t>
            </a:r>
            <a:r>
              <a:rPr lang="en-IN" dirty="0"/>
              <a:t> Predict affected population size.</a:t>
            </a:r>
          </a:p>
          <a:p>
            <a:r>
              <a:rPr lang="en-IN" dirty="0"/>
              <a:t>📌 </a:t>
            </a:r>
            <a:r>
              <a:rPr lang="en-IN" b="1" dirty="0"/>
              <a:t>Classification Models:</a:t>
            </a:r>
            <a:r>
              <a:rPr lang="en-IN" dirty="0"/>
              <a:t> Categorize disaster events (minor, severe, critical).</a:t>
            </a:r>
          </a:p>
          <a:p>
            <a:r>
              <a:rPr lang="en-IN" dirty="0"/>
              <a:t>📌 </a:t>
            </a:r>
            <a:r>
              <a:rPr lang="en-IN" b="1" dirty="0"/>
              <a:t>Validation:</a:t>
            </a:r>
            <a:r>
              <a:rPr lang="en-IN" dirty="0"/>
              <a:t> Cross-check with official </a:t>
            </a:r>
            <a:r>
              <a:rPr lang="en-IN" b="1" dirty="0"/>
              <a:t>weather/news reports</a:t>
            </a:r>
            <a:r>
              <a:rPr lang="en-IN" dirty="0"/>
              <a:t>.</a:t>
            </a:r>
          </a:p>
          <a:p>
            <a:r>
              <a:rPr lang="en-IN" dirty="0"/>
              <a:t>✅ </a:t>
            </a:r>
            <a:r>
              <a:rPr lang="en-IN" b="1" dirty="0"/>
              <a:t>Output:</a:t>
            </a:r>
          </a:p>
          <a:p>
            <a:r>
              <a:rPr lang="en-IN" dirty="0"/>
              <a:t>📍 </a:t>
            </a:r>
            <a:r>
              <a:rPr lang="en-IN" b="1" dirty="0"/>
              <a:t>Real-time alerts for emergency teams.</a:t>
            </a:r>
          </a:p>
          <a:p>
            <a:r>
              <a:rPr lang="en-IN" dirty="0"/>
              <a:t>📍 </a:t>
            </a:r>
            <a:r>
              <a:rPr lang="en-IN" b="1" dirty="0"/>
              <a:t>Severity scoring for prioritizing response.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81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C275-FDF1-2425-32CA-FB0C72D8B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92" y="-683070"/>
            <a:ext cx="9779183" cy="174441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52049-4E3A-D8F7-3D54-B3B9EF143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592" y="859346"/>
            <a:ext cx="9779182" cy="5384137"/>
          </a:xfrm>
        </p:spPr>
        <p:txBody>
          <a:bodyPr>
            <a:normAutofit fontScale="62500" lnSpcReduction="20000"/>
          </a:bodyPr>
          <a:lstStyle/>
          <a:p>
            <a:r>
              <a:rPr lang="en-IN" b="1" dirty="0"/>
              <a:t>6. Deep Learning for Spatial-Temporal Disaster Prediction 🤖</a:t>
            </a:r>
          </a:p>
          <a:p>
            <a:r>
              <a:rPr lang="en-IN" b="1" dirty="0"/>
              <a:t>Objective:</a:t>
            </a:r>
          </a:p>
          <a:p>
            <a:r>
              <a:rPr lang="en-IN" dirty="0"/>
              <a:t>Leverage </a:t>
            </a:r>
            <a:r>
              <a:rPr lang="en-IN" b="1" dirty="0"/>
              <a:t>AI models</a:t>
            </a:r>
            <a:r>
              <a:rPr lang="en-IN" dirty="0"/>
              <a:t> to predict disaster spread </a:t>
            </a:r>
            <a:r>
              <a:rPr lang="en-IN" b="1" dirty="0"/>
              <a:t>across space and time</a:t>
            </a:r>
            <a:r>
              <a:rPr lang="en-IN" dirty="0"/>
              <a:t>.</a:t>
            </a:r>
          </a:p>
          <a:p>
            <a:r>
              <a:rPr lang="en-IN" b="1" dirty="0"/>
              <a:t>Methods Used:</a:t>
            </a:r>
          </a:p>
          <a:p>
            <a:r>
              <a:rPr lang="en-IN" dirty="0"/>
              <a:t>📌 </a:t>
            </a:r>
            <a:r>
              <a:rPr lang="en-IN" b="1" dirty="0"/>
              <a:t>Convolutional Neural Networks (CNNs):</a:t>
            </a:r>
            <a:r>
              <a:rPr lang="en-IN" dirty="0"/>
              <a:t> Analyzes disaster images/videos (e.g., flooded</a:t>
            </a:r>
          </a:p>
          <a:p>
            <a:r>
              <a:rPr lang="en-IN" dirty="0"/>
              <a:t>roads).</a:t>
            </a:r>
          </a:p>
          <a:p>
            <a:r>
              <a:rPr lang="en-IN" dirty="0"/>
              <a:t>📌 </a:t>
            </a:r>
            <a:r>
              <a:rPr lang="en-IN" b="1" dirty="0"/>
              <a:t>Recurrent Neural Networks (LSTMs):</a:t>
            </a:r>
            <a:r>
              <a:rPr lang="en-IN" dirty="0"/>
              <a:t> Models time-series social media trends.</a:t>
            </a:r>
          </a:p>
          <a:p>
            <a:r>
              <a:rPr lang="en-IN" dirty="0"/>
              <a:t>📌 </a:t>
            </a:r>
            <a:r>
              <a:rPr lang="en-IN" b="1" dirty="0"/>
              <a:t>Graph Neural Networks (GNNs):</a:t>
            </a:r>
            <a:r>
              <a:rPr lang="en-IN" dirty="0"/>
              <a:t> Detects spatial relationships between affected zones.</a:t>
            </a:r>
          </a:p>
          <a:p>
            <a:r>
              <a:rPr lang="en-IN" dirty="0"/>
              <a:t>📌 </a:t>
            </a:r>
            <a:r>
              <a:rPr lang="en-IN" b="1" dirty="0"/>
              <a:t>Hybrid CNN-LSTM Models:</a:t>
            </a:r>
            <a:r>
              <a:rPr lang="en-IN" dirty="0"/>
              <a:t> Combines spatial &amp; temporal trends for disaster forecasting.</a:t>
            </a:r>
          </a:p>
          <a:p>
            <a:r>
              <a:rPr lang="en-IN" b="1" dirty="0"/>
              <a:t>Training &amp; Prediction:</a:t>
            </a:r>
          </a:p>
          <a:p>
            <a:r>
              <a:rPr lang="en-IN" dirty="0"/>
              <a:t>✅ Train using </a:t>
            </a:r>
            <a:r>
              <a:rPr lang="en-IN" b="1" dirty="0"/>
              <a:t>historical disaster datasets</a:t>
            </a:r>
            <a:r>
              <a:rPr lang="en-IN" dirty="0"/>
              <a:t> (earthquakes, hurricanes, floods).</a:t>
            </a:r>
          </a:p>
          <a:p>
            <a:r>
              <a:rPr lang="en-IN" dirty="0"/>
              <a:t>✅ Predict </a:t>
            </a:r>
            <a:r>
              <a:rPr lang="en-IN" b="1" dirty="0"/>
              <a:t>disaster progression and severity over time</a:t>
            </a:r>
            <a:r>
              <a:rPr lang="en-IN" dirty="0"/>
              <a:t>.</a:t>
            </a:r>
          </a:p>
          <a:p>
            <a:r>
              <a:rPr lang="en-IN" dirty="0"/>
              <a:t>✅ </a:t>
            </a:r>
            <a:r>
              <a:rPr lang="en-IN" b="1" dirty="0"/>
              <a:t>Tools Used:</a:t>
            </a:r>
            <a:r>
              <a:rPr lang="en-IN" dirty="0"/>
              <a:t> TensorFlow, </a:t>
            </a:r>
            <a:r>
              <a:rPr lang="en-IN" dirty="0" err="1"/>
              <a:t>PyTorch</a:t>
            </a:r>
            <a:r>
              <a:rPr lang="en-IN" dirty="0"/>
              <a:t>, </a:t>
            </a:r>
            <a:r>
              <a:rPr lang="en-IN" dirty="0" err="1"/>
              <a:t>Keras</a:t>
            </a:r>
            <a:r>
              <a:rPr lang="en-IN" dirty="0"/>
              <a:t>.</a:t>
            </a:r>
          </a:p>
          <a:p>
            <a:r>
              <a:rPr lang="en-IN" b="1" dirty="0"/>
              <a:t>Challenges &amp; Solutions:</a:t>
            </a:r>
          </a:p>
          <a:p>
            <a:r>
              <a:rPr lang="en-IN" dirty="0"/>
              <a:t>❌ </a:t>
            </a:r>
            <a:r>
              <a:rPr lang="en-IN" b="1" dirty="0"/>
              <a:t>Requires labeled training data</a:t>
            </a:r>
            <a:r>
              <a:rPr lang="en-IN" dirty="0"/>
              <a:t> → Use </a:t>
            </a:r>
            <a:r>
              <a:rPr lang="en-IN" b="1" dirty="0"/>
              <a:t>synthetic augmentation</a:t>
            </a:r>
            <a:r>
              <a:rPr lang="en-IN" dirty="0"/>
              <a:t> for better training.</a:t>
            </a:r>
          </a:p>
          <a:p>
            <a:r>
              <a:rPr lang="en-IN" dirty="0"/>
              <a:t>❌ </a:t>
            </a:r>
            <a:r>
              <a:rPr lang="en-IN" b="1" dirty="0"/>
              <a:t>High computational power needed</a:t>
            </a:r>
            <a:r>
              <a:rPr lang="en-IN" dirty="0"/>
              <a:t> → Deploy on </a:t>
            </a:r>
            <a:r>
              <a:rPr lang="en-IN" b="1" dirty="0"/>
              <a:t>GPU clusters &amp; cloud AI services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411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F2F9-8D67-1BEA-16A6-4F884813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755" y="-756961"/>
            <a:ext cx="9779183" cy="174441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E5C2-8864-FFE0-4DBD-895B8F0AB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755" y="741648"/>
            <a:ext cx="9779182" cy="5108546"/>
          </a:xfrm>
        </p:spPr>
        <p:txBody>
          <a:bodyPr>
            <a:normAutofit fontScale="92500" lnSpcReduction="20000"/>
          </a:bodyPr>
          <a:lstStyle/>
          <a:p>
            <a:r>
              <a:rPr lang="en-IN" sz="2200" b="1" dirty="0"/>
              <a:t>7. Visualization &amp; Real-Time Monitoring </a:t>
            </a:r>
          </a:p>
          <a:p>
            <a:r>
              <a:rPr lang="en-IN" sz="2200" b="1" dirty="0"/>
              <a:t>Objective:</a:t>
            </a:r>
          </a:p>
          <a:p>
            <a:r>
              <a:rPr lang="en-IN" sz="2200" dirty="0"/>
              <a:t>Provide </a:t>
            </a:r>
            <a:r>
              <a:rPr lang="en-IN" sz="2200" b="1" dirty="0"/>
              <a:t>actionable insights</a:t>
            </a:r>
            <a:r>
              <a:rPr lang="en-IN" sz="2200" dirty="0"/>
              <a:t> through interactive dashboards and real-time</a:t>
            </a:r>
          </a:p>
          <a:p>
            <a:r>
              <a:rPr lang="en-IN" sz="2200" dirty="0"/>
              <a:t>updates.</a:t>
            </a:r>
          </a:p>
          <a:p>
            <a:r>
              <a:rPr lang="en-IN" sz="2200" b="1" dirty="0"/>
              <a:t>Components:</a:t>
            </a:r>
          </a:p>
          <a:p>
            <a:r>
              <a:rPr lang="en-IN" sz="2200" dirty="0"/>
              <a:t>📌 </a:t>
            </a:r>
            <a:r>
              <a:rPr lang="en-IN" sz="2200" b="1" dirty="0"/>
              <a:t>Dashboards:</a:t>
            </a:r>
            <a:endParaRPr lang="en-IN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 Interactive maps</a:t>
            </a:r>
            <a:r>
              <a:rPr lang="en-IN" sz="2200" dirty="0"/>
              <a:t> for disaster hotspots (Leaflet, </a:t>
            </a:r>
            <a:r>
              <a:rPr lang="en-IN" sz="2200" dirty="0" err="1"/>
              <a:t>Plotly</a:t>
            </a:r>
            <a:r>
              <a:rPr lang="en-IN" sz="22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 Time-series trends</a:t>
            </a:r>
            <a:r>
              <a:rPr lang="en-IN" sz="2200" dirty="0"/>
              <a:t> of event frequency and sentiment.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 Word clouds &amp; topic summaries</a:t>
            </a:r>
            <a:r>
              <a:rPr lang="en-IN" sz="2200" dirty="0"/>
              <a:t> for quick insights.</a:t>
            </a:r>
          </a:p>
          <a:p>
            <a:r>
              <a:rPr lang="en-IN" sz="2200" dirty="0"/>
              <a:t>📌 </a:t>
            </a:r>
            <a:r>
              <a:rPr lang="en-IN" sz="2200" b="1" dirty="0"/>
              <a:t>Real-Time Monitoring:</a:t>
            </a:r>
            <a:endParaRPr lang="en-IN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 Live updates via </a:t>
            </a:r>
            <a:r>
              <a:rPr lang="en-IN" sz="2200" b="1" dirty="0"/>
              <a:t>APIs &amp; cloud dashboards</a:t>
            </a:r>
            <a:r>
              <a:rPr lang="en-IN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 Automated alerts for emergency response teams</a:t>
            </a:r>
            <a:r>
              <a:rPr lang="en-IN" sz="2200" dirty="0"/>
              <a:t>.</a:t>
            </a:r>
          </a:p>
          <a:p>
            <a:r>
              <a:rPr lang="en-IN" sz="2200" b="1" dirty="0"/>
              <a:t>Tools Used:</a:t>
            </a:r>
          </a:p>
          <a:p>
            <a:r>
              <a:rPr lang="en-IN" sz="2200" dirty="0"/>
              <a:t>📌 </a:t>
            </a:r>
            <a:r>
              <a:rPr lang="en-IN" sz="2200" b="1" dirty="0"/>
              <a:t>Tableau, Power BI, Python (Dash, Matplotlib).</a:t>
            </a:r>
            <a:endParaRPr lang="en-IN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717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A332-2722-4D57-28CF-A8BB4DFB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-621485"/>
            <a:ext cx="9779183" cy="1744415"/>
          </a:xfrm>
        </p:spPr>
        <p:txBody>
          <a:bodyPr/>
          <a:lstStyle/>
          <a:p>
            <a:r>
              <a:rPr lang="en-IN" u="sng" dirty="0"/>
              <a:t>Experiments &amp;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BFAA0-AB8B-CD21-0210-FCE8C89D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213" y="1122930"/>
            <a:ext cx="10894141" cy="5484347"/>
          </a:xfrm>
        </p:spPr>
        <p:txBody>
          <a:bodyPr>
            <a:normAutofit fontScale="25000" lnSpcReduction="20000"/>
          </a:bodyPr>
          <a:lstStyle/>
          <a:p>
            <a:r>
              <a:rPr lang="en-IN" sz="6400" b="1" dirty="0"/>
              <a:t>1. Real-Time Disaster Detection Using Twitter (Sakaki et al., 2010)</a:t>
            </a:r>
          </a:p>
          <a:p>
            <a:r>
              <a:rPr lang="en-IN" sz="6400" b="1" dirty="0"/>
              <a:t>Objective:</a:t>
            </a:r>
            <a:r>
              <a:rPr lang="en-IN" sz="6400" dirty="0"/>
              <a:t> Detect earthquakes in real-time using Twitter.</a:t>
            </a:r>
          </a:p>
          <a:p>
            <a:r>
              <a:rPr lang="en-IN" sz="6400" dirty="0"/>
              <a:t>🔹 </a:t>
            </a:r>
            <a:r>
              <a:rPr lang="en-IN" sz="6400" b="1" dirty="0"/>
              <a:t>Method:</a:t>
            </a:r>
            <a:endParaRPr lang="en-IN" sz="6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6400" dirty="0"/>
              <a:t> Collected </a:t>
            </a:r>
            <a:r>
              <a:rPr lang="en-IN" sz="6400" b="1" dirty="0"/>
              <a:t>Twitter data</a:t>
            </a:r>
            <a:r>
              <a:rPr lang="en-IN" sz="6400" dirty="0"/>
              <a:t> using keywords like </a:t>
            </a:r>
            <a:r>
              <a:rPr lang="en-IN" sz="6400" i="1" dirty="0"/>
              <a:t>"earthquake"</a:t>
            </a:r>
            <a:r>
              <a:rPr lang="en-IN" sz="6400" dirty="0"/>
              <a:t>, </a:t>
            </a:r>
            <a:r>
              <a:rPr lang="en-IN" sz="6400" i="1" dirty="0"/>
              <a:t>"shaking"</a:t>
            </a:r>
            <a:r>
              <a:rPr lang="en-IN" sz="6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6400" dirty="0"/>
              <a:t> Used a </a:t>
            </a:r>
            <a:r>
              <a:rPr lang="en-IN" sz="6400" b="1" dirty="0"/>
              <a:t>probabilistic model (Bayesian filter) to classify tweets</a:t>
            </a:r>
            <a:r>
              <a:rPr lang="en-IN" sz="6400" dirty="0"/>
              <a:t> as earthquake-related or not.</a:t>
            </a:r>
          </a:p>
          <a:p>
            <a:r>
              <a:rPr lang="en-US" sz="6400" dirty="0"/>
              <a:t>🔹 </a:t>
            </a:r>
            <a:r>
              <a:rPr lang="en-US" sz="6400" b="1" dirty="0"/>
              <a:t>Results:</a:t>
            </a:r>
          </a:p>
          <a:p>
            <a:r>
              <a:rPr lang="en-US" sz="6400" dirty="0"/>
              <a:t>✅ </a:t>
            </a:r>
            <a:r>
              <a:rPr lang="en-US" sz="6400" b="1" dirty="0"/>
              <a:t>85% accuracy</a:t>
            </a:r>
            <a:r>
              <a:rPr lang="en-US" sz="6400" dirty="0"/>
              <a:t> in detecting earthquakes within </a:t>
            </a:r>
            <a:r>
              <a:rPr lang="en-US" sz="6400" b="1" dirty="0"/>
              <a:t>60 seconds of occurrence</a:t>
            </a:r>
            <a:r>
              <a:rPr lang="en-US" sz="6400" dirty="0"/>
              <a:t>.</a:t>
            </a:r>
          </a:p>
          <a:p>
            <a:r>
              <a:rPr lang="en-US" sz="6400" dirty="0"/>
              <a:t>✅ Location prediction error </a:t>
            </a:r>
            <a:r>
              <a:rPr lang="en-US" sz="6400" b="1" dirty="0"/>
              <a:t>within 20 km</a:t>
            </a:r>
            <a:r>
              <a:rPr lang="en-US" sz="6400" dirty="0"/>
              <a:t> for large earthquakes. </a:t>
            </a:r>
          </a:p>
          <a:p>
            <a:endParaRPr lang="en-US" sz="6400" b="1" dirty="0"/>
          </a:p>
          <a:p>
            <a:r>
              <a:rPr lang="en-US" sz="6400" b="1" dirty="0"/>
              <a:t>2. Deep Learning for Disaster Spread Prediction (Zou et al., 2020 - ST-</a:t>
            </a:r>
            <a:r>
              <a:rPr lang="en-US" sz="6400" b="1" dirty="0" err="1"/>
              <a:t>ResNet</a:t>
            </a:r>
            <a:r>
              <a:rPr lang="en-US" sz="6400" b="1" dirty="0"/>
              <a:t>)</a:t>
            </a:r>
          </a:p>
          <a:p>
            <a:r>
              <a:rPr lang="en-US" sz="6400" b="1" dirty="0"/>
              <a:t>Objective:</a:t>
            </a:r>
            <a:r>
              <a:rPr lang="en-US" sz="6400" dirty="0"/>
              <a:t> Predict disaster spread using deep learning models.</a:t>
            </a:r>
          </a:p>
          <a:p>
            <a:r>
              <a:rPr lang="en-US" sz="6400" dirty="0"/>
              <a:t>🔹 </a:t>
            </a:r>
            <a:r>
              <a:rPr lang="en-US" sz="6400" b="1" dirty="0"/>
              <a:t>Method:</a:t>
            </a:r>
            <a:endParaRPr lang="en-US" sz="6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/>
              <a:t>Used </a:t>
            </a:r>
            <a:r>
              <a:rPr lang="en-US" sz="6400" b="1" dirty="0"/>
              <a:t>ST-</a:t>
            </a:r>
            <a:r>
              <a:rPr lang="en-US" sz="6400" b="1" dirty="0" err="1"/>
              <a:t>ResNet</a:t>
            </a:r>
            <a:r>
              <a:rPr lang="en-US" sz="6400" b="1" dirty="0"/>
              <a:t> (</a:t>
            </a:r>
            <a:r>
              <a:rPr lang="en-US" sz="6400" b="1" dirty="0" err="1"/>
              <a:t>Spatio</a:t>
            </a:r>
            <a:r>
              <a:rPr lang="en-US" sz="6400" b="1" dirty="0"/>
              <a:t>-Temporal Residual Networks)</a:t>
            </a:r>
            <a:r>
              <a:rPr lang="en-US" sz="6400" dirty="0"/>
              <a:t> on </a:t>
            </a:r>
            <a:r>
              <a:rPr lang="en-US" sz="6400" b="1" dirty="0"/>
              <a:t>historical disaster data + real-time</a:t>
            </a:r>
          </a:p>
          <a:p>
            <a:r>
              <a:rPr lang="en-US" sz="6400" b="1" dirty="0"/>
              <a:t>tweets</a:t>
            </a:r>
            <a:r>
              <a:rPr lang="en-US" sz="6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/>
              <a:t>Combined </a:t>
            </a:r>
            <a:r>
              <a:rPr lang="en-US" sz="6400" b="1" dirty="0"/>
              <a:t>CNN for spatial analysis</a:t>
            </a:r>
            <a:r>
              <a:rPr lang="en-US" sz="6400" dirty="0"/>
              <a:t> and </a:t>
            </a:r>
            <a:r>
              <a:rPr lang="en-US" sz="6400" b="1" dirty="0"/>
              <a:t>LSTM for temporal trends</a:t>
            </a:r>
            <a:r>
              <a:rPr lang="en-US" sz="6400" dirty="0"/>
              <a:t>.</a:t>
            </a:r>
          </a:p>
          <a:p>
            <a:r>
              <a:rPr lang="en-US" sz="6400" dirty="0"/>
              <a:t>🔹 </a:t>
            </a:r>
            <a:r>
              <a:rPr lang="en-US" sz="6400" b="1" dirty="0"/>
              <a:t>Results:</a:t>
            </a:r>
          </a:p>
          <a:p>
            <a:r>
              <a:rPr lang="en-US" sz="6400" dirty="0"/>
              <a:t>✅ </a:t>
            </a:r>
            <a:r>
              <a:rPr lang="en-US" sz="6400" b="1" dirty="0"/>
              <a:t>87% accuracy</a:t>
            </a:r>
            <a:r>
              <a:rPr lang="en-US" sz="6400" dirty="0"/>
              <a:t> in predicting </a:t>
            </a:r>
            <a:r>
              <a:rPr lang="en-US" sz="6400" b="1" dirty="0"/>
              <a:t>flood spread</a:t>
            </a:r>
            <a:r>
              <a:rPr lang="en-US" sz="6400" dirty="0"/>
              <a:t> in real-time.</a:t>
            </a:r>
          </a:p>
          <a:p>
            <a:r>
              <a:rPr lang="en-US" sz="6400" dirty="0"/>
              <a:t>✅ </a:t>
            </a:r>
            <a:r>
              <a:rPr lang="en-US" sz="6400" b="1" dirty="0"/>
              <a:t>Forecasted disaster impact</a:t>
            </a:r>
            <a:r>
              <a:rPr lang="en-US" sz="6400" dirty="0"/>
              <a:t> 24 hours in advance with </a:t>
            </a:r>
            <a:r>
              <a:rPr lang="en-US" sz="6400" b="1" dirty="0"/>
              <a:t>high reliability</a:t>
            </a:r>
            <a:r>
              <a:rPr lang="en-US" sz="6400" dirty="0"/>
              <a:t>.</a:t>
            </a:r>
          </a:p>
          <a:p>
            <a:endParaRPr lang="en-US" sz="3300" dirty="0"/>
          </a:p>
          <a:p>
            <a:endParaRPr lang="en-US" sz="33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7793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9169-E5A7-5BA8-5DD4-F53B3D19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-692306"/>
            <a:ext cx="9779183" cy="1744415"/>
          </a:xfrm>
        </p:spPr>
        <p:txBody>
          <a:bodyPr/>
          <a:lstStyle/>
          <a:p>
            <a:r>
              <a:rPr lang="en-IN" u="sng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7CDE8-9B3A-4842-964A-5AFC4EB3B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465" y="695633"/>
            <a:ext cx="10099070" cy="5744497"/>
          </a:xfrm>
        </p:spPr>
        <p:txBody>
          <a:bodyPr>
            <a:normAutofit/>
          </a:bodyPr>
          <a:lstStyle/>
          <a:p>
            <a:endParaRPr lang="en-US" sz="3300" dirty="0"/>
          </a:p>
          <a:p>
            <a:r>
              <a:rPr lang="en-IN" sz="1800" b="1" dirty="0"/>
              <a:t>3. Sentiment Analysis for Disaster Panic Prediction (Ragini et al., 2022)</a:t>
            </a:r>
          </a:p>
          <a:p>
            <a:r>
              <a:rPr lang="en-IN" sz="1800" b="1" dirty="0"/>
              <a:t>Objective:</a:t>
            </a:r>
            <a:r>
              <a:rPr lang="en-IN" sz="1800" dirty="0"/>
              <a:t> Detect public panic levels using sentiment analysis on disaster tweets.</a:t>
            </a:r>
          </a:p>
          <a:p>
            <a:r>
              <a:rPr lang="en-IN" sz="1800" dirty="0"/>
              <a:t>🔹 </a:t>
            </a:r>
            <a:r>
              <a:rPr lang="en-IN" sz="1800" b="1" dirty="0"/>
              <a:t>Method: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Analyzed </a:t>
            </a:r>
            <a:r>
              <a:rPr lang="en-IN" sz="1800" b="1" dirty="0"/>
              <a:t>1 million tweets</a:t>
            </a:r>
            <a:r>
              <a:rPr lang="en-IN" sz="1800" dirty="0"/>
              <a:t> from </a:t>
            </a:r>
            <a:r>
              <a:rPr lang="en-IN" sz="1800" b="1" dirty="0"/>
              <a:t>COVID-19 pandemic, wildfires, and floods</a:t>
            </a:r>
            <a:r>
              <a:rPr lang="en-IN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Used </a:t>
            </a:r>
            <a:r>
              <a:rPr lang="en-IN" sz="1800" b="1" dirty="0"/>
              <a:t>NLP models (VADER, BERT)</a:t>
            </a:r>
            <a:r>
              <a:rPr lang="en-IN" sz="1800" dirty="0"/>
              <a:t> to classify sentiment (</a:t>
            </a:r>
            <a:r>
              <a:rPr lang="en-IN" sz="1800" b="1" dirty="0"/>
              <a:t>positive, neutral, negative</a:t>
            </a:r>
            <a:r>
              <a:rPr lang="en-IN" sz="18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 Correlated sentiment trends with </a:t>
            </a:r>
            <a:r>
              <a:rPr lang="en-IN" sz="1800" b="1" dirty="0"/>
              <a:t>government response measures</a:t>
            </a:r>
            <a:r>
              <a:rPr lang="en-IN" sz="1800" dirty="0"/>
              <a:t>.</a:t>
            </a:r>
          </a:p>
          <a:p>
            <a:r>
              <a:rPr lang="en-IN" sz="1800" dirty="0"/>
              <a:t>🔹 </a:t>
            </a:r>
            <a:r>
              <a:rPr lang="en-IN" sz="1800" b="1" dirty="0"/>
              <a:t>Results:</a:t>
            </a:r>
          </a:p>
          <a:p>
            <a:r>
              <a:rPr lang="en-IN" sz="1800" dirty="0"/>
              <a:t>✅ </a:t>
            </a:r>
            <a:r>
              <a:rPr lang="en-IN" sz="1800" b="1" dirty="0"/>
              <a:t>Negative sentiment spikes</a:t>
            </a:r>
            <a:r>
              <a:rPr lang="en-IN" sz="1800" dirty="0"/>
              <a:t> aligned with </a:t>
            </a:r>
            <a:r>
              <a:rPr lang="en-IN" sz="1800" b="1" dirty="0"/>
              <a:t>government inaction or misinformation spread</a:t>
            </a:r>
            <a:r>
              <a:rPr lang="en-IN" sz="1800" dirty="0"/>
              <a:t>.</a:t>
            </a:r>
          </a:p>
          <a:p>
            <a:r>
              <a:rPr lang="en-IN" sz="1800" dirty="0"/>
              <a:t>✅ </a:t>
            </a:r>
            <a:r>
              <a:rPr lang="en-IN" sz="1800" b="1" dirty="0"/>
              <a:t>Public panic levels accurately predicted emergency aid demand (correlation: 0.87)</a:t>
            </a:r>
            <a:r>
              <a:rPr lang="en-IN" sz="1800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554" y="-375679"/>
            <a:ext cx="9779183" cy="1744415"/>
          </a:xfrm>
        </p:spPr>
        <p:txBody>
          <a:bodyPr/>
          <a:lstStyle/>
          <a:p>
            <a:pPr algn="ctr"/>
            <a:r>
              <a:rPr lang="en-US" sz="4800" u="sng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793" y="1604512"/>
            <a:ext cx="5530306" cy="44226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Problem Statement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Introduction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Literature Survey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Methodology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Experiments &amp; Results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Research Gaps &amp; Limitations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Future Work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C470-6D34-59B4-8345-FB4EB8A4A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-211808"/>
            <a:ext cx="9779183" cy="1744415"/>
          </a:xfrm>
        </p:spPr>
        <p:txBody>
          <a:bodyPr/>
          <a:lstStyle/>
          <a:p>
            <a:r>
              <a:rPr lang="en-US" dirty="0"/>
              <a:t>Challenges in Integrating Big Data with Emergency Scenarios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2D7B3-C3DB-CA65-649B-16169D0FF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4" y="2084439"/>
            <a:ext cx="9779182" cy="4545781"/>
          </a:xfrm>
        </p:spPr>
        <p:txBody>
          <a:bodyPr>
            <a:normAutofit fontScale="32500" lnSpcReduction="20000"/>
          </a:bodyPr>
          <a:lstStyle/>
          <a:p>
            <a:r>
              <a:rPr lang="en-US" sz="6200" b="1" dirty="0"/>
              <a:t>1. Spatio-Temporal Uncertainty in Data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200" dirty="0"/>
              <a:t> Many </a:t>
            </a:r>
            <a:r>
              <a:rPr lang="en-US" sz="6200" b="1" dirty="0"/>
              <a:t>users disable location tracking</a:t>
            </a:r>
            <a:r>
              <a:rPr lang="en-US" sz="6200" dirty="0"/>
              <a:t>, leading to </a:t>
            </a:r>
            <a:r>
              <a:rPr lang="en-US" sz="6200" b="1" dirty="0"/>
              <a:t>inaccurate or missing geo-tags</a:t>
            </a:r>
            <a:r>
              <a:rPr lang="en-US" sz="6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200" dirty="0"/>
              <a:t> Tweets may </a:t>
            </a:r>
            <a:r>
              <a:rPr lang="en-US" sz="6200" b="1" dirty="0"/>
              <a:t>refer to past events</a:t>
            </a:r>
            <a:r>
              <a:rPr lang="en-US" sz="6200" dirty="0"/>
              <a:t>, making </a:t>
            </a:r>
            <a:r>
              <a:rPr lang="en-US" sz="6200" b="1" dirty="0"/>
              <a:t>real-time tracking difficult</a:t>
            </a:r>
            <a:r>
              <a:rPr lang="en-US" sz="6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200" dirty="0"/>
              <a:t> Challenge: </a:t>
            </a:r>
            <a:r>
              <a:rPr lang="en-US" sz="6200" b="1" dirty="0"/>
              <a:t>Estimating time &amp; location accurately</a:t>
            </a:r>
            <a:r>
              <a:rPr lang="en-US" sz="6200" dirty="0"/>
              <a:t> for situational awareness.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6200" dirty="0"/>
          </a:p>
          <a:p>
            <a:r>
              <a:rPr lang="en-US" sz="6200" b="1" dirty="0"/>
              <a:t>2. Data Ambiguity &amp; Inconsistencies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200" dirty="0"/>
              <a:t> Disaster-related tweets may be </a:t>
            </a:r>
            <a:r>
              <a:rPr lang="en-US" sz="6200" b="1" dirty="0"/>
              <a:t>incomplete, misleading, or duplicated</a:t>
            </a:r>
            <a:r>
              <a:rPr lang="en-US" sz="6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200" dirty="0"/>
              <a:t> First-hand reports are </a:t>
            </a:r>
            <a:r>
              <a:rPr lang="en-US" sz="6200" b="1" dirty="0"/>
              <a:t>sparse due to network failures</a:t>
            </a:r>
            <a:r>
              <a:rPr lang="en-US" sz="6200" dirty="0"/>
              <a:t> in disaster zones.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200" dirty="0"/>
              <a:t> Many tweets originate </a:t>
            </a:r>
            <a:r>
              <a:rPr lang="en-US" sz="6200" b="1" dirty="0"/>
              <a:t>outside disaster areas</a:t>
            </a:r>
            <a:r>
              <a:rPr lang="en-US" sz="6200" dirty="0"/>
              <a:t>, requiring </a:t>
            </a:r>
            <a:r>
              <a:rPr lang="en-US" sz="6200" b="1" dirty="0"/>
              <a:t>relevant data filtering.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72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3188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38DE-02C5-3ECB-5727-13014383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B201A-8506-0632-E274-DA6D6B5C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806246"/>
            <a:ext cx="9779182" cy="5383477"/>
          </a:xfrm>
        </p:spPr>
        <p:txBody>
          <a:bodyPr>
            <a:normAutofit/>
          </a:bodyPr>
          <a:lstStyle/>
          <a:p>
            <a:endParaRPr lang="en-IN" sz="2000" dirty="0"/>
          </a:p>
          <a:p>
            <a:r>
              <a:rPr lang="en-US" sz="1800" b="1" dirty="0"/>
              <a:t>3. Handling Non-Geo-Tagged Tweets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Only </a:t>
            </a:r>
            <a:r>
              <a:rPr lang="en-US" sz="1800" b="1" dirty="0"/>
              <a:t>0.42% – 3.17% of tweets are geo-tagged</a:t>
            </a:r>
            <a:r>
              <a:rPr lang="en-US" sz="1800" dirty="0"/>
              <a:t>, limiting disaster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Solutions: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Geoparsing (Toponym Recognition &amp; Resolution)</a:t>
            </a:r>
            <a:r>
              <a:rPr lang="en-US" sz="1800" dirty="0"/>
              <a:t> to extract locations from text.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Local Word Distribution Analysis</a:t>
            </a:r>
            <a:r>
              <a:rPr lang="en-US" sz="1800" dirty="0"/>
              <a:t> to estimate a tweet’s origin.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Example: Tweet </a:t>
            </a:r>
            <a:r>
              <a:rPr lang="en-US" sz="1800" b="1" dirty="0"/>
              <a:t>“Earthquake in Raoul Island, New Zealand”</a:t>
            </a:r>
            <a:r>
              <a:rPr lang="en-US" sz="1800" dirty="0"/>
              <a:t> provides location without geo-tags.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b="1" dirty="0"/>
              <a:t>4. Real-Time Processing Challenges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Processing large volumes of social media data in real-time requires high computational power.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Scalability issues arise when handling millions of posts during large-scale disasters.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228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2702470" y="358878"/>
            <a:ext cx="6787059" cy="1086465"/>
          </a:xfrm>
        </p:spPr>
        <p:txBody>
          <a:bodyPr/>
          <a:lstStyle/>
          <a:p>
            <a:r>
              <a:rPr lang="en-US" sz="6000" b="1" dirty="0"/>
              <a:t>Future Works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7799CCD-3796-5037-5B31-F9521246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2297" y="727587"/>
            <a:ext cx="893913" cy="717756"/>
          </a:xfrm>
        </p:spPr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29C14-A46C-E119-D8F1-2131A5FD182B}"/>
              </a:ext>
            </a:extLst>
          </p:cNvPr>
          <p:cNvSpPr txBox="1"/>
          <p:nvPr/>
        </p:nvSpPr>
        <p:spPr>
          <a:xfrm>
            <a:off x="623454" y="1681019"/>
            <a:ext cx="10945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1️⃣ Choice of Appropriate Mining Algorithms</a:t>
            </a:r>
          </a:p>
          <a:p>
            <a:r>
              <a:rPr lang="en-IN" dirty="0"/>
              <a:t>✔ </a:t>
            </a:r>
            <a:r>
              <a:rPr lang="en-IN" b="1" dirty="0"/>
              <a:t>Challenge:</a:t>
            </a:r>
            <a:r>
              <a:rPr lang="en-IN" dirty="0"/>
              <a:t> Different disasters require different types of data mining techniques.</a:t>
            </a:r>
          </a:p>
          <a:p>
            <a:r>
              <a:rPr lang="en-IN" dirty="0"/>
              <a:t>✔ </a:t>
            </a:r>
            <a:r>
              <a:rPr lang="en-IN" b="1" dirty="0"/>
              <a:t>Future Research Areas:</a:t>
            </a:r>
            <a:br>
              <a:rPr lang="en-IN" dirty="0"/>
            </a:br>
            <a:r>
              <a:rPr lang="en-IN" dirty="0"/>
              <a:t>🔹 Develop </a:t>
            </a:r>
            <a:r>
              <a:rPr lang="en-IN" b="1" dirty="0"/>
              <a:t>adaptive learning models</a:t>
            </a:r>
            <a:r>
              <a:rPr lang="en-IN" dirty="0"/>
              <a:t> that can handle evolving disaster situations.</a:t>
            </a:r>
            <a:br>
              <a:rPr lang="en-IN" dirty="0"/>
            </a:br>
            <a:r>
              <a:rPr lang="en-IN" dirty="0"/>
              <a:t>🔹 Improve </a:t>
            </a:r>
            <a:r>
              <a:rPr lang="en-IN" b="1" dirty="0"/>
              <a:t>spatial prediction, outlier detection, and co-location pattern detection</a:t>
            </a:r>
            <a:r>
              <a:rPr lang="en-IN" dirty="0"/>
              <a:t> for better decision-making.</a:t>
            </a:r>
            <a:br>
              <a:rPr lang="en-IN" dirty="0"/>
            </a:br>
            <a:r>
              <a:rPr lang="en-IN" dirty="0"/>
              <a:t>🔹 Address the need for </a:t>
            </a:r>
            <a:r>
              <a:rPr lang="en-IN" b="1" dirty="0"/>
              <a:t>large-scale labeled datasets</a:t>
            </a:r>
            <a:r>
              <a:rPr lang="en-IN" dirty="0"/>
              <a:t> to improve deep learning models.</a:t>
            </a:r>
          </a:p>
          <a:p>
            <a:br>
              <a:rPr lang="en-IN" dirty="0"/>
            </a:br>
            <a:r>
              <a:rPr lang="en-IN" b="1" dirty="0"/>
              <a:t>2️⃣ Edge Computing for Spatial Analytics</a:t>
            </a:r>
          </a:p>
          <a:p>
            <a:r>
              <a:rPr lang="en-IN" dirty="0"/>
              <a:t>✔ </a:t>
            </a:r>
            <a:r>
              <a:rPr lang="en-IN" b="1" dirty="0"/>
              <a:t>Challenge:</a:t>
            </a:r>
            <a:r>
              <a:rPr lang="en-IN" dirty="0"/>
              <a:t> Cloud-based processing may be slow or inaccessible during disasters due to network failures.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Future Research Areas:</a:t>
            </a:r>
            <a:br>
              <a:rPr lang="en-IN" dirty="0"/>
            </a:br>
            <a:r>
              <a:rPr lang="en-IN" dirty="0"/>
              <a:t>🔹 Implement </a:t>
            </a:r>
            <a:r>
              <a:rPr lang="en-IN" b="1" dirty="0"/>
              <a:t>edge computing</a:t>
            </a:r>
            <a:r>
              <a:rPr lang="en-IN" dirty="0"/>
              <a:t> for </a:t>
            </a:r>
            <a:r>
              <a:rPr lang="en-IN" b="1" dirty="0"/>
              <a:t>real-time</a:t>
            </a:r>
            <a:r>
              <a:rPr lang="en-IN" dirty="0"/>
              <a:t> situational awareness at local network nodes.</a:t>
            </a:r>
            <a:br>
              <a:rPr lang="en-IN" dirty="0"/>
            </a:br>
            <a:r>
              <a:rPr lang="en-IN" dirty="0"/>
              <a:t>🔹 Optimize </a:t>
            </a:r>
            <a:r>
              <a:rPr lang="en-IN" b="1" dirty="0"/>
              <a:t>resource allocation</a:t>
            </a:r>
            <a:r>
              <a:rPr lang="en-IN" dirty="0"/>
              <a:t> between </a:t>
            </a:r>
            <a:r>
              <a:rPr lang="en-IN" b="1" dirty="0"/>
              <a:t>edge devices and servers</a:t>
            </a:r>
            <a:r>
              <a:rPr lang="en-IN" dirty="0"/>
              <a:t> to handle data congestion.</a:t>
            </a:r>
            <a:br>
              <a:rPr lang="en-IN" dirty="0"/>
            </a:br>
            <a:r>
              <a:rPr lang="en-IN" dirty="0"/>
              <a:t>🔹 Develop </a:t>
            </a:r>
            <a:r>
              <a:rPr lang="en-IN" b="1" dirty="0"/>
              <a:t>energy-efficient, real-time AI models</a:t>
            </a:r>
            <a:r>
              <a:rPr lang="en-IN" dirty="0"/>
              <a:t> that can run on low-power devices in disaster zones.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78B5C9C-AF56-E622-83B6-EA9C3563F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AB36102D-5003-A3AF-8CE0-48567D0EE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2297" y="727587"/>
            <a:ext cx="893913" cy="717756"/>
          </a:xfrm>
        </p:spPr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D43D7B-1232-E646-BDE5-360F30D05E0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83492" y="727587"/>
            <a:ext cx="11508508" cy="554539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7200" b="1" dirty="0"/>
              <a:t>3️⃣ Situation Awareness &amp; Sentiment Analysis</a:t>
            </a:r>
          </a:p>
          <a:p>
            <a:pPr marL="0" indent="0">
              <a:buNone/>
            </a:pPr>
            <a:r>
              <a:rPr lang="en-IN" sz="7200" dirty="0"/>
              <a:t>✔ </a:t>
            </a:r>
            <a:r>
              <a:rPr lang="en-IN" sz="7200" b="1" dirty="0"/>
              <a:t>Challenge:</a:t>
            </a:r>
            <a:r>
              <a:rPr lang="en-IN" sz="7200" dirty="0"/>
              <a:t> Understanding </a:t>
            </a:r>
            <a:r>
              <a:rPr lang="en-IN" sz="7200" b="1" dirty="0"/>
              <a:t>emotional responses</a:t>
            </a:r>
            <a:r>
              <a:rPr lang="en-IN" sz="7200" dirty="0"/>
              <a:t> to disasters is critical for better aid distribution.</a:t>
            </a:r>
          </a:p>
          <a:p>
            <a:pPr marL="0" indent="0">
              <a:buNone/>
            </a:pPr>
            <a:r>
              <a:rPr lang="en-IN" sz="7200" dirty="0"/>
              <a:t>✔ </a:t>
            </a:r>
            <a:r>
              <a:rPr lang="en-IN" sz="7200" b="1" dirty="0"/>
              <a:t>Future Research Areas:</a:t>
            </a:r>
          </a:p>
          <a:p>
            <a:pPr marL="0" indent="0">
              <a:buNone/>
            </a:pPr>
            <a:r>
              <a:rPr lang="en-IN" sz="7200" dirty="0"/>
              <a:t>🔹 Integrate </a:t>
            </a:r>
            <a:r>
              <a:rPr lang="en-IN" sz="7200" b="1" dirty="0"/>
              <a:t>sentiment analysis</a:t>
            </a:r>
            <a:r>
              <a:rPr lang="en-IN" sz="7200" dirty="0"/>
              <a:t> with spatial analytics to detect </a:t>
            </a:r>
            <a:r>
              <a:rPr lang="en-IN" sz="7200" b="1" dirty="0"/>
              <a:t>fear, anxiety, and distress signals</a:t>
            </a:r>
            <a:r>
              <a:rPr lang="en-IN" sz="7200" dirty="0"/>
              <a:t> from social</a:t>
            </a:r>
          </a:p>
          <a:p>
            <a:pPr marL="0" indent="0">
              <a:buNone/>
            </a:pPr>
            <a:r>
              <a:rPr lang="en-IN" sz="7200" dirty="0"/>
              <a:t>media posts.</a:t>
            </a:r>
          </a:p>
          <a:p>
            <a:pPr marL="0" indent="0">
              <a:buNone/>
            </a:pPr>
            <a:r>
              <a:rPr lang="en-IN" sz="7200" dirty="0"/>
              <a:t>🔹 Differentiate between </a:t>
            </a:r>
            <a:r>
              <a:rPr lang="en-IN" sz="7200" b="1" dirty="0"/>
              <a:t>generalized concerns</a:t>
            </a:r>
            <a:r>
              <a:rPr lang="en-IN" sz="7200" dirty="0"/>
              <a:t> (e.g., "water shortage") and </a:t>
            </a:r>
            <a:r>
              <a:rPr lang="en-IN" sz="7200" b="1" dirty="0"/>
              <a:t>individual needs</a:t>
            </a:r>
            <a:r>
              <a:rPr lang="en-IN" sz="7200" dirty="0"/>
              <a:t> (e.g., "urgent</a:t>
            </a:r>
          </a:p>
          <a:p>
            <a:pPr marL="0" indent="0">
              <a:buNone/>
            </a:pPr>
            <a:r>
              <a:rPr lang="en-IN" sz="7200" dirty="0"/>
              <a:t>need for insulin").</a:t>
            </a:r>
          </a:p>
          <a:p>
            <a:pPr marL="0" indent="0">
              <a:buNone/>
            </a:pPr>
            <a:endParaRPr lang="en-IN" sz="7200" dirty="0"/>
          </a:p>
          <a:p>
            <a:pPr marL="0" indent="0">
              <a:buNone/>
            </a:pPr>
            <a:r>
              <a:rPr lang="en-IN" sz="7200" dirty="0"/>
              <a:t>4️⃣</a:t>
            </a:r>
            <a:r>
              <a:rPr lang="en-IN" sz="7200" b="1" dirty="0"/>
              <a:t> Real-Time Multimodal Data Fusion</a:t>
            </a:r>
          </a:p>
          <a:p>
            <a:pPr marL="0" indent="0">
              <a:buNone/>
            </a:pPr>
            <a:r>
              <a:rPr lang="en-IN" sz="7200" dirty="0"/>
              <a:t>✔ </a:t>
            </a:r>
            <a:r>
              <a:rPr lang="en-IN" sz="7200" b="1" dirty="0"/>
              <a:t>Challenge:</a:t>
            </a:r>
            <a:r>
              <a:rPr lang="en-IN" sz="7200" dirty="0"/>
              <a:t> Disaster data is scattered across multiple sources (text, images, videos, satellite</a:t>
            </a:r>
          </a:p>
          <a:p>
            <a:pPr marL="0" indent="0">
              <a:buNone/>
            </a:pPr>
            <a:r>
              <a:rPr lang="en-IN" sz="7200" dirty="0"/>
              <a:t>data).</a:t>
            </a:r>
          </a:p>
          <a:p>
            <a:pPr marL="0" indent="0">
              <a:buNone/>
            </a:pPr>
            <a:r>
              <a:rPr lang="en-IN" sz="7200" dirty="0"/>
              <a:t>✔ </a:t>
            </a:r>
            <a:r>
              <a:rPr lang="en-IN" sz="7200" b="1" dirty="0"/>
              <a:t>Future Research Areas:</a:t>
            </a:r>
          </a:p>
          <a:p>
            <a:pPr marL="0" indent="0">
              <a:buNone/>
            </a:pPr>
            <a:r>
              <a:rPr lang="en-IN" sz="7200" dirty="0"/>
              <a:t>🔹 Improve </a:t>
            </a:r>
            <a:r>
              <a:rPr lang="en-IN" sz="7200" b="1" dirty="0"/>
              <a:t>multimodal AI models</a:t>
            </a:r>
            <a:r>
              <a:rPr lang="en-IN" sz="7200" dirty="0"/>
              <a:t> to </a:t>
            </a:r>
            <a:r>
              <a:rPr lang="en-IN" sz="7200" b="1" dirty="0"/>
              <a:t>combine text, images, and geospatial data</a:t>
            </a:r>
            <a:r>
              <a:rPr lang="en-IN" sz="7200" dirty="0"/>
              <a:t> for more accurate</a:t>
            </a:r>
          </a:p>
          <a:p>
            <a:pPr marL="0" indent="0">
              <a:buNone/>
            </a:pPr>
            <a:r>
              <a:rPr lang="en-IN" sz="7200" dirty="0"/>
              <a:t>disaster predictions.</a:t>
            </a:r>
          </a:p>
          <a:p>
            <a:pPr marL="0" indent="0">
              <a:buNone/>
            </a:pPr>
            <a:r>
              <a:rPr lang="en-IN" sz="7200" dirty="0"/>
              <a:t>🔹 Enhance </a:t>
            </a:r>
            <a:r>
              <a:rPr lang="en-IN" sz="7200" b="1" dirty="0"/>
              <a:t>deep learning models</a:t>
            </a:r>
            <a:r>
              <a:rPr lang="en-IN" sz="7200" dirty="0"/>
              <a:t> to </a:t>
            </a:r>
            <a:r>
              <a:rPr lang="en-IN" sz="7200" b="1" dirty="0"/>
              <a:t>auto-classify disaster-related multimedia</a:t>
            </a:r>
            <a:r>
              <a:rPr lang="en-IN" sz="7200" dirty="0"/>
              <a:t> (e.g., identifying</a:t>
            </a:r>
          </a:p>
          <a:p>
            <a:pPr marL="0" indent="0">
              <a:buNone/>
            </a:pPr>
            <a:r>
              <a:rPr lang="en-IN" sz="7200" dirty="0"/>
              <a:t>flooded streets from images).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707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FEFCCF3-BF2E-4A84-4D10-AE939BEFC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7B10-F563-4A54-FE4A-F1F6CC830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82" y="196645"/>
            <a:ext cx="8840675" cy="1396180"/>
          </a:xfrm>
        </p:spPr>
        <p:txBody>
          <a:bodyPr/>
          <a:lstStyle/>
          <a:p>
            <a:r>
              <a:rPr lang="en-IN" sz="4800" b="1" dirty="0"/>
              <a:t>References 📚</a:t>
            </a:r>
            <a:r>
              <a:rPr lang="en-IN" sz="4800" b="1" i="0" dirty="0">
                <a:effectLst/>
                <a:latin typeface="Inter"/>
              </a:rPr>
              <a:t>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D939C-5109-3A87-252B-82413590C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1082" y="1971368"/>
            <a:ext cx="8948092" cy="3829664"/>
          </a:xfrm>
        </p:spPr>
        <p:txBody>
          <a:bodyPr/>
          <a:lstStyle/>
          <a:p>
            <a:r>
              <a:rPr lang="en-IN" sz="2400" dirty="0"/>
              <a:t>1️⃣ </a:t>
            </a:r>
            <a:r>
              <a:rPr lang="en-IN" sz="2400" b="1" dirty="0"/>
              <a:t>Contribution of Social Media Analytics to Disaster Response Effectiveness</a:t>
            </a:r>
            <a:r>
              <a:rPr lang="en-IN" sz="2400" dirty="0"/>
              <a:t> – MDPI</a:t>
            </a:r>
            <a:br>
              <a:rPr lang="en-IN" sz="2400" dirty="0"/>
            </a:br>
            <a:r>
              <a:rPr lang="en-IN" sz="2400" dirty="0"/>
              <a:t>2️⃣ </a:t>
            </a:r>
            <a:r>
              <a:rPr lang="en-IN" sz="2400" b="1" dirty="0"/>
              <a:t>Social Media in Disasters</a:t>
            </a:r>
            <a:r>
              <a:rPr lang="en-IN" sz="2400" dirty="0"/>
              <a:t> – </a:t>
            </a:r>
            <a:r>
              <a:rPr lang="en-IN" sz="2400" dirty="0" err="1"/>
              <a:t>PrepareCenter</a:t>
            </a:r>
            <a:br>
              <a:rPr lang="en-IN" sz="2400" dirty="0"/>
            </a:br>
            <a:r>
              <a:rPr lang="en-IN" sz="2400" dirty="0"/>
              <a:t>3️⃣ </a:t>
            </a:r>
            <a:r>
              <a:rPr lang="en-IN" sz="2400" b="1" dirty="0"/>
              <a:t>Social Media Data Analytics Applied to Hurricane Sandy</a:t>
            </a:r>
            <a:r>
              <a:rPr lang="en-IN" sz="2400" dirty="0"/>
              <a:t> – IEEE</a:t>
            </a:r>
            <a:br>
              <a:rPr lang="en-IN" sz="2400" dirty="0"/>
            </a:br>
            <a:r>
              <a:rPr lang="en-IN" sz="2400" dirty="0"/>
              <a:t>4️⃣ </a:t>
            </a:r>
            <a:r>
              <a:rPr lang="en-IN" sz="2400" b="1" dirty="0"/>
              <a:t>The Role of Social Media in Disaster Recovery Following Hurricane Harvey</a:t>
            </a:r>
            <a:r>
              <a:rPr lang="en-IN" sz="2400" dirty="0"/>
              <a:t> – De Gruyter</a:t>
            </a:r>
            <a:br>
              <a:rPr lang="en-IN" sz="2400" dirty="0"/>
            </a:br>
            <a:r>
              <a:rPr lang="en-IN" sz="2400" dirty="0"/>
              <a:t>5️⃣ </a:t>
            </a:r>
            <a:r>
              <a:rPr lang="en-IN" sz="2400" b="1" dirty="0"/>
              <a:t>When Hurricanes Strike, Social Media Can Save Lives</a:t>
            </a:r>
            <a:r>
              <a:rPr lang="en-IN" sz="2400" dirty="0"/>
              <a:t> – UCF News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43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9BE9C45-5127-8DC6-81C1-FEA947C86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135F-1A76-E4E5-939A-711AF6C1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82" y="196645"/>
            <a:ext cx="8840675" cy="1396180"/>
          </a:xfrm>
        </p:spPr>
        <p:txBody>
          <a:bodyPr/>
          <a:lstStyle/>
          <a:p>
            <a:r>
              <a:rPr lang="en-IN" sz="4800" b="1" dirty="0"/>
              <a:t>References 📚</a:t>
            </a:r>
            <a:r>
              <a:rPr lang="en-IN" sz="4800" b="1" i="0" dirty="0">
                <a:effectLst/>
                <a:latin typeface="Inter"/>
              </a:rPr>
              <a:t>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6C146-BF68-A0F4-484E-07B504085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1082" y="1971368"/>
            <a:ext cx="8948092" cy="3829664"/>
          </a:xfrm>
        </p:spPr>
        <p:txBody>
          <a:bodyPr/>
          <a:lstStyle/>
          <a:p>
            <a:r>
              <a:rPr lang="en-IN" sz="2400" dirty="0"/>
              <a:t>6️⃣ </a:t>
            </a:r>
            <a:r>
              <a:rPr lang="en-IN" sz="2400" b="1" dirty="0"/>
              <a:t>Machine Learning-Based Models for Assessing Impacts Before, During, and After Hurricane Events</a:t>
            </a:r>
            <a:r>
              <a:rPr lang="en-IN" sz="2400" dirty="0"/>
              <a:t> – Coastal Carolina University</a:t>
            </a:r>
            <a:br>
              <a:rPr lang="en-IN" sz="2400" dirty="0"/>
            </a:br>
            <a:r>
              <a:rPr lang="en-IN" sz="2400" dirty="0"/>
              <a:t>7️⃣ </a:t>
            </a:r>
            <a:r>
              <a:rPr lang="en-IN" sz="2400" b="1" dirty="0"/>
              <a:t>Deep Learning and Social Media for Managing Disaster: Survey</a:t>
            </a:r>
            <a:r>
              <a:rPr lang="en-IN" sz="2400" dirty="0"/>
              <a:t> – SpringerLink</a:t>
            </a:r>
            <a:br>
              <a:rPr lang="en-IN" sz="2400" dirty="0"/>
            </a:br>
            <a:r>
              <a:rPr lang="en-IN" sz="2400" dirty="0"/>
              <a:t>8️⃣ </a:t>
            </a:r>
            <a:r>
              <a:rPr lang="en-IN" sz="2400" b="1" dirty="0"/>
              <a:t>Social Media Data Extraction for Disaster Management Aid Using Deep Learning Techniques</a:t>
            </a:r>
            <a:r>
              <a:rPr lang="en-IN" sz="2400" dirty="0"/>
              <a:t> – ScienceDirect</a:t>
            </a:r>
            <a:br>
              <a:rPr lang="en-IN" sz="2400" dirty="0"/>
            </a:br>
            <a:r>
              <a:rPr lang="en-IN" sz="2400" dirty="0"/>
              <a:t>9️⃣ </a:t>
            </a:r>
            <a:r>
              <a:rPr lang="en-IN" sz="2400" b="1" dirty="0"/>
              <a:t>Big Data Analytics and Social Media in Disaster Management</a:t>
            </a:r>
            <a:r>
              <a:rPr lang="en-IN" sz="2400" dirty="0"/>
              <a:t> – ResearchGate</a:t>
            </a:r>
            <a:br>
              <a:rPr lang="en-IN" sz="2400" dirty="0"/>
            </a:br>
            <a:r>
              <a:rPr lang="en-IN" sz="2400" dirty="0"/>
              <a:t>🔟 </a:t>
            </a:r>
            <a:r>
              <a:rPr lang="en-IN" sz="2400" b="1" dirty="0"/>
              <a:t>Social Media Data for Disaster Risk Management and Research</a:t>
            </a:r>
            <a:r>
              <a:rPr lang="en-IN" sz="2400" dirty="0"/>
              <a:t> – ScienceDirect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3910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942736"/>
            <a:ext cx="4928507" cy="1494504"/>
          </a:xfrm>
        </p:spPr>
        <p:txBody>
          <a:bodyPr>
            <a:normAutofit/>
          </a:bodyPr>
          <a:lstStyle/>
          <a:p>
            <a:r>
              <a:rPr lang="en-US" sz="2400" dirty="0"/>
              <a:t>MANISH-122AD0029</a:t>
            </a:r>
          </a:p>
          <a:p>
            <a:r>
              <a:rPr lang="en-US" sz="2400" dirty="0"/>
              <a:t>DINESH – 122AD0041</a:t>
            </a:r>
          </a:p>
          <a:p>
            <a:r>
              <a:rPr lang="en-US" sz="2400" dirty="0"/>
              <a:t>BALASUBRAMANIAM – 122AD0048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169" y="579836"/>
            <a:ext cx="6188946" cy="1066800"/>
          </a:xfrm>
        </p:spPr>
        <p:txBody>
          <a:bodyPr/>
          <a:lstStyle/>
          <a:p>
            <a:r>
              <a:rPr lang="en-IN" sz="5400" dirty="0"/>
              <a:t>Problem Statement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1AB539-896F-BA53-F4DB-9D496EA288D3}"/>
              </a:ext>
            </a:extLst>
          </p:cNvPr>
          <p:cNvSpPr txBox="1"/>
          <p:nvPr/>
        </p:nvSpPr>
        <p:spPr>
          <a:xfrm>
            <a:off x="865239" y="1762433"/>
            <a:ext cx="1078598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 </a:t>
            </a:r>
            <a:r>
              <a:rPr lang="en-US" sz="2000" dirty="0"/>
              <a:t>Disaster response relies on </a:t>
            </a:r>
            <a:r>
              <a:rPr lang="en-US" sz="2000" b="1" dirty="0"/>
              <a:t>timely and accurate information</a:t>
            </a:r>
            <a:r>
              <a:rPr lang="en-US" sz="2000" dirty="0"/>
              <a:t>, but traditional methods like </a:t>
            </a:r>
            <a:r>
              <a:rPr lang="en-US" sz="2000" b="1" dirty="0"/>
              <a:t>satellite imagery, official reports, and ground surveys</a:t>
            </a:r>
            <a:r>
              <a:rPr lang="en-US" sz="2000" dirty="0"/>
              <a:t> are slow, costly, and have limited coverage.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Social media platforms like </a:t>
            </a:r>
            <a:r>
              <a:rPr lang="en-US" sz="2000" b="1" dirty="0"/>
              <a:t>Twitter and Facebook</a:t>
            </a:r>
            <a:r>
              <a:rPr lang="en-US" sz="2000" dirty="0"/>
              <a:t> provide </a:t>
            </a:r>
            <a:r>
              <a:rPr lang="en-US" sz="2000" b="1" dirty="0"/>
              <a:t>real-time, crowdsourced disaster data</a:t>
            </a:r>
            <a:r>
              <a:rPr lang="en-US" sz="2000" dirty="0"/>
              <a:t>, but analyzing this information is challenging due to </a:t>
            </a:r>
            <a:r>
              <a:rPr lang="en-US" sz="2000" b="1" dirty="0"/>
              <a:t>data sparsity and privacy concerns</a:t>
            </a:r>
            <a:r>
              <a:rPr lang="en-US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This research explores </a:t>
            </a:r>
            <a:r>
              <a:rPr lang="en-US" sz="2000" b="1" dirty="0"/>
              <a:t>Spatial Big Data Analytics and AI-driven techniques</a:t>
            </a:r>
            <a:r>
              <a:rPr lang="en-US" sz="2000" dirty="0"/>
              <a:t> to extract disaster intelligence from social media, aiming to </a:t>
            </a:r>
            <a:r>
              <a:rPr lang="en-US" sz="2000" b="1" dirty="0"/>
              <a:t>improve disaster response, optimize resource allocation, and enhance real-time decision-making</a:t>
            </a:r>
            <a:r>
              <a:rPr lang="en-US" sz="2000" dirty="0"/>
              <a:t> for emergency management.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92AA46E-39E6-315B-B2A8-A083D9985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452C-5AA0-C663-A25C-0345BD08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3" y="619432"/>
            <a:ext cx="9779183" cy="6960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CF10-F5E3-6200-417C-1C9B728D2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1445342"/>
            <a:ext cx="9779182" cy="4793225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sz="4000" b="1" dirty="0"/>
              <a:t>Disaster Situational Awareness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The ability to </a:t>
            </a:r>
            <a:r>
              <a:rPr lang="en-US" sz="4000" b="1" dirty="0"/>
              <a:t>collect, process, and interpret</a:t>
            </a:r>
            <a:r>
              <a:rPr lang="en-US" sz="4000" dirty="0"/>
              <a:t> real-time disaster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Helps authorities </a:t>
            </a:r>
            <a:r>
              <a:rPr lang="en-US" sz="4000" b="1" dirty="0"/>
              <a:t>assess damage, allocate resources, and make informed       decisions</a:t>
            </a:r>
            <a:r>
              <a:rPr lang="en-US" sz="4000" dirty="0"/>
              <a:t> during crises.								</a:t>
            </a:r>
          </a:p>
          <a:p>
            <a:r>
              <a:rPr lang="en-US" sz="4000" b="1" dirty="0"/>
              <a:t>Why Use Social Media for Disaster Awareness?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Platforms like </a:t>
            </a:r>
            <a:r>
              <a:rPr lang="en-US" sz="4000" b="1" dirty="0"/>
              <a:t>Twitter, Facebook, and Instagram</a:t>
            </a:r>
            <a:r>
              <a:rPr lang="en-US" sz="4000" dirty="0"/>
              <a:t> provide </a:t>
            </a:r>
            <a:r>
              <a:rPr lang="en-US" sz="4000" b="1" dirty="0"/>
              <a:t>real-time updates</a:t>
            </a:r>
            <a:r>
              <a:rPr lang="en-US" sz="4000" dirty="0"/>
              <a:t> from affected individuals.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 Crowdsourced data</a:t>
            </a:r>
            <a:r>
              <a:rPr lang="en-US" sz="4000" dirty="0"/>
              <a:t> offers </a:t>
            </a:r>
            <a:r>
              <a:rPr lang="en-US" sz="4000" b="1" dirty="0"/>
              <a:t>location-specific</a:t>
            </a:r>
            <a:r>
              <a:rPr lang="en-US" sz="4000" dirty="0"/>
              <a:t> disaster reports.			</a:t>
            </a:r>
          </a:p>
          <a:p>
            <a:r>
              <a:rPr lang="en-US" sz="4000" b="1" dirty="0"/>
              <a:t>Real-World Examples: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b="1" dirty="0"/>
              <a:t>2011 Japan Earthquake</a:t>
            </a:r>
            <a:r>
              <a:rPr lang="en-US" sz="3600" dirty="0"/>
              <a:t>: Over </a:t>
            </a:r>
            <a:r>
              <a:rPr lang="en-US" sz="3600" b="1" dirty="0"/>
              <a:t>5,500 tweets per second</a:t>
            </a:r>
            <a:r>
              <a:rPr lang="en-US" sz="3600" dirty="0"/>
              <a:t> were shared immediately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b="1" dirty="0"/>
              <a:t>Hurricane Harvey (2017)</a:t>
            </a:r>
            <a:r>
              <a:rPr lang="en-US" sz="3600" dirty="0"/>
              <a:t>: Social media </a:t>
            </a:r>
            <a:r>
              <a:rPr lang="en-US" sz="3600" b="1" dirty="0"/>
              <a:t>helped coordinate rescues</a:t>
            </a:r>
            <a:r>
              <a:rPr lang="en-US" sz="3600" dirty="0"/>
              <a:t> and identify flooded areas.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527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60FE-47BA-689F-23B8-B6E57E8D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-340431"/>
            <a:ext cx="9779183" cy="1744415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B503F-AD84-CB07-A357-6F2FE9E30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1661653"/>
            <a:ext cx="9779182" cy="4326192"/>
          </a:xfrm>
        </p:spPr>
        <p:txBody>
          <a:bodyPr>
            <a:normAutofit/>
          </a:bodyPr>
          <a:lstStyle/>
          <a:p>
            <a:r>
              <a:rPr lang="en-US" sz="2400" b="1" dirty="0"/>
              <a:t>Challenges in Using Social Media for Disaster Response </a:t>
            </a:r>
          </a:p>
          <a:p>
            <a:r>
              <a:rPr lang="en-US" sz="2400" dirty="0"/>
              <a:t>🔹 </a:t>
            </a:r>
            <a:r>
              <a:rPr lang="en-US" sz="2400" b="1" dirty="0"/>
              <a:t>High Volume of Data</a:t>
            </a:r>
            <a:r>
              <a:rPr lang="en-US" sz="2400" dirty="0"/>
              <a:t> – Millions of posts flood social media, but most are </a:t>
            </a:r>
            <a:r>
              <a:rPr lang="en-US" sz="2400" b="1" dirty="0"/>
              <a:t>irrelevant or redundant</a:t>
            </a:r>
            <a:r>
              <a:rPr lang="en-US" sz="2400" dirty="0"/>
              <a:t>.</a:t>
            </a:r>
          </a:p>
          <a:p>
            <a:r>
              <a:rPr lang="en-US" sz="2400" dirty="0"/>
              <a:t>🔹 </a:t>
            </a:r>
            <a:r>
              <a:rPr lang="en-US" sz="2400" b="1" dirty="0"/>
              <a:t>Fake News &amp; Misinformation</a:t>
            </a:r>
            <a:r>
              <a:rPr lang="en-US" sz="2400" dirty="0"/>
              <a:t> – False reports can </a:t>
            </a:r>
            <a:r>
              <a:rPr lang="en-US" sz="2400" b="1" dirty="0"/>
              <a:t>mislead responders</a:t>
            </a:r>
            <a:r>
              <a:rPr lang="en-US" sz="2400" dirty="0"/>
              <a:t>, delaying critical actions.</a:t>
            </a:r>
          </a:p>
          <a:p>
            <a:r>
              <a:rPr lang="en-US" sz="2400" dirty="0"/>
              <a:t>🔹 </a:t>
            </a:r>
            <a:r>
              <a:rPr lang="en-US" sz="2400" b="1" dirty="0"/>
              <a:t>Lack of Geo-tagging</a:t>
            </a:r>
            <a:r>
              <a:rPr lang="en-US" sz="2400" dirty="0"/>
              <a:t> – Only a </a:t>
            </a:r>
            <a:r>
              <a:rPr lang="en-US" sz="2400" b="1" dirty="0"/>
              <a:t>small percentage</a:t>
            </a:r>
            <a:r>
              <a:rPr lang="en-US" sz="2400" dirty="0"/>
              <a:t> of posts contain </a:t>
            </a:r>
            <a:r>
              <a:rPr lang="en-US" sz="2400" b="1" dirty="0"/>
              <a:t>accurate location data</a:t>
            </a:r>
            <a:r>
              <a:rPr lang="en-US" sz="2400" dirty="0"/>
              <a:t>.</a:t>
            </a:r>
          </a:p>
          <a:p>
            <a:r>
              <a:rPr lang="en-US" sz="2400" dirty="0"/>
              <a:t>🔹 </a:t>
            </a:r>
            <a:r>
              <a:rPr lang="en-US" sz="2400" b="1" dirty="0"/>
              <a:t>Data Overload</a:t>
            </a:r>
            <a:r>
              <a:rPr lang="en-US" sz="2400" dirty="0"/>
              <a:t> – Real-time data from multiple platforms requires </a:t>
            </a:r>
            <a:r>
              <a:rPr lang="en-US" sz="2400" b="1" dirty="0"/>
              <a:t>advanced Big Data techniques</a:t>
            </a:r>
            <a:r>
              <a:rPr lang="en-US" sz="2400" dirty="0"/>
              <a:t> for efficient processing.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86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C1B669A-5C60-2900-33D6-169242483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A12B-8B06-00B0-7609-7CD77A61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13" y="653845"/>
            <a:ext cx="8732387" cy="791498"/>
          </a:xfrm>
        </p:spPr>
        <p:txBody>
          <a:bodyPr/>
          <a:lstStyle/>
          <a:p>
            <a:r>
              <a:rPr lang="en-US" sz="4400" b="1" dirty="0"/>
              <a:t>Objective of This Research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F0384-00C2-0305-2D2A-8978F9F16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1661653"/>
            <a:ext cx="9779182" cy="4326192"/>
          </a:xfrm>
        </p:spPr>
        <p:txBody>
          <a:bodyPr>
            <a:normAutofit/>
          </a:bodyPr>
          <a:lstStyle/>
          <a:p>
            <a:r>
              <a:rPr lang="en-US" sz="2400" dirty="0"/>
              <a:t>This research aims to: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 Explore Big Data techniques</a:t>
            </a:r>
            <a:r>
              <a:rPr lang="en-US" sz="2400" dirty="0"/>
              <a:t> to filter disaster-relevant social media posts.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 Use spatial analytics</a:t>
            </a:r>
            <a:r>
              <a:rPr lang="en-US" sz="2400" dirty="0"/>
              <a:t> to extract actionable insights from limited geo-tagged data.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 Enhance disaster management strategies</a:t>
            </a:r>
            <a:r>
              <a:rPr lang="en-US" sz="2400" dirty="0"/>
              <a:t> by integrating social media intelligence with traditional data sources.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14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25B0-DCD4-4D97-0463-342058378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-212611"/>
            <a:ext cx="9779183" cy="1744415"/>
          </a:xfrm>
        </p:spPr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5F5CF-ECE5-3869-F5EF-CC4CA2C38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4" y="1938809"/>
            <a:ext cx="10826659" cy="5189577"/>
          </a:xfrm>
        </p:spPr>
        <p:txBody>
          <a:bodyPr>
            <a:normAutofit/>
          </a:bodyPr>
          <a:lstStyle/>
          <a:p>
            <a:r>
              <a:rPr lang="en-IN" sz="2000" dirty="0"/>
              <a:t>📌 </a:t>
            </a:r>
            <a:r>
              <a:rPr lang="en-IN" sz="2000" b="1" dirty="0"/>
              <a:t>Sakaki et al. (2010)</a:t>
            </a:r>
          </a:p>
          <a:p>
            <a:r>
              <a:rPr lang="en-IN" sz="2000" dirty="0"/>
              <a:t>🔹 Used </a:t>
            </a:r>
            <a:r>
              <a:rPr lang="en-IN" sz="2000" b="1" dirty="0"/>
              <a:t>Twitter data for real-time earthquake detection</a:t>
            </a:r>
            <a:r>
              <a:rPr lang="en-IN" sz="2000" dirty="0"/>
              <a:t>.</a:t>
            </a:r>
          </a:p>
          <a:p>
            <a:r>
              <a:rPr lang="en-IN" sz="2000" dirty="0"/>
              <a:t>🔹 Developed a </a:t>
            </a:r>
            <a:r>
              <a:rPr lang="en-IN" sz="2000" b="1" dirty="0"/>
              <a:t>probabilistic event detection model</a:t>
            </a:r>
            <a:r>
              <a:rPr lang="en-IN" sz="2000" dirty="0"/>
              <a:t> using keywords and location inference.</a:t>
            </a:r>
          </a:p>
          <a:p>
            <a:r>
              <a:rPr lang="en-IN" sz="2000" dirty="0"/>
              <a:t>📌 </a:t>
            </a:r>
            <a:r>
              <a:rPr lang="en-IN" sz="2000" b="1" dirty="0"/>
              <a:t>Vieweg et al. (2010)</a:t>
            </a:r>
          </a:p>
          <a:p>
            <a:r>
              <a:rPr lang="en-IN" sz="2000" dirty="0"/>
              <a:t>🔹 Analyzed </a:t>
            </a:r>
            <a:r>
              <a:rPr lang="en-IN" sz="2000" b="1" dirty="0"/>
              <a:t>tweets from the Red River Flood</a:t>
            </a:r>
            <a:r>
              <a:rPr lang="en-IN" sz="2000" dirty="0"/>
              <a:t> to study how people share disaster information.</a:t>
            </a:r>
          </a:p>
          <a:p>
            <a:r>
              <a:rPr lang="en-IN" sz="2000" dirty="0"/>
              <a:t>🔹 Showed that social media can provide </a:t>
            </a:r>
            <a:r>
              <a:rPr lang="en-IN" sz="2000" b="1" dirty="0"/>
              <a:t>early warnings and real-time crisis mapping</a:t>
            </a:r>
            <a:r>
              <a:rPr lang="en-IN" sz="2000" dirty="0"/>
              <a:t>.</a:t>
            </a:r>
          </a:p>
          <a:p>
            <a:r>
              <a:rPr lang="en-IN" sz="2000" dirty="0"/>
              <a:t>📌 </a:t>
            </a:r>
            <a:r>
              <a:rPr lang="en-IN" sz="2000" b="1" dirty="0"/>
              <a:t>Imran et al. (2015) - AIDR System</a:t>
            </a:r>
          </a:p>
          <a:p>
            <a:r>
              <a:rPr lang="en-IN" sz="2000" dirty="0"/>
              <a:t>🔹 Developed </a:t>
            </a:r>
            <a:r>
              <a:rPr lang="en-IN" sz="2000" b="1" dirty="0"/>
              <a:t>Artificial Intelligence for Disaster Response (AIDR)</a:t>
            </a:r>
            <a:r>
              <a:rPr lang="en-IN" sz="2000" dirty="0"/>
              <a:t> for </a:t>
            </a:r>
            <a:r>
              <a:rPr lang="en-IN" sz="2000" b="1" dirty="0"/>
              <a:t>automatically classifying disaster tweets</a:t>
            </a:r>
            <a:r>
              <a:rPr lang="en-IN" sz="2000" dirty="0"/>
              <a:t>.</a:t>
            </a:r>
          </a:p>
          <a:p>
            <a:r>
              <a:rPr lang="en-IN" sz="2000" dirty="0"/>
              <a:t>🔹 Used </a:t>
            </a:r>
            <a:r>
              <a:rPr lang="en-IN" sz="2000" b="1" dirty="0"/>
              <a:t>machine learning</a:t>
            </a:r>
            <a:r>
              <a:rPr lang="en-IN" sz="2000" dirty="0"/>
              <a:t> to categorize tweets into </a:t>
            </a:r>
            <a:r>
              <a:rPr lang="en-IN" sz="2000" b="1" dirty="0"/>
              <a:t>damage reports, infrastructure failures, and rescue needs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005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E4CD-7A4D-707E-F457-424DBDD1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2"/>
            <a:ext cx="9779183" cy="920534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FBBA2-AAFE-0117-EAFA-BEEEA5F1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1283515"/>
            <a:ext cx="9779182" cy="4458524"/>
          </a:xfrm>
        </p:spPr>
        <p:txBody>
          <a:bodyPr>
            <a:normAutofit/>
          </a:bodyPr>
          <a:lstStyle/>
          <a:p>
            <a:r>
              <a:rPr lang="en-IN" sz="2200" dirty="0"/>
              <a:t>📌 </a:t>
            </a:r>
            <a:r>
              <a:rPr lang="en-IN" sz="2200" b="1" dirty="0"/>
              <a:t>Resch et al. (2018)</a:t>
            </a:r>
            <a:br>
              <a:rPr lang="en-IN" sz="2200" dirty="0"/>
            </a:br>
            <a:r>
              <a:rPr lang="en-IN" sz="2200" dirty="0"/>
              <a:t>🔹 Applied </a:t>
            </a:r>
            <a:r>
              <a:rPr lang="en-IN" sz="2200" b="1" dirty="0"/>
              <a:t>geospatial machine learning</a:t>
            </a:r>
            <a:r>
              <a:rPr lang="en-IN" sz="2200" dirty="0"/>
              <a:t> to predict </a:t>
            </a:r>
            <a:r>
              <a:rPr lang="en-IN" sz="2200" b="1" dirty="0"/>
              <a:t>disaster-affected zones</a:t>
            </a:r>
            <a:r>
              <a:rPr lang="en-IN" sz="2200" dirty="0"/>
              <a:t> using social media and satellite data.</a:t>
            </a:r>
          </a:p>
          <a:p>
            <a:r>
              <a:rPr lang="en-IN" sz="2200" dirty="0"/>
              <a:t>📌 </a:t>
            </a:r>
            <a:r>
              <a:rPr lang="en-IN" sz="2200" b="1" dirty="0"/>
              <a:t>Zou et al. (2020) - ST-</a:t>
            </a:r>
            <a:r>
              <a:rPr lang="en-IN" sz="2200" b="1" dirty="0" err="1"/>
              <a:t>ResNet</a:t>
            </a:r>
            <a:br>
              <a:rPr lang="en-IN" sz="2200" dirty="0"/>
            </a:br>
            <a:r>
              <a:rPr lang="en-IN" sz="2200" dirty="0"/>
              <a:t>🔹 Developed </a:t>
            </a:r>
            <a:r>
              <a:rPr lang="en-IN" sz="2200" b="1" dirty="0" err="1"/>
              <a:t>Spatio</a:t>
            </a:r>
            <a:r>
              <a:rPr lang="en-IN" sz="2200" b="1" dirty="0"/>
              <a:t>-Temporal Residual Networks (ST-</a:t>
            </a:r>
            <a:r>
              <a:rPr lang="en-IN" sz="2200" b="1" dirty="0" err="1"/>
              <a:t>ResNet</a:t>
            </a:r>
            <a:r>
              <a:rPr lang="en-IN" sz="2200" b="1" dirty="0"/>
              <a:t>)</a:t>
            </a:r>
            <a:r>
              <a:rPr lang="en-IN" sz="2200" dirty="0"/>
              <a:t> for </a:t>
            </a:r>
            <a:r>
              <a:rPr lang="en-IN" sz="2200" b="1" dirty="0"/>
              <a:t>disaster forecasting</a:t>
            </a:r>
            <a:r>
              <a:rPr lang="en-IN" sz="2200" dirty="0"/>
              <a:t>.</a:t>
            </a:r>
            <a:br>
              <a:rPr lang="en-IN" sz="2200" dirty="0"/>
            </a:br>
            <a:r>
              <a:rPr lang="en-IN" sz="2200" dirty="0"/>
              <a:t>🔹 Combined </a:t>
            </a:r>
            <a:r>
              <a:rPr lang="en-IN" sz="2200" b="1" dirty="0"/>
              <a:t>CNNs for spatial analysis</a:t>
            </a:r>
            <a:r>
              <a:rPr lang="en-IN" sz="2200" dirty="0"/>
              <a:t> and </a:t>
            </a:r>
            <a:r>
              <a:rPr lang="en-IN" sz="2200" b="1" dirty="0"/>
              <a:t>LSTMs for temporal trends</a:t>
            </a:r>
            <a:r>
              <a:rPr lang="en-IN" sz="2200" dirty="0"/>
              <a:t>.</a:t>
            </a:r>
          </a:p>
          <a:p>
            <a:r>
              <a:rPr lang="en-IN" sz="2200" dirty="0"/>
              <a:t>📌 </a:t>
            </a:r>
            <a:r>
              <a:rPr lang="en-IN" sz="2200" b="1" dirty="0"/>
              <a:t>Burel et al. (2021)</a:t>
            </a:r>
            <a:br>
              <a:rPr lang="en-IN" sz="2200" dirty="0"/>
            </a:br>
            <a:r>
              <a:rPr lang="en-IN" sz="2200" dirty="0"/>
              <a:t>🔹 Introduced </a:t>
            </a:r>
            <a:r>
              <a:rPr lang="en-IN" sz="2200" b="1" dirty="0"/>
              <a:t>multimodal AI models</a:t>
            </a:r>
            <a:r>
              <a:rPr lang="en-IN" sz="2200" dirty="0"/>
              <a:t> that </a:t>
            </a:r>
            <a:r>
              <a:rPr lang="en-IN" sz="2200" dirty="0" err="1"/>
              <a:t>analyze</a:t>
            </a:r>
            <a:r>
              <a:rPr lang="en-IN" sz="2200" dirty="0"/>
              <a:t> </a:t>
            </a:r>
            <a:r>
              <a:rPr lang="en-IN" sz="2200" b="1" dirty="0"/>
              <a:t>text, images, and videos from social media</a:t>
            </a:r>
            <a:r>
              <a:rPr lang="en-IN" sz="2200" dirty="0"/>
              <a:t>.</a:t>
            </a:r>
            <a:br>
              <a:rPr lang="en-IN" sz="2200" dirty="0"/>
            </a:br>
            <a:r>
              <a:rPr lang="en-IN" sz="2200" dirty="0"/>
              <a:t>🔹 Used </a:t>
            </a:r>
            <a:r>
              <a:rPr lang="en-IN" sz="2200" b="1" dirty="0"/>
              <a:t>Graph Neural Networks (GNNs)</a:t>
            </a:r>
            <a:r>
              <a:rPr lang="en-IN" sz="2200" dirty="0"/>
              <a:t> to detect </a:t>
            </a:r>
            <a:r>
              <a:rPr lang="en-IN" sz="2200" b="1" dirty="0"/>
              <a:t>disaster patterns and crisis events</a:t>
            </a:r>
            <a:r>
              <a:rPr lang="en-IN" sz="22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2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A03D-9629-387E-1122-83A70CC1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49" y="-434874"/>
            <a:ext cx="9779183" cy="1744415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003D-65F7-6DCB-7B85-58AFF84F2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249" y="1745592"/>
            <a:ext cx="9779182" cy="3366815"/>
          </a:xfrm>
        </p:spPr>
        <p:txBody>
          <a:bodyPr>
            <a:normAutofit fontScale="25000" lnSpcReduction="20000"/>
          </a:bodyPr>
          <a:lstStyle/>
          <a:p>
            <a:r>
              <a:rPr lang="en-IN" sz="8000" dirty="0"/>
              <a:t>1.Data collection:</a:t>
            </a:r>
            <a:r>
              <a:rPr lang="en-US" sz="8000" dirty="0"/>
              <a:t>Gather </a:t>
            </a:r>
            <a:r>
              <a:rPr lang="en-US" sz="8000" b="1" dirty="0"/>
              <a:t>real-time, relevant</a:t>
            </a:r>
            <a:r>
              <a:rPr lang="en-US" sz="8000" dirty="0"/>
              <a:t> disaster-related social media data</a:t>
            </a:r>
          </a:p>
          <a:p>
            <a:r>
              <a:rPr lang="en-IN" sz="8000" b="1" dirty="0"/>
              <a:t>Sources: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8000" b="1" dirty="0"/>
              <a:t> Primary:</a:t>
            </a:r>
            <a:r>
              <a:rPr lang="en-IN" sz="8000" dirty="0"/>
              <a:t> X (Twitter), Facebook, Instagram, Reddit, YouTube.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8000" b="1" dirty="0"/>
              <a:t> External Data:</a:t>
            </a:r>
            <a:r>
              <a:rPr lang="en-IN" sz="8000" dirty="0"/>
              <a:t> News websites, IoT sensor data, satellite imagery.</a:t>
            </a:r>
          </a:p>
          <a:p>
            <a:r>
              <a:rPr lang="en-IN" sz="8000" b="1" dirty="0"/>
              <a:t>Collection Methods: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8000" b="1" dirty="0"/>
              <a:t> APIs:</a:t>
            </a:r>
            <a:r>
              <a:rPr lang="en-IN" sz="80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8000" dirty="0"/>
              <a:t>X API (filters by keywords, hashtags, geolocation).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8000" dirty="0"/>
              <a:t>Facebook Graph API for extracting disaster-related posts.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8000" b="1" dirty="0"/>
              <a:t> Web Scraping (if API not available):</a:t>
            </a:r>
            <a:r>
              <a:rPr lang="en-IN" sz="80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8000" dirty="0"/>
              <a:t>Selenium, Scrapy for extracting disaster-related news, blogs, and discussions.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07559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</TotalTime>
  <Words>2470</Words>
  <Application>Microsoft Office PowerPoint</Application>
  <PresentationFormat>Widescreen</PresentationFormat>
  <Paragraphs>265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Inter</vt:lpstr>
      <vt:lpstr>Tenorite</vt:lpstr>
      <vt:lpstr>Wingdings</vt:lpstr>
      <vt:lpstr>Custom</vt:lpstr>
      <vt:lpstr>Social Media Driven Big Data Analysis for Disaster Situation Awareness</vt:lpstr>
      <vt:lpstr>Outline</vt:lpstr>
      <vt:lpstr>Problem Statement</vt:lpstr>
      <vt:lpstr>Introduction</vt:lpstr>
      <vt:lpstr>Introduction</vt:lpstr>
      <vt:lpstr>Objective of This Research</vt:lpstr>
      <vt:lpstr>Literature survey</vt:lpstr>
      <vt:lpstr> </vt:lpstr>
      <vt:lpstr>Methodology</vt:lpstr>
      <vt:lpstr> </vt:lpstr>
      <vt:lpstr> </vt:lpstr>
      <vt:lpstr> </vt:lpstr>
      <vt:lpstr> </vt:lpstr>
      <vt:lpstr> </vt:lpstr>
      <vt:lpstr> </vt:lpstr>
      <vt:lpstr> </vt:lpstr>
      <vt:lpstr> </vt:lpstr>
      <vt:lpstr>Experiments &amp; Results</vt:lpstr>
      <vt:lpstr> </vt:lpstr>
      <vt:lpstr>Challenges in Integrating Big Data with Emergency Scenarios</vt:lpstr>
      <vt:lpstr> </vt:lpstr>
      <vt:lpstr>  </vt:lpstr>
      <vt:lpstr>  </vt:lpstr>
      <vt:lpstr>References 📚 </vt:lpstr>
      <vt:lpstr>References 📚 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Manish Thanneeru</cp:lastModifiedBy>
  <cp:revision>12</cp:revision>
  <dcterms:created xsi:type="dcterms:W3CDTF">2023-12-12T16:04:07Z</dcterms:created>
  <dcterms:modified xsi:type="dcterms:W3CDTF">2025-03-11T19:17:56Z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