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97" r:id="rId5"/>
    <p:sldId id="298" r:id="rId6"/>
    <p:sldId id="259" r:id="rId7"/>
    <p:sldId id="260" r:id="rId8"/>
    <p:sldId id="268" r:id="rId9"/>
    <p:sldId id="274" r:id="rId10"/>
    <p:sldId id="275" r:id="rId11"/>
    <p:sldId id="276" r:id="rId12"/>
    <p:sldId id="263" r:id="rId13"/>
    <p:sldId id="271" r:id="rId14"/>
    <p:sldId id="261" r:id="rId15"/>
    <p:sldId id="272" r:id="rId16"/>
    <p:sldId id="273" r:id="rId17"/>
    <p:sldId id="262" r:id="rId18"/>
    <p:sldId id="277" r:id="rId19"/>
    <p:sldId id="278" r:id="rId20"/>
    <p:sldId id="279" r:id="rId21"/>
    <p:sldId id="280" r:id="rId22"/>
    <p:sldId id="282" r:id="rId23"/>
    <p:sldId id="281" r:id="rId24"/>
    <p:sldId id="267" r:id="rId25"/>
    <p:sldId id="285" r:id="rId26"/>
    <p:sldId id="286" r:id="rId27"/>
    <p:sldId id="287" r:id="rId28"/>
    <p:sldId id="288" r:id="rId29"/>
    <p:sldId id="289" r:id="rId30"/>
    <p:sldId id="290" r:id="rId31"/>
    <p:sldId id="291" r:id="rId32"/>
    <p:sldId id="292" r:id="rId33"/>
    <p:sldId id="293" r:id="rId34"/>
    <p:sldId id="294" r:id="rId35"/>
    <p:sldId id="296" r:id="rId36"/>
    <p:sldId id="299" r:id="rId37"/>
    <p:sldId id="300" r:id="rId38"/>
    <p:sldId id="301" r:id="rId39"/>
    <p:sldId id="302" r:id="rId40"/>
    <p:sldId id="303" r:id="rId41"/>
    <p:sldId id="265"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2819" y="1958975"/>
            <a:ext cx="8841658" cy="1470025"/>
          </a:xfrm>
        </p:spPr>
        <p:txBody>
          <a:bodyPr>
            <a:normAutofit fontScale="90000"/>
          </a:bodyPr>
          <a:lstStyle/>
          <a:p>
            <a:r>
              <a:rPr lang="en-US" b="1" dirty="0"/>
              <a:t>Social Media Driven Big Data Analysis for Disaster Situation Awareness</a:t>
            </a:r>
          </a:p>
        </p:txBody>
      </p:sp>
      <p:sp>
        <p:nvSpPr>
          <p:cNvPr id="3" name="Subtitle 2"/>
          <p:cNvSpPr>
            <a:spLocks noGrp="1"/>
          </p:cNvSpPr>
          <p:nvPr>
            <p:ph type="subTitle" idx="1"/>
          </p:nvPr>
        </p:nvSpPr>
        <p:spPr>
          <a:xfrm>
            <a:off x="2895600" y="4092677"/>
            <a:ext cx="6400800" cy="1752600"/>
          </a:xfrm>
        </p:spPr>
        <p:txBody>
          <a:bodyPr>
            <a:normAutofit fontScale="70000" lnSpcReduction="20000"/>
          </a:bodyPr>
          <a:lstStyle/>
          <a:p>
            <a:r>
              <a:rPr lang="en-US" b="1" u="sng" dirty="0">
                <a:solidFill>
                  <a:schemeClr val="tx1">
                    <a:lumMod val="85000"/>
                    <a:lumOff val="15000"/>
                  </a:schemeClr>
                </a:solidFill>
              </a:rPr>
              <a:t>Group 16:</a:t>
            </a:r>
            <a:br>
              <a:rPr lang="en-US" dirty="0">
                <a:solidFill>
                  <a:schemeClr val="tx1">
                    <a:lumMod val="85000"/>
                    <a:lumOff val="15000"/>
                  </a:schemeClr>
                </a:solidFill>
              </a:rPr>
            </a:br>
            <a:r>
              <a:rPr lang="en-US" dirty="0">
                <a:solidFill>
                  <a:schemeClr val="tx1">
                    <a:lumMod val="85000"/>
                    <a:lumOff val="15000"/>
                  </a:schemeClr>
                </a:solidFill>
              </a:rPr>
              <a:t>Manish – 122AD0029</a:t>
            </a:r>
          </a:p>
          <a:p>
            <a:r>
              <a:rPr lang="en-US" dirty="0">
                <a:solidFill>
                  <a:schemeClr val="tx1">
                    <a:lumMod val="85000"/>
                    <a:lumOff val="15000"/>
                  </a:schemeClr>
                </a:solidFill>
              </a:rPr>
              <a:t>Dinesh – 122AD0041</a:t>
            </a:r>
          </a:p>
          <a:p>
            <a:r>
              <a:rPr lang="en-US" dirty="0">
                <a:solidFill>
                  <a:schemeClr val="tx1">
                    <a:lumMod val="85000"/>
                    <a:lumOff val="15000"/>
                  </a:schemeClr>
                </a:solidFill>
              </a:rPr>
              <a:t>Bala – 122AD0048</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C79610-AC54-B0F6-4FFB-CC62C6FEFD34}"/>
              </a:ext>
            </a:extLst>
          </p:cNvPr>
          <p:cNvPicPr>
            <a:picLocks noChangeAspect="1"/>
          </p:cNvPicPr>
          <p:nvPr/>
        </p:nvPicPr>
        <p:blipFill>
          <a:blip r:embed="rId2"/>
          <a:stretch>
            <a:fillRect/>
          </a:stretch>
        </p:blipFill>
        <p:spPr>
          <a:xfrm>
            <a:off x="511276" y="1128515"/>
            <a:ext cx="10854813" cy="4193302"/>
          </a:xfrm>
          <a:prstGeom prst="rect">
            <a:avLst/>
          </a:prstGeom>
        </p:spPr>
      </p:pic>
    </p:spTree>
    <p:extLst>
      <p:ext uri="{BB962C8B-B14F-4D97-AF65-F5344CB8AC3E}">
        <p14:creationId xmlns:p14="http://schemas.microsoft.com/office/powerpoint/2010/main" val="289864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71F3A4-4429-3882-A325-0BDEEF3A7D0C}"/>
              </a:ext>
            </a:extLst>
          </p:cNvPr>
          <p:cNvPicPr>
            <a:picLocks noChangeAspect="1"/>
          </p:cNvPicPr>
          <p:nvPr/>
        </p:nvPicPr>
        <p:blipFill>
          <a:blip r:embed="rId2"/>
          <a:stretch>
            <a:fillRect/>
          </a:stretch>
        </p:blipFill>
        <p:spPr>
          <a:xfrm>
            <a:off x="670755" y="818785"/>
            <a:ext cx="10850489" cy="5220429"/>
          </a:xfrm>
          <a:prstGeom prst="rect">
            <a:avLst/>
          </a:prstGeom>
        </p:spPr>
      </p:pic>
    </p:spTree>
    <p:extLst>
      <p:ext uri="{BB962C8B-B14F-4D97-AF65-F5344CB8AC3E}">
        <p14:creationId xmlns:p14="http://schemas.microsoft.com/office/powerpoint/2010/main" val="342005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5" y="274638"/>
            <a:ext cx="11690555" cy="1143000"/>
          </a:xfrm>
        </p:spPr>
        <p:txBody>
          <a:bodyPr/>
          <a:lstStyle/>
          <a:p>
            <a:r>
              <a:rPr lang="en-IN" b="1" dirty="0">
                <a:solidFill>
                  <a:srgbClr val="000000"/>
                </a:solidFill>
                <a:effectLst/>
                <a:latin typeface="Arial" panose="020B0604020202020204" pitchFamily="34" charset="0"/>
              </a:rPr>
              <a:t>Initializing Spark Session</a:t>
            </a:r>
          </a:p>
        </p:txBody>
      </p:sp>
      <p:sp>
        <p:nvSpPr>
          <p:cNvPr id="3" name="Content Placeholder 2"/>
          <p:cNvSpPr>
            <a:spLocks noGrp="1"/>
          </p:cNvSpPr>
          <p:nvPr>
            <p:ph idx="1"/>
          </p:nvPr>
        </p:nvSpPr>
        <p:spPr>
          <a:xfrm>
            <a:off x="924232" y="1759974"/>
            <a:ext cx="10658168" cy="4366190"/>
          </a:xfrm>
        </p:spPr>
        <p:txBody>
          <a:bodyPr/>
          <a:lstStyle/>
          <a:p>
            <a:pPr rtl="0">
              <a:buNone/>
            </a:pPr>
            <a:r>
              <a:rPr lang="en-US" b="1" dirty="0">
                <a:solidFill>
                  <a:srgbClr val="000000"/>
                </a:solidFill>
                <a:effectLst/>
                <a:latin typeface="Arial" panose="020B0604020202020204" pitchFamily="34" charset="0"/>
              </a:rPr>
              <a:t>Content: </a:t>
            </a:r>
          </a:p>
          <a:p>
            <a:pPr rtl="0">
              <a:buFont typeface="Arial" panose="020B0604020202020204" pitchFamily="34" charset="0"/>
              <a:buChar char="•"/>
            </a:pPr>
            <a:r>
              <a:rPr lang="en-US" b="1" dirty="0">
                <a:solidFill>
                  <a:srgbClr val="000000"/>
                </a:solidFill>
                <a:effectLst/>
                <a:latin typeface="Arial" panose="020B0604020202020204" pitchFamily="34" charset="0"/>
              </a:rPr>
              <a:t>Purpose: </a:t>
            </a:r>
            <a:r>
              <a:rPr lang="en-US" dirty="0">
                <a:solidFill>
                  <a:srgbClr val="000000"/>
                </a:solidFill>
                <a:effectLst/>
                <a:latin typeface="Arial" panose="020B0604020202020204" pitchFamily="34" charset="0"/>
              </a:rPr>
              <a:t>Establish a connection to the Spark environment. </a:t>
            </a:r>
          </a:p>
          <a:p>
            <a:pPr rtl="0">
              <a:buFont typeface="Arial" panose="020B0604020202020204" pitchFamily="34" charset="0"/>
              <a:buChar char="•"/>
            </a:pPr>
            <a:r>
              <a:rPr lang="en-US" b="1" dirty="0">
                <a:solidFill>
                  <a:srgbClr val="000000"/>
                </a:solidFill>
                <a:effectLst/>
                <a:latin typeface="Arial" panose="020B0604020202020204" pitchFamily="34" charset="0"/>
              </a:rPr>
              <a:t>Key Feature: </a:t>
            </a:r>
            <a:r>
              <a:rPr lang="en-US" dirty="0">
                <a:solidFill>
                  <a:srgbClr val="000000"/>
                </a:solidFill>
                <a:effectLst/>
                <a:latin typeface="Arial" panose="020B0604020202020204" pitchFamily="34" charset="0"/>
              </a:rPr>
              <a:t>Enables scalable data processing for tweet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E371-F683-D1EA-8E94-2F60553CAE38}"/>
              </a:ext>
            </a:extLst>
          </p:cNvPr>
          <p:cNvSpPr>
            <a:spLocks noGrp="1"/>
          </p:cNvSpPr>
          <p:nvPr>
            <p:ph type="title"/>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F799C412-2BA5-E7A2-7A49-3DA7B5AA474A}"/>
              </a:ext>
            </a:extLst>
          </p:cNvPr>
          <p:cNvPicPr>
            <a:picLocks noChangeAspect="1"/>
          </p:cNvPicPr>
          <p:nvPr/>
        </p:nvPicPr>
        <p:blipFill>
          <a:blip r:embed="rId2"/>
          <a:stretch>
            <a:fillRect/>
          </a:stretch>
        </p:blipFill>
        <p:spPr>
          <a:xfrm>
            <a:off x="609599" y="1024348"/>
            <a:ext cx="10972801" cy="4663440"/>
          </a:xfrm>
          <a:prstGeom prst="rect">
            <a:avLst/>
          </a:prstGeom>
        </p:spPr>
      </p:pic>
    </p:spTree>
    <p:extLst>
      <p:ext uri="{BB962C8B-B14F-4D97-AF65-F5344CB8AC3E}">
        <p14:creationId xmlns:p14="http://schemas.microsoft.com/office/powerpoint/2010/main" val="279477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1582400" cy="1143000"/>
          </a:xfrm>
        </p:spPr>
        <p:txBody>
          <a:bodyPr/>
          <a:lstStyle/>
          <a:p>
            <a:r>
              <a:rPr lang="en-IN" b="1" dirty="0">
                <a:solidFill>
                  <a:srgbClr val="000000"/>
                </a:solidFill>
                <a:effectLst/>
                <a:latin typeface="Arial" panose="020B0604020202020204" pitchFamily="34" charset="0"/>
              </a:rPr>
              <a:t>Integrating </a:t>
            </a:r>
            <a:r>
              <a:rPr lang="en-IN" b="1" dirty="0" err="1">
                <a:solidFill>
                  <a:srgbClr val="000000"/>
                </a:solidFill>
                <a:effectLst/>
                <a:latin typeface="Arial" panose="020B0604020202020204" pitchFamily="34" charset="0"/>
              </a:rPr>
              <a:t>Jupyter</a:t>
            </a:r>
            <a:r>
              <a:rPr lang="en-IN" b="1" dirty="0">
                <a:solidFill>
                  <a:srgbClr val="000000"/>
                </a:solidFill>
                <a:effectLst/>
                <a:latin typeface="Arial" panose="020B0604020202020204" pitchFamily="34" charset="0"/>
              </a:rPr>
              <a:t> Notebook</a:t>
            </a:r>
          </a:p>
        </p:txBody>
      </p:sp>
      <p:sp>
        <p:nvSpPr>
          <p:cNvPr id="3" name="Content Placeholder 2"/>
          <p:cNvSpPr>
            <a:spLocks noGrp="1"/>
          </p:cNvSpPr>
          <p:nvPr>
            <p:ph idx="1"/>
          </p:nvPr>
        </p:nvSpPr>
        <p:spPr>
          <a:xfrm>
            <a:off x="1012723" y="1787013"/>
            <a:ext cx="10972800" cy="4525963"/>
          </a:xfrm>
        </p:spPr>
        <p:txBody>
          <a:bodyPr/>
          <a:lstStyle/>
          <a:p>
            <a:pPr rtl="0">
              <a:buNone/>
            </a:pPr>
            <a:r>
              <a:rPr lang="en-US" b="1" dirty="0">
                <a:solidFill>
                  <a:srgbClr val="000000"/>
                </a:solidFill>
                <a:effectLst/>
                <a:latin typeface="Arial" panose="020B0604020202020204" pitchFamily="34" charset="0"/>
              </a:rPr>
              <a:t>Steps: </a:t>
            </a:r>
          </a:p>
          <a:p>
            <a:pPr rtl="0">
              <a:buFont typeface="+mj-lt"/>
              <a:buAutoNum type="arabicPeriod"/>
            </a:pPr>
            <a:r>
              <a:rPr lang="en-US" dirty="0">
                <a:solidFill>
                  <a:srgbClr val="000000"/>
                </a:solidFill>
                <a:effectLst/>
                <a:latin typeface="Arial" panose="020B0604020202020204" pitchFamily="34" charset="0"/>
              </a:rPr>
              <a:t>Install </a:t>
            </a:r>
            <a:r>
              <a:rPr lang="en-US" dirty="0" err="1">
                <a:solidFill>
                  <a:srgbClr val="000000"/>
                </a:solidFill>
                <a:effectLst/>
                <a:latin typeface="Arial" panose="020B0604020202020204" pitchFamily="34" charset="0"/>
              </a:rPr>
              <a:t>Jupyter</a:t>
            </a:r>
            <a:r>
              <a:rPr lang="en-US" dirty="0">
                <a:solidFill>
                  <a:srgbClr val="000000"/>
                </a:solidFill>
                <a:effectLst/>
                <a:latin typeface="Arial" panose="020B0604020202020204" pitchFamily="34" charset="0"/>
              </a:rPr>
              <a:t> Notebook. </a:t>
            </a:r>
          </a:p>
          <a:p>
            <a:pPr rtl="0">
              <a:buFont typeface="+mj-lt"/>
              <a:buAutoNum type="arabicPeriod"/>
            </a:pPr>
            <a:r>
              <a:rPr lang="en-US" dirty="0">
                <a:solidFill>
                  <a:srgbClr val="000000"/>
                </a:solidFill>
                <a:effectLst/>
                <a:latin typeface="Arial" panose="020B0604020202020204" pitchFamily="34" charset="0"/>
              </a:rPr>
              <a:t>Set up integration with Spark. </a:t>
            </a:r>
          </a:p>
          <a:p>
            <a:pPr rtl="0">
              <a:buFont typeface="+mj-lt"/>
              <a:buAutoNum type="arabicPeriod"/>
            </a:pPr>
            <a:r>
              <a:rPr lang="en-US" dirty="0">
                <a:solidFill>
                  <a:srgbClr val="000000"/>
                </a:solidFill>
                <a:effectLst/>
                <a:latin typeface="Arial" panose="020B0604020202020204" pitchFamily="34" charset="0"/>
              </a:rPr>
              <a:t>Launch the notebook environment. </a:t>
            </a:r>
          </a:p>
          <a:p>
            <a:pPr rtl="0">
              <a:buFont typeface="+mj-lt"/>
              <a:buAutoNum type="arabicPeriod"/>
            </a:pPr>
            <a:r>
              <a:rPr lang="en-US" dirty="0">
                <a:solidFill>
                  <a:srgbClr val="000000"/>
                </a:solidFill>
                <a:effectLst/>
                <a:latin typeface="Arial" panose="020B0604020202020204" pitchFamily="34" charset="0"/>
              </a:rPr>
              <a:t>Run interactive analysis tasks.</a:t>
            </a:r>
          </a:p>
          <a:p>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207EE-6ADA-CF28-2EE3-B54CDA124BF1}"/>
              </a:ext>
            </a:extLst>
          </p:cNvPr>
          <p:cNvSpPr>
            <a:spLocks noGrp="1"/>
          </p:cNvSpPr>
          <p:nvPr>
            <p:ph type="title"/>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D1D3AFD1-CE41-44CA-1179-A0F99F3CC401}"/>
              </a:ext>
            </a:extLst>
          </p:cNvPr>
          <p:cNvPicPr>
            <a:picLocks noChangeAspect="1"/>
          </p:cNvPicPr>
          <p:nvPr/>
        </p:nvPicPr>
        <p:blipFill>
          <a:blip r:embed="rId2"/>
          <a:stretch>
            <a:fillRect/>
          </a:stretch>
        </p:blipFill>
        <p:spPr>
          <a:xfrm>
            <a:off x="609600" y="1588527"/>
            <a:ext cx="10972800" cy="4141063"/>
          </a:xfrm>
          <a:prstGeom prst="rect">
            <a:avLst/>
          </a:prstGeom>
        </p:spPr>
      </p:pic>
    </p:spTree>
    <p:extLst>
      <p:ext uri="{BB962C8B-B14F-4D97-AF65-F5344CB8AC3E}">
        <p14:creationId xmlns:p14="http://schemas.microsoft.com/office/powerpoint/2010/main" val="214520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4F1CA-D902-4F41-ACBD-BB6656019099}"/>
              </a:ext>
            </a:extLst>
          </p:cNvPr>
          <p:cNvPicPr>
            <a:picLocks noChangeAspect="1"/>
          </p:cNvPicPr>
          <p:nvPr/>
        </p:nvPicPr>
        <p:blipFill>
          <a:blip r:embed="rId2"/>
          <a:stretch>
            <a:fillRect/>
          </a:stretch>
        </p:blipFill>
        <p:spPr>
          <a:xfrm>
            <a:off x="788639" y="290112"/>
            <a:ext cx="10614722" cy="6420403"/>
          </a:xfrm>
          <a:prstGeom prst="rect">
            <a:avLst/>
          </a:prstGeom>
        </p:spPr>
      </p:pic>
    </p:spTree>
    <p:extLst>
      <p:ext uri="{BB962C8B-B14F-4D97-AF65-F5344CB8AC3E}">
        <p14:creationId xmlns:p14="http://schemas.microsoft.com/office/powerpoint/2010/main" val="2956037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529" y="274638"/>
            <a:ext cx="14364929" cy="1143000"/>
          </a:xfrm>
        </p:spPr>
        <p:txBody>
          <a:bodyPr/>
          <a:lstStyle/>
          <a:p>
            <a:r>
              <a:rPr lang="en-IN" b="1" dirty="0">
                <a:solidFill>
                  <a:srgbClr val="000000"/>
                </a:solidFill>
                <a:effectLst/>
                <a:latin typeface="Arial" panose="020B0604020202020204" pitchFamily="34" charset="0"/>
              </a:rPr>
              <a:t>Working</a:t>
            </a:r>
          </a:p>
        </p:txBody>
      </p:sp>
      <p:sp>
        <p:nvSpPr>
          <p:cNvPr id="3" name="Content Placeholder 2"/>
          <p:cNvSpPr>
            <a:spLocks noGrp="1"/>
          </p:cNvSpPr>
          <p:nvPr>
            <p:ph idx="1"/>
          </p:nvPr>
        </p:nvSpPr>
        <p:spPr>
          <a:xfrm>
            <a:off x="1150374" y="1551707"/>
            <a:ext cx="10972800" cy="4525963"/>
          </a:xfrm>
        </p:spPr>
        <p:txBody>
          <a:bodyPr/>
          <a:lstStyle/>
          <a:p>
            <a:pPr rtl="0">
              <a:buNone/>
            </a:pPr>
            <a:r>
              <a:rPr lang="en-US" b="1" dirty="0">
                <a:solidFill>
                  <a:srgbClr val="000000"/>
                </a:solidFill>
                <a:effectLst/>
                <a:latin typeface="Arial" panose="020B0604020202020204" pitchFamily="34" charset="0"/>
              </a:rPr>
              <a:t>Execution Flow: </a:t>
            </a:r>
          </a:p>
          <a:p>
            <a:pPr rtl="0">
              <a:buFont typeface="+mj-lt"/>
              <a:buAutoNum type="arabicPeriod"/>
            </a:pPr>
            <a:r>
              <a:rPr lang="en-US" dirty="0">
                <a:solidFill>
                  <a:srgbClr val="000000"/>
                </a:solidFill>
                <a:effectLst/>
                <a:latin typeface="Arial" panose="020B0604020202020204" pitchFamily="34" charset="0"/>
              </a:rPr>
              <a:t>Load dataset from storage. </a:t>
            </a:r>
          </a:p>
          <a:p>
            <a:pPr rtl="0">
              <a:buFont typeface="+mj-lt"/>
              <a:buAutoNum type="arabicPeriod"/>
            </a:pPr>
            <a:r>
              <a:rPr lang="en-US" dirty="0">
                <a:solidFill>
                  <a:srgbClr val="000000"/>
                </a:solidFill>
                <a:effectLst/>
                <a:latin typeface="Arial" panose="020B0604020202020204" pitchFamily="34" charset="0"/>
              </a:rPr>
              <a:t>Preprocess tweet content. </a:t>
            </a:r>
          </a:p>
          <a:p>
            <a:pPr rtl="0">
              <a:buFont typeface="+mj-lt"/>
              <a:buAutoNum type="arabicPeriod"/>
            </a:pPr>
            <a:r>
              <a:rPr lang="en-US" dirty="0">
                <a:solidFill>
                  <a:srgbClr val="000000"/>
                </a:solidFill>
                <a:effectLst/>
                <a:latin typeface="Arial" panose="020B0604020202020204" pitchFamily="34" charset="0"/>
              </a:rPr>
              <a:t>Extract key features. </a:t>
            </a:r>
          </a:p>
          <a:p>
            <a:pPr rtl="0">
              <a:buFont typeface="+mj-lt"/>
              <a:buAutoNum type="arabicPeriod"/>
            </a:pPr>
            <a:r>
              <a:rPr lang="en-US" dirty="0">
                <a:solidFill>
                  <a:srgbClr val="000000"/>
                </a:solidFill>
                <a:effectLst/>
                <a:latin typeface="Arial" panose="020B0604020202020204" pitchFamily="34" charset="0"/>
              </a:rPr>
              <a:t>Train and evaluate the model. </a:t>
            </a:r>
          </a:p>
          <a:p>
            <a:pPr rtl="0">
              <a:buFont typeface="+mj-lt"/>
              <a:buAutoNum type="arabicPeriod"/>
            </a:pPr>
            <a:r>
              <a:rPr lang="en-US" dirty="0">
                <a:solidFill>
                  <a:srgbClr val="000000"/>
                </a:solidFill>
                <a:effectLst/>
                <a:latin typeface="Arial" panose="020B0604020202020204" pitchFamily="34" charset="0"/>
              </a:rPr>
              <a:t>Identify disaster-related tweets. </a:t>
            </a:r>
          </a:p>
          <a:p>
            <a:pPr rtl="0">
              <a:buFont typeface="+mj-lt"/>
              <a:buAutoNum type="arabicPeriod"/>
            </a:pPr>
            <a:r>
              <a:rPr lang="en-US" dirty="0">
                <a:solidFill>
                  <a:srgbClr val="000000"/>
                </a:solidFill>
                <a:effectLst/>
                <a:latin typeface="Arial" panose="020B0604020202020204" pitchFamily="34" charset="0"/>
              </a:rPr>
              <a:t>Visualize key insights.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DD7351-4AC5-5BD3-8E27-1096B152DFF9}"/>
              </a:ext>
            </a:extLst>
          </p:cNvPr>
          <p:cNvPicPr>
            <a:picLocks noChangeAspect="1"/>
          </p:cNvPicPr>
          <p:nvPr/>
        </p:nvPicPr>
        <p:blipFill>
          <a:blip r:embed="rId2"/>
          <a:stretch>
            <a:fillRect/>
          </a:stretch>
        </p:blipFill>
        <p:spPr>
          <a:xfrm>
            <a:off x="1956618" y="1062726"/>
            <a:ext cx="7545129" cy="5352298"/>
          </a:xfrm>
          <a:prstGeom prst="rect">
            <a:avLst/>
          </a:prstGeom>
        </p:spPr>
      </p:pic>
      <p:sp>
        <p:nvSpPr>
          <p:cNvPr id="4" name="TextBox 3">
            <a:extLst>
              <a:ext uri="{FF2B5EF4-FFF2-40B4-BE49-F238E27FC236}">
                <a16:creationId xmlns:a16="http://schemas.microsoft.com/office/drawing/2014/main" id="{1BE2ECE6-CCCE-29F8-9475-58B99C35E190}"/>
              </a:ext>
            </a:extLst>
          </p:cNvPr>
          <p:cNvSpPr txBox="1"/>
          <p:nvPr/>
        </p:nvSpPr>
        <p:spPr>
          <a:xfrm>
            <a:off x="2212258" y="373626"/>
            <a:ext cx="8023124" cy="523220"/>
          </a:xfrm>
          <a:prstGeom prst="rect">
            <a:avLst/>
          </a:prstGeom>
          <a:noFill/>
        </p:spPr>
        <p:txBody>
          <a:bodyPr wrap="square" rtlCol="0">
            <a:spAutoFit/>
          </a:bodyPr>
          <a:lstStyle/>
          <a:p>
            <a:r>
              <a:rPr lang="en-US" sz="2800" b="1" dirty="0"/>
              <a:t>Preprocess for Training and Testing</a:t>
            </a:r>
            <a:r>
              <a:rPr lang="en-US" dirty="0"/>
              <a:t>.</a:t>
            </a:r>
            <a:endParaRPr lang="en-IN" dirty="0"/>
          </a:p>
        </p:txBody>
      </p:sp>
    </p:spTree>
    <p:extLst>
      <p:ext uri="{BB962C8B-B14F-4D97-AF65-F5344CB8AC3E}">
        <p14:creationId xmlns:p14="http://schemas.microsoft.com/office/powerpoint/2010/main" val="169981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C096-74DA-9FB7-61A1-636EADEB6774}"/>
              </a:ext>
            </a:extLst>
          </p:cNvPr>
          <p:cNvSpPr>
            <a:spLocks noGrp="1"/>
          </p:cNvSpPr>
          <p:nvPr>
            <p:ph type="title"/>
          </p:nvPr>
        </p:nvSpPr>
        <p:spPr/>
        <p:txBody>
          <a:bodyPr/>
          <a:lstStyle/>
          <a:p>
            <a:r>
              <a:rPr lang="en-US" dirty="0"/>
              <a:t>Geocoding for Spatial clustering.</a:t>
            </a:r>
            <a:endParaRPr lang="en-IN" dirty="0"/>
          </a:p>
        </p:txBody>
      </p:sp>
      <p:pic>
        <p:nvPicPr>
          <p:cNvPr id="4" name="Picture 3">
            <a:extLst>
              <a:ext uri="{FF2B5EF4-FFF2-40B4-BE49-F238E27FC236}">
                <a16:creationId xmlns:a16="http://schemas.microsoft.com/office/drawing/2014/main" id="{7AB472AD-03A0-FA9A-DC3C-B91914CC6BDE}"/>
              </a:ext>
            </a:extLst>
          </p:cNvPr>
          <p:cNvPicPr>
            <a:picLocks noChangeAspect="1"/>
          </p:cNvPicPr>
          <p:nvPr/>
        </p:nvPicPr>
        <p:blipFill>
          <a:blip r:embed="rId2"/>
          <a:stretch>
            <a:fillRect/>
          </a:stretch>
        </p:blipFill>
        <p:spPr>
          <a:xfrm>
            <a:off x="2605548" y="1279746"/>
            <a:ext cx="6470310" cy="4980277"/>
          </a:xfrm>
          <a:prstGeom prst="rect">
            <a:avLst/>
          </a:prstGeom>
        </p:spPr>
      </p:pic>
    </p:spTree>
    <p:extLst>
      <p:ext uri="{BB962C8B-B14F-4D97-AF65-F5344CB8AC3E}">
        <p14:creationId xmlns:p14="http://schemas.microsoft.com/office/powerpoint/2010/main" val="198163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219865"/>
          </a:xfrm>
        </p:spPr>
        <p:txBody>
          <a:bodyPr/>
          <a:lstStyle/>
          <a:p>
            <a:r>
              <a:rPr dirty="0"/>
              <a:t>Problem Statement</a:t>
            </a:r>
          </a:p>
        </p:txBody>
      </p:sp>
      <p:sp>
        <p:nvSpPr>
          <p:cNvPr id="3" name="Content Placeholder 2"/>
          <p:cNvSpPr>
            <a:spLocks noGrp="1"/>
          </p:cNvSpPr>
          <p:nvPr>
            <p:ph idx="1"/>
          </p:nvPr>
        </p:nvSpPr>
        <p:spPr/>
        <p:txBody>
          <a:bodyPr/>
          <a:lstStyle/>
          <a:p>
            <a:pPr rtl="0">
              <a:buNone/>
            </a:pPr>
            <a:endParaRPr lang="en-IN" dirty="0">
              <a:solidFill>
                <a:srgbClr val="000000"/>
              </a:solidFill>
              <a:effectLst/>
              <a:latin typeface="Arial" panose="020B0604020202020204" pitchFamily="34" charset="0"/>
            </a:endParaRPr>
          </a:p>
          <a:p>
            <a:pPr rtl="0">
              <a:buFont typeface="Arial" panose="020B0604020202020204" pitchFamily="34" charset="0"/>
              <a:buChar char="•"/>
            </a:pPr>
            <a:r>
              <a:rPr lang="en-IN" sz="2800" b="1" dirty="0">
                <a:solidFill>
                  <a:srgbClr val="000000"/>
                </a:solidFill>
                <a:effectLst/>
                <a:latin typeface="Arial" panose="020B0604020202020204" pitchFamily="34" charset="0"/>
              </a:rPr>
              <a:t>Objective: </a:t>
            </a:r>
            <a:r>
              <a:rPr lang="en-IN" sz="2800" dirty="0">
                <a:solidFill>
                  <a:srgbClr val="000000"/>
                </a:solidFill>
                <a:effectLst/>
                <a:latin typeface="Arial" panose="020B0604020202020204" pitchFamily="34" charset="0"/>
              </a:rPr>
              <a:t>Detect disaster-related tweets from social media. </a:t>
            </a:r>
          </a:p>
          <a:p>
            <a:pPr rtl="0">
              <a:buFont typeface="Arial" panose="020B0604020202020204" pitchFamily="34" charset="0"/>
              <a:buChar char="•"/>
            </a:pPr>
            <a:r>
              <a:rPr lang="en-IN" sz="2800" b="1" dirty="0">
                <a:solidFill>
                  <a:srgbClr val="000000"/>
                </a:solidFill>
                <a:effectLst/>
                <a:latin typeface="Arial" panose="020B0604020202020204" pitchFamily="34" charset="0"/>
              </a:rPr>
              <a:t>Challenges: </a:t>
            </a:r>
          </a:p>
          <a:p>
            <a:pPr lvl="1">
              <a:buFont typeface="Arial" panose="020B0604020202020204" pitchFamily="34" charset="0"/>
              <a:buChar char="•"/>
            </a:pPr>
            <a:r>
              <a:rPr lang="en-IN" sz="2400" dirty="0">
                <a:solidFill>
                  <a:srgbClr val="000000"/>
                </a:solidFill>
                <a:effectLst/>
                <a:latin typeface="Arial" panose="020B0604020202020204" pitchFamily="34" charset="0"/>
              </a:rPr>
              <a:t>Noise in text (emojis, URLs, slang). </a:t>
            </a:r>
          </a:p>
          <a:p>
            <a:pPr lvl="1">
              <a:buFont typeface="Arial" panose="020B0604020202020204" pitchFamily="34" charset="0"/>
              <a:buChar char="•"/>
            </a:pPr>
            <a:r>
              <a:rPr lang="en-IN" sz="2400" dirty="0">
                <a:solidFill>
                  <a:srgbClr val="000000"/>
                </a:solidFill>
                <a:effectLst/>
                <a:latin typeface="Arial" panose="020B0604020202020204" pitchFamily="34" charset="0"/>
              </a:rPr>
              <a:t>Classifying disaster vs. non-disaster tweets. </a:t>
            </a:r>
          </a:p>
          <a:p>
            <a:pPr lvl="1">
              <a:buFont typeface="Arial" panose="020B0604020202020204" pitchFamily="34" charset="0"/>
              <a:buChar char="•"/>
            </a:pPr>
            <a:r>
              <a:rPr lang="en-IN" sz="2400" dirty="0">
                <a:solidFill>
                  <a:srgbClr val="000000"/>
                </a:solidFill>
                <a:latin typeface="Arial" panose="020B0604020202020204" pitchFamily="34" charset="0"/>
              </a:rPr>
              <a:t>Spatial Clustering</a:t>
            </a:r>
            <a:endParaRPr lang="en-IN" sz="2400" dirty="0">
              <a:solidFill>
                <a:srgbClr val="000000"/>
              </a:solidFill>
              <a:effectLst/>
              <a:latin typeface="Arial" panose="020B0604020202020204" pitchFamily="34" charset="0"/>
            </a:endParaRPr>
          </a:p>
          <a:p>
            <a:pPr lvl="1">
              <a:buFont typeface="Arial" panose="020B0604020202020204" pitchFamily="34" charset="0"/>
              <a:buChar char="•"/>
            </a:pPr>
            <a:r>
              <a:rPr lang="en-IN" sz="2400" dirty="0">
                <a:solidFill>
                  <a:srgbClr val="000000"/>
                </a:solidFill>
                <a:effectLst/>
                <a:latin typeface="Arial" panose="020B0604020202020204" pitchFamily="34" charset="0"/>
              </a:rPr>
              <a:t>Scalability for large datasets.</a:t>
            </a:r>
          </a:p>
          <a:p>
            <a:pPr lvl="1">
              <a:buFont typeface="Arial" panose="020B0604020202020204" pitchFamily="34" charset="0"/>
              <a:buChar char="•"/>
            </a:pPr>
            <a:r>
              <a:rPr lang="en-IN" sz="2400" dirty="0">
                <a:solidFill>
                  <a:srgbClr val="000000"/>
                </a:solidFill>
                <a:latin typeface="Arial" panose="020B0604020202020204" pitchFamily="34" charset="0"/>
              </a:rPr>
              <a:t>Sentimental Analysis</a:t>
            </a:r>
            <a:endParaRPr lang="en-IN" sz="2400" dirty="0">
              <a:solidFill>
                <a:srgbClr val="000000"/>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CE185-0AE1-8B8C-B642-1DB3FA013FAE}"/>
              </a:ext>
            </a:extLst>
          </p:cNvPr>
          <p:cNvSpPr>
            <a:spLocks noGrp="1"/>
          </p:cNvSpPr>
          <p:nvPr>
            <p:ph type="title"/>
          </p:nvPr>
        </p:nvSpPr>
        <p:spPr/>
        <p:txBody>
          <a:bodyPr/>
          <a:lstStyle/>
          <a:p>
            <a:r>
              <a:rPr lang="en-US" dirty="0"/>
              <a:t> </a:t>
            </a:r>
            <a:endParaRPr lang="en-IN" dirty="0"/>
          </a:p>
        </p:txBody>
      </p:sp>
      <p:pic>
        <p:nvPicPr>
          <p:cNvPr id="4" name="Picture 3">
            <a:extLst>
              <a:ext uri="{FF2B5EF4-FFF2-40B4-BE49-F238E27FC236}">
                <a16:creationId xmlns:a16="http://schemas.microsoft.com/office/drawing/2014/main" id="{40E6DDDD-15BC-9D13-4132-F82A588FB3D7}"/>
              </a:ext>
            </a:extLst>
          </p:cNvPr>
          <p:cNvPicPr>
            <a:picLocks noChangeAspect="1"/>
          </p:cNvPicPr>
          <p:nvPr/>
        </p:nvPicPr>
        <p:blipFill>
          <a:blip r:embed="rId2"/>
          <a:stretch>
            <a:fillRect/>
          </a:stretch>
        </p:blipFill>
        <p:spPr>
          <a:xfrm>
            <a:off x="2066362" y="723522"/>
            <a:ext cx="8059275" cy="5410955"/>
          </a:xfrm>
          <a:prstGeom prst="rect">
            <a:avLst/>
          </a:prstGeom>
        </p:spPr>
      </p:pic>
    </p:spTree>
    <p:extLst>
      <p:ext uri="{BB962C8B-B14F-4D97-AF65-F5344CB8AC3E}">
        <p14:creationId xmlns:p14="http://schemas.microsoft.com/office/powerpoint/2010/main" val="304152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EB6C-134B-600E-9E9D-907AC04CF9AF}"/>
              </a:ext>
            </a:extLst>
          </p:cNvPr>
          <p:cNvSpPr>
            <a:spLocks noGrp="1"/>
          </p:cNvSpPr>
          <p:nvPr>
            <p:ph type="title"/>
          </p:nvPr>
        </p:nvSpPr>
        <p:spPr/>
        <p:txBody>
          <a:bodyPr/>
          <a:lstStyle/>
          <a:p>
            <a:r>
              <a:rPr lang="en-US" dirty="0"/>
              <a:t>Spatial clustering </a:t>
            </a:r>
            <a:endParaRPr lang="en-IN" dirty="0"/>
          </a:p>
        </p:txBody>
      </p:sp>
      <p:pic>
        <p:nvPicPr>
          <p:cNvPr id="4" name="Picture 3">
            <a:extLst>
              <a:ext uri="{FF2B5EF4-FFF2-40B4-BE49-F238E27FC236}">
                <a16:creationId xmlns:a16="http://schemas.microsoft.com/office/drawing/2014/main" id="{E7AEF512-91E3-7461-1186-C85DBC34EABC}"/>
              </a:ext>
            </a:extLst>
          </p:cNvPr>
          <p:cNvPicPr>
            <a:picLocks noChangeAspect="1"/>
          </p:cNvPicPr>
          <p:nvPr/>
        </p:nvPicPr>
        <p:blipFill>
          <a:blip r:embed="rId2"/>
          <a:stretch>
            <a:fillRect/>
          </a:stretch>
        </p:blipFill>
        <p:spPr>
          <a:xfrm>
            <a:off x="2185442" y="1417638"/>
            <a:ext cx="7821116" cy="4667901"/>
          </a:xfrm>
          <a:prstGeom prst="rect">
            <a:avLst/>
          </a:prstGeom>
        </p:spPr>
      </p:pic>
    </p:spTree>
    <p:extLst>
      <p:ext uri="{BB962C8B-B14F-4D97-AF65-F5344CB8AC3E}">
        <p14:creationId xmlns:p14="http://schemas.microsoft.com/office/powerpoint/2010/main" val="36073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589C-6500-3422-3A6D-A8DE6089ABC5}"/>
              </a:ext>
            </a:extLst>
          </p:cNvPr>
          <p:cNvSpPr>
            <a:spLocks noGrp="1"/>
          </p:cNvSpPr>
          <p:nvPr>
            <p:ph type="title"/>
          </p:nvPr>
        </p:nvSpPr>
        <p:spPr/>
        <p:txBody>
          <a:bodyPr/>
          <a:lstStyle/>
          <a:p>
            <a:r>
              <a:rPr lang="en-US" dirty="0"/>
              <a:t>Spatial clustering on Map </a:t>
            </a:r>
            <a:endParaRPr lang="en-IN" dirty="0"/>
          </a:p>
        </p:txBody>
      </p:sp>
      <p:pic>
        <p:nvPicPr>
          <p:cNvPr id="4" name="Picture 3">
            <a:extLst>
              <a:ext uri="{FF2B5EF4-FFF2-40B4-BE49-F238E27FC236}">
                <a16:creationId xmlns:a16="http://schemas.microsoft.com/office/drawing/2014/main" id="{EBF9D7E2-8CEA-E402-F16A-7AA44F5E281A}"/>
              </a:ext>
            </a:extLst>
          </p:cNvPr>
          <p:cNvPicPr>
            <a:picLocks noChangeAspect="1"/>
          </p:cNvPicPr>
          <p:nvPr/>
        </p:nvPicPr>
        <p:blipFill>
          <a:blip r:embed="rId2"/>
          <a:stretch>
            <a:fillRect/>
          </a:stretch>
        </p:blipFill>
        <p:spPr>
          <a:xfrm>
            <a:off x="2425916" y="1755556"/>
            <a:ext cx="7182852" cy="3858163"/>
          </a:xfrm>
          <a:prstGeom prst="rect">
            <a:avLst/>
          </a:prstGeom>
        </p:spPr>
      </p:pic>
    </p:spTree>
    <p:extLst>
      <p:ext uri="{BB962C8B-B14F-4D97-AF65-F5344CB8AC3E}">
        <p14:creationId xmlns:p14="http://schemas.microsoft.com/office/powerpoint/2010/main" val="3236167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CF54-DC93-2499-258B-8444FABA7C5A}"/>
              </a:ext>
            </a:extLst>
          </p:cNvPr>
          <p:cNvSpPr>
            <a:spLocks noGrp="1"/>
          </p:cNvSpPr>
          <p:nvPr>
            <p:ph type="title"/>
          </p:nvPr>
        </p:nvSpPr>
        <p:spPr/>
        <p:txBody>
          <a:bodyPr/>
          <a:lstStyle/>
          <a:p>
            <a:r>
              <a:rPr lang="en-US" dirty="0"/>
              <a:t>Spatial clustering on Map</a:t>
            </a:r>
            <a:endParaRPr lang="en-IN" dirty="0"/>
          </a:p>
        </p:txBody>
      </p:sp>
      <p:pic>
        <p:nvPicPr>
          <p:cNvPr id="4" name="Picture 3">
            <a:extLst>
              <a:ext uri="{FF2B5EF4-FFF2-40B4-BE49-F238E27FC236}">
                <a16:creationId xmlns:a16="http://schemas.microsoft.com/office/drawing/2014/main" id="{200501C8-B5E6-8FEA-7F62-F1619D45F10C}"/>
              </a:ext>
            </a:extLst>
          </p:cNvPr>
          <p:cNvPicPr>
            <a:picLocks noChangeAspect="1"/>
          </p:cNvPicPr>
          <p:nvPr/>
        </p:nvPicPr>
        <p:blipFill>
          <a:blip r:embed="rId2"/>
          <a:stretch>
            <a:fillRect/>
          </a:stretch>
        </p:blipFill>
        <p:spPr>
          <a:xfrm>
            <a:off x="1411973" y="1147839"/>
            <a:ext cx="9250066" cy="5506218"/>
          </a:xfrm>
          <a:prstGeom prst="rect">
            <a:avLst/>
          </a:prstGeom>
        </p:spPr>
      </p:pic>
    </p:spTree>
    <p:extLst>
      <p:ext uri="{BB962C8B-B14F-4D97-AF65-F5344CB8AC3E}">
        <p14:creationId xmlns:p14="http://schemas.microsoft.com/office/powerpoint/2010/main" val="103015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86F58-096D-A50C-C783-BE87911762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F522F-D2F7-C7C2-F97E-D4146E58D5B5}"/>
              </a:ext>
            </a:extLst>
          </p:cNvPr>
          <p:cNvSpPr>
            <a:spLocks noGrp="1"/>
          </p:cNvSpPr>
          <p:nvPr>
            <p:ph type="title"/>
          </p:nvPr>
        </p:nvSpPr>
        <p:spPr/>
        <p:txBody>
          <a:bodyPr/>
          <a:lstStyle/>
          <a:p>
            <a:r>
              <a:rPr lang="en-IN" b="1" dirty="0">
                <a:solidFill>
                  <a:srgbClr val="000000"/>
                </a:solidFill>
                <a:effectLst/>
                <a:latin typeface="Arial" panose="020B0604020202020204" pitchFamily="34" charset="0"/>
              </a:rPr>
              <a:t>Model Training and Predictions</a:t>
            </a:r>
          </a:p>
        </p:txBody>
      </p:sp>
      <p:sp>
        <p:nvSpPr>
          <p:cNvPr id="3" name="Content Placeholder 2">
            <a:extLst>
              <a:ext uri="{FF2B5EF4-FFF2-40B4-BE49-F238E27FC236}">
                <a16:creationId xmlns:a16="http://schemas.microsoft.com/office/drawing/2014/main" id="{42F34083-F0FE-1C0A-CF42-3B8D504DF893}"/>
              </a:ext>
            </a:extLst>
          </p:cNvPr>
          <p:cNvSpPr>
            <a:spLocks noGrp="1"/>
          </p:cNvSpPr>
          <p:nvPr>
            <p:ph idx="1"/>
          </p:nvPr>
        </p:nvSpPr>
        <p:spPr/>
        <p:txBody>
          <a:bodyPr/>
          <a:lstStyle/>
          <a:p>
            <a:pPr rtl="0">
              <a:buNone/>
            </a:pPr>
            <a:r>
              <a:rPr lang="en-US" b="1" dirty="0">
                <a:solidFill>
                  <a:srgbClr val="000000"/>
                </a:solidFill>
                <a:effectLst/>
                <a:latin typeface="Arial" panose="020B0604020202020204" pitchFamily="34" charset="0"/>
              </a:rPr>
              <a:t>Process: </a:t>
            </a:r>
          </a:p>
          <a:p>
            <a:pPr rtl="0">
              <a:buFont typeface="+mj-lt"/>
              <a:buAutoNum type="arabicPeriod"/>
            </a:pPr>
            <a:r>
              <a:rPr lang="en-US" dirty="0">
                <a:solidFill>
                  <a:srgbClr val="000000"/>
                </a:solidFill>
                <a:effectLst/>
                <a:latin typeface="Arial" panose="020B0604020202020204" pitchFamily="34" charset="0"/>
              </a:rPr>
              <a:t>Train the Model Using </a:t>
            </a:r>
            <a:r>
              <a:rPr lang="en-US">
                <a:solidFill>
                  <a:srgbClr val="000000"/>
                </a:solidFill>
                <a:latin typeface="Arial" panose="020B0604020202020204" pitchFamily="34" charset="0"/>
              </a:rPr>
              <a:t>Random Forest</a:t>
            </a:r>
            <a:r>
              <a:rPr lang="en-US">
                <a:solidFill>
                  <a:srgbClr val="000000"/>
                </a:solidFill>
                <a:effectLst/>
                <a:latin typeface="Arial" panose="020B0604020202020204" pitchFamily="34" charset="0"/>
              </a:rPr>
              <a:t> </a:t>
            </a:r>
            <a:r>
              <a:rPr lang="en-US" dirty="0">
                <a:solidFill>
                  <a:srgbClr val="000000"/>
                </a:solidFill>
                <a:effectLst/>
                <a:latin typeface="Arial" panose="020B0604020202020204" pitchFamily="34" charset="0"/>
              </a:rPr>
              <a:t>classifier. </a:t>
            </a:r>
          </a:p>
          <a:p>
            <a:pPr rtl="0">
              <a:buFont typeface="+mj-lt"/>
              <a:buAutoNum type="arabicPeriod"/>
            </a:pPr>
            <a:r>
              <a:rPr lang="en-US" dirty="0">
                <a:solidFill>
                  <a:srgbClr val="000000"/>
                </a:solidFill>
                <a:effectLst/>
                <a:latin typeface="Arial" panose="020B0604020202020204" pitchFamily="34" charset="0"/>
              </a:rPr>
              <a:t>Assess model performance (accuracy, reliability). </a:t>
            </a:r>
          </a:p>
          <a:p>
            <a:pPr rtl="0">
              <a:buFont typeface="+mj-lt"/>
              <a:buAutoNum type="arabicPeriod"/>
            </a:pPr>
            <a:r>
              <a:rPr lang="en-US" dirty="0">
                <a:solidFill>
                  <a:srgbClr val="000000"/>
                </a:solidFill>
                <a:effectLst/>
                <a:latin typeface="Arial" panose="020B0604020202020204" pitchFamily="34" charset="0"/>
              </a:rPr>
              <a:t>Predict disaster-related tweets.</a:t>
            </a:r>
          </a:p>
        </p:txBody>
      </p:sp>
    </p:spTree>
    <p:extLst>
      <p:ext uri="{BB962C8B-B14F-4D97-AF65-F5344CB8AC3E}">
        <p14:creationId xmlns:p14="http://schemas.microsoft.com/office/powerpoint/2010/main" val="3558948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1751-A307-A906-9DCD-D767797436BE}"/>
              </a:ext>
            </a:extLst>
          </p:cNvPr>
          <p:cNvSpPr>
            <a:spLocks noGrp="1"/>
          </p:cNvSpPr>
          <p:nvPr>
            <p:ph type="title"/>
          </p:nvPr>
        </p:nvSpPr>
        <p:spPr/>
        <p:txBody>
          <a:bodyPr/>
          <a:lstStyle/>
          <a:p>
            <a:r>
              <a:rPr lang="en-IN" b="1" dirty="0"/>
              <a:t>Model prediction and accuracy</a:t>
            </a:r>
          </a:p>
        </p:txBody>
      </p:sp>
      <p:pic>
        <p:nvPicPr>
          <p:cNvPr id="4" name="Picture 3">
            <a:extLst>
              <a:ext uri="{FF2B5EF4-FFF2-40B4-BE49-F238E27FC236}">
                <a16:creationId xmlns:a16="http://schemas.microsoft.com/office/drawing/2014/main" id="{5C3792AF-2A8F-3C49-C1BC-BD531EB0EBCD}"/>
              </a:ext>
            </a:extLst>
          </p:cNvPr>
          <p:cNvPicPr>
            <a:picLocks noChangeAspect="1"/>
          </p:cNvPicPr>
          <p:nvPr/>
        </p:nvPicPr>
        <p:blipFill>
          <a:blip r:embed="rId2"/>
          <a:stretch>
            <a:fillRect/>
          </a:stretch>
        </p:blipFill>
        <p:spPr>
          <a:xfrm>
            <a:off x="1352359" y="1417638"/>
            <a:ext cx="4528323" cy="4588879"/>
          </a:xfrm>
          <a:prstGeom prst="rect">
            <a:avLst/>
          </a:prstGeom>
        </p:spPr>
      </p:pic>
      <p:pic>
        <p:nvPicPr>
          <p:cNvPr id="6" name="Picture 5">
            <a:extLst>
              <a:ext uri="{FF2B5EF4-FFF2-40B4-BE49-F238E27FC236}">
                <a16:creationId xmlns:a16="http://schemas.microsoft.com/office/drawing/2014/main" id="{50E8E664-6435-DB3F-A9BA-A981825FA9B1}"/>
              </a:ext>
            </a:extLst>
          </p:cNvPr>
          <p:cNvPicPr>
            <a:picLocks noChangeAspect="1"/>
          </p:cNvPicPr>
          <p:nvPr/>
        </p:nvPicPr>
        <p:blipFill>
          <a:blip r:embed="rId3"/>
          <a:stretch>
            <a:fillRect/>
          </a:stretch>
        </p:blipFill>
        <p:spPr>
          <a:xfrm>
            <a:off x="5984494" y="2312573"/>
            <a:ext cx="5692633" cy="2232853"/>
          </a:xfrm>
          <a:prstGeom prst="rect">
            <a:avLst/>
          </a:prstGeom>
        </p:spPr>
      </p:pic>
    </p:spTree>
    <p:extLst>
      <p:ext uri="{BB962C8B-B14F-4D97-AF65-F5344CB8AC3E}">
        <p14:creationId xmlns:p14="http://schemas.microsoft.com/office/powerpoint/2010/main" val="196452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96A6-E743-1DD5-CD04-F1A440896772}"/>
              </a:ext>
            </a:extLst>
          </p:cNvPr>
          <p:cNvSpPr>
            <a:spLocks noGrp="1"/>
          </p:cNvSpPr>
          <p:nvPr>
            <p:ph type="title"/>
          </p:nvPr>
        </p:nvSpPr>
        <p:spPr/>
        <p:txBody>
          <a:bodyPr/>
          <a:lstStyle/>
          <a:p>
            <a:r>
              <a:rPr lang="en-IN" dirty="0"/>
              <a:t>Spatial outlier detection</a:t>
            </a:r>
          </a:p>
        </p:txBody>
      </p:sp>
      <p:pic>
        <p:nvPicPr>
          <p:cNvPr id="4" name="Picture 3">
            <a:extLst>
              <a:ext uri="{FF2B5EF4-FFF2-40B4-BE49-F238E27FC236}">
                <a16:creationId xmlns:a16="http://schemas.microsoft.com/office/drawing/2014/main" id="{880B0B68-BE33-C537-54E3-114E174CDD63}"/>
              </a:ext>
            </a:extLst>
          </p:cNvPr>
          <p:cNvPicPr>
            <a:picLocks noChangeAspect="1"/>
          </p:cNvPicPr>
          <p:nvPr/>
        </p:nvPicPr>
        <p:blipFill>
          <a:blip r:embed="rId2"/>
          <a:stretch>
            <a:fillRect/>
          </a:stretch>
        </p:blipFill>
        <p:spPr>
          <a:xfrm>
            <a:off x="1013669" y="1358915"/>
            <a:ext cx="4613503" cy="3796007"/>
          </a:xfrm>
          <a:prstGeom prst="rect">
            <a:avLst/>
          </a:prstGeom>
        </p:spPr>
      </p:pic>
      <p:pic>
        <p:nvPicPr>
          <p:cNvPr id="6" name="Picture 5">
            <a:extLst>
              <a:ext uri="{FF2B5EF4-FFF2-40B4-BE49-F238E27FC236}">
                <a16:creationId xmlns:a16="http://schemas.microsoft.com/office/drawing/2014/main" id="{FAE5AFCE-3CB5-2CD2-B071-0E14B1EB4863}"/>
              </a:ext>
            </a:extLst>
          </p:cNvPr>
          <p:cNvPicPr>
            <a:picLocks noChangeAspect="1"/>
          </p:cNvPicPr>
          <p:nvPr/>
        </p:nvPicPr>
        <p:blipFill>
          <a:blip r:embed="rId3"/>
          <a:stretch>
            <a:fillRect/>
          </a:stretch>
        </p:blipFill>
        <p:spPr>
          <a:xfrm>
            <a:off x="6031240" y="1337830"/>
            <a:ext cx="4723003" cy="3871295"/>
          </a:xfrm>
          <a:prstGeom prst="rect">
            <a:avLst/>
          </a:prstGeom>
        </p:spPr>
      </p:pic>
    </p:spTree>
    <p:extLst>
      <p:ext uri="{BB962C8B-B14F-4D97-AF65-F5344CB8AC3E}">
        <p14:creationId xmlns:p14="http://schemas.microsoft.com/office/powerpoint/2010/main" val="71189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135-99D2-21C9-32C2-09726E54BB31}"/>
              </a:ext>
            </a:extLst>
          </p:cNvPr>
          <p:cNvSpPr>
            <a:spLocks noGrp="1"/>
          </p:cNvSpPr>
          <p:nvPr>
            <p:ph type="title"/>
          </p:nvPr>
        </p:nvSpPr>
        <p:spPr/>
        <p:txBody>
          <a:bodyPr/>
          <a:lstStyle/>
          <a:p>
            <a:r>
              <a:rPr lang="en-IN" dirty="0"/>
              <a:t>Spatial outlier detection</a:t>
            </a:r>
          </a:p>
        </p:txBody>
      </p:sp>
      <p:pic>
        <p:nvPicPr>
          <p:cNvPr id="6" name="Picture 5">
            <a:extLst>
              <a:ext uri="{FF2B5EF4-FFF2-40B4-BE49-F238E27FC236}">
                <a16:creationId xmlns:a16="http://schemas.microsoft.com/office/drawing/2014/main" id="{BCB459E7-81FC-5189-6455-0D12398599C7}"/>
              </a:ext>
            </a:extLst>
          </p:cNvPr>
          <p:cNvPicPr>
            <a:picLocks noChangeAspect="1"/>
          </p:cNvPicPr>
          <p:nvPr/>
        </p:nvPicPr>
        <p:blipFill>
          <a:blip r:embed="rId2"/>
          <a:stretch>
            <a:fillRect/>
          </a:stretch>
        </p:blipFill>
        <p:spPr>
          <a:xfrm>
            <a:off x="3232325" y="1158943"/>
            <a:ext cx="5959356" cy="4798503"/>
          </a:xfrm>
          <a:prstGeom prst="rect">
            <a:avLst/>
          </a:prstGeom>
        </p:spPr>
      </p:pic>
    </p:spTree>
    <p:extLst>
      <p:ext uri="{BB962C8B-B14F-4D97-AF65-F5344CB8AC3E}">
        <p14:creationId xmlns:p14="http://schemas.microsoft.com/office/powerpoint/2010/main" val="4202579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4013-5EA5-0EDC-E395-D065BD7ACF8D}"/>
              </a:ext>
            </a:extLst>
          </p:cNvPr>
          <p:cNvSpPr>
            <a:spLocks noGrp="1"/>
          </p:cNvSpPr>
          <p:nvPr>
            <p:ph type="title"/>
          </p:nvPr>
        </p:nvSpPr>
        <p:spPr/>
        <p:txBody>
          <a:bodyPr/>
          <a:lstStyle/>
          <a:p>
            <a:r>
              <a:rPr lang="en-IN" b="1" dirty="0"/>
              <a:t>Anomalies Detection</a:t>
            </a:r>
          </a:p>
        </p:txBody>
      </p:sp>
      <p:pic>
        <p:nvPicPr>
          <p:cNvPr id="4" name="Picture 3">
            <a:extLst>
              <a:ext uri="{FF2B5EF4-FFF2-40B4-BE49-F238E27FC236}">
                <a16:creationId xmlns:a16="http://schemas.microsoft.com/office/drawing/2014/main" id="{1A5AF3B9-68F1-84E9-9BFB-E27073ADC078}"/>
              </a:ext>
            </a:extLst>
          </p:cNvPr>
          <p:cNvPicPr>
            <a:picLocks noChangeAspect="1"/>
          </p:cNvPicPr>
          <p:nvPr/>
        </p:nvPicPr>
        <p:blipFill>
          <a:blip r:embed="rId2"/>
          <a:stretch>
            <a:fillRect/>
          </a:stretch>
        </p:blipFill>
        <p:spPr>
          <a:xfrm>
            <a:off x="3048000" y="1283515"/>
            <a:ext cx="6252754" cy="4966283"/>
          </a:xfrm>
          <a:prstGeom prst="rect">
            <a:avLst/>
          </a:prstGeom>
        </p:spPr>
      </p:pic>
    </p:spTree>
    <p:extLst>
      <p:ext uri="{BB962C8B-B14F-4D97-AF65-F5344CB8AC3E}">
        <p14:creationId xmlns:p14="http://schemas.microsoft.com/office/powerpoint/2010/main" val="3929652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5742D-476B-D953-D9BF-FAB2E9622361}"/>
              </a:ext>
            </a:extLst>
          </p:cNvPr>
          <p:cNvSpPr>
            <a:spLocks noGrp="1"/>
          </p:cNvSpPr>
          <p:nvPr>
            <p:ph type="title"/>
          </p:nvPr>
        </p:nvSpPr>
        <p:spPr/>
        <p:txBody>
          <a:bodyPr/>
          <a:lstStyle/>
          <a:p>
            <a:r>
              <a:rPr lang="en-IN" b="1" dirty="0"/>
              <a:t>Anomalies Detection</a:t>
            </a:r>
          </a:p>
        </p:txBody>
      </p:sp>
      <p:pic>
        <p:nvPicPr>
          <p:cNvPr id="5" name="Picture 4">
            <a:extLst>
              <a:ext uri="{FF2B5EF4-FFF2-40B4-BE49-F238E27FC236}">
                <a16:creationId xmlns:a16="http://schemas.microsoft.com/office/drawing/2014/main" id="{9B94216B-87C6-5396-9E2B-526D76A878AA}"/>
              </a:ext>
            </a:extLst>
          </p:cNvPr>
          <p:cNvPicPr>
            <a:picLocks noChangeAspect="1"/>
          </p:cNvPicPr>
          <p:nvPr/>
        </p:nvPicPr>
        <p:blipFill>
          <a:blip r:embed="rId2"/>
          <a:stretch>
            <a:fillRect/>
          </a:stretch>
        </p:blipFill>
        <p:spPr>
          <a:xfrm>
            <a:off x="2987832" y="1497725"/>
            <a:ext cx="5851367" cy="2179509"/>
          </a:xfrm>
          <a:prstGeom prst="rect">
            <a:avLst/>
          </a:prstGeom>
        </p:spPr>
      </p:pic>
      <p:pic>
        <p:nvPicPr>
          <p:cNvPr id="6" name="Picture 5">
            <a:extLst>
              <a:ext uri="{FF2B5EF4-FFF2-40B4-BE49-F238E27FC236}">
                <a16:creationId xmlns:a16="http://schemas.microsoft.com/office/drawing/2014/main" id="{15A4A95C-0049-ECC1-04AF-ACF60DE3A7F4}"/>
              </a:ext>
            </a:extLst>
          </p:cNvPr>
          <p:cNvPicPr>
            <a:picLocks noChangeAspect="1"/>
          </p:cNvPicPr>
          <p:nvPr/>
        </p:nvPicPr>
        <p:blipFill>
          <a:blip r:embed="rId3"/>
          <a:stretch>
            <a:fillRect/>
          </a:stretch>
        </p:blipFill>
        <p:spPr>
          <a:xfrm>
            <a:off x="2713703" y="3903406"/>
            <a:ext cx="6558116" cy="2179509"/>
          </a:xfrm>
          <a:prstGeom prst="rect">
            <a:avLst/>
          </a:prstGeom>
        </p:spPr>
      </p:pic>
    </p:spTree>
    <p:extLst>
      <p:ext uri="{BB962C8B-B14F-4D97-AF65-F5344CB8AC3E}">
        <p14:creationId xmlns:p14="http://schemas.microsoft.com/office/powerpoint/2010/main" val="54434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effectLst/>
                <a:latin typeface="Arial" panose="020B0604020202020204" pitchFamily="34" charset="0"/>
              </a:rPr>
              <a:t>Solution Overview</a:t>
            </a:r>
          </a:p>
        </p:txBody>
      </p:sp>
      <p:sp>
        <p:nvSpPr>
          <p:cNvPr id="3" name="Content Placeholder 2"/>
          <p:cNvSpPr>
            <a:spLocks noGrp="1"/>
          </p:cNvSpPr>
          <p:nvPr>
            <p:ph idx="1"/>
          </p:nvPr>
        </p:nvSpPr>
        <p:spPr/>
        <p:txBody>
          <a:bodyPr/>
          <a:lstStyle/>
          <a:p>
            <a:pPr marL="0" indent="0" defTabSz="914400" eaLnBrk="0" fontAlgn="base" hangingPunct="0">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Approach: </a:t>
            </a:r>
          </a:p>
          <a:p>
            <a:pPr defTabSz="914400" eaLnBrk="0" fontAlgn="base" hangingPunct="0">
              <a:spcBef>
                <a:spcPct val="0"/>
              </a:spcBef>
              <a:spcAft>
                <a:spcPct val="0"/>
              </a:spcAft>
              <a:buFont typeface="Courier New" panose="02070309020205020404" pitchFamily="49" charset="0"/>
              <a:buChar char="o"/>
            </a:pPr>
            <a:r>
              <a:rPr lang="en-US" altLang="en-US" sz="2400" dirty="0">
                <a:solidFill>
                  <a:srgbClr val="000000"/>
                </a:solidFill>
                <a:latin typeface="Arial" panose="020B0604020202020204" pitchFamily="34" charset="0"/>
                <a:cs typeface="Arial" panose="020B0604020202020204" pitchFamily="34" charset="0"/>
              </a:rPr>
              <a:t>Distributed processing with Apache Spark. </a:t>
            </a:r>
          </a:p>
          <a:p>
            <a:pPr defTabSz="914400" eaLnBrk="0" fontAlgn="base" hangingPunct="0">
              <a:spcBef>
                <a:spcPct val="0"/>
              </a:spcBef>
              <a:spcAft>
                <a:spcPct val="0"/>
              </a:spcAft>
              <a:buFont typeface="Courier New" panose="02070309020205020404" pitchFamily="49" charset="0"/>
              <a:buChar char="o"/>
            </a:pPr>
            <a:r>
              <a:rPr lang="en-US" altLang="en-US" sz="2400" dirty="0">
                <a:solidFill>
                  <a:srgbClr val="000000"/>
                </a:solidFill>
                <a:latin typeface="Arial" panose="020B0604020202020204" pitchFamily="34" charset="0"/>
                <a:cs typeface="Arial" panose="020B0604020202020204" pitchFamily="34" charset="0"/>
              </a:rPr>
              <a:t>NLP techniques for text cleaning. </a:t>
            </a:r>
          </a:p>
          <a:p>
            <a:pPr defTabSz="914400" eaLnBrk="0" fontAlgn="base" hangingPunct="0">
              <a:spcBef>
                <a:spcPct val="0"/>
              </a:spcBef>
              <a:spcAft>
                <a:spcPct val="0"/>
              </a:spcAft>
              <a:buFont typeface="Courier New" panose="02070309020205020404" pitchFamily="49" charset="0"/>
              <a:buChar char="o"/>
            </a:pPr>
            <a:r>
              <a:rPr lang="en-US" altLang="en-US" sz="2400" dirty="0">
                <a:solidFill>
                  <a:srgbClr val="000000"/>
                </a:solidFill>
                <a:latin typeface="Arial" panose="020B0604020202020204" pitchFamily="34" charset="0"/>
                <a:cs typeface="Arial" panose="020B0604020202020204" pitchFamily="34" charset="0"/>
              </a:rPr>
              <a:t>Spatial Clustering for disaster location identification and outliers.</a:t>
            </a:r>
          </a:p>
          <a:p>
            <a:pPr defTabSz="914400" eaLnBrk="0" fontAlgn="base" hangingPunct="0">
              <a:spcBef>
                <a:spcPct val="0"/>
              </a:spcBef>
              <a:spcAft>
                <a:spcPct val="0"/>
              </a:spcAft>
              <a:buFont typeface="Courier New" panose="02070309020205020404" pitchFamily="49" charset="0"/>
              <a:buChar char="o"/>
            </a:pPr>
            <a:r>
              <a:rPr lang="en-US" altLang="en-US" sz="2400" dirty="0">
                <a:solidFill>
                  <a:srgbClr val="000000"/>
                </a:solidFill>
                <a:latin typeface="Arial" panose="020B0604020202020204" pitchFamily="34" charset="0"/>
                <a:cs typeface="Arial" panose="020B0604020202020204" pitchFamily="34" charset="0"/>
              </a:rPr>
              <a:t>Machine Learning techniques for classification.</a:t>
            </a:r>
          </a:p>
          <a:p>
            <a:pPr marL="0" indent="0" defTabSz="914400" eaLnBrk="0" fontAlgn="base" hangingPunct="0">
              <a:spcBef>
                <a:spcPct val="0"/>
              </a:spcBef>
              <a:spcAft>
                <a:spcPct val="0"/>
              </a:spcAft>
              <a:buNone/>
            </a:pPr>
            <a:endParaRPr lang="en-US" altLang="en-US" sz="2800" dirty="0">
              <a:solidFill>
                <a:srgbClr val="000000"/>
              </a:solidFill>
              <a:latin typeface="Arial" panose="020B0604020202020204" pitchFamily="34" charset="0"/>
              <a:cs typeface="Arial" panose="020B0604020202020204" pitchFamily="34" charset="0"/>
            </a:endParaRPr>
          </a:p>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Outcome: </a:t>
            </a:r>
          </a:p>
          <a:p>
            <a:pPr marL="857250" lvl="1" indent="-457200" defTabSz="914400" eaLnBrk="0" fontAlgn="base" hangingPunct="0">
              <a:spcBef>
                <a:spcPct val="0"/>
              </a:spcBef>
              <a:spcAft>
                <a:spcPct val="0"/>
              </a:spcAft>
              <a:buFont typeface="Courier New" panose="02070309020205020404" pitchFamily="49" charset="0"/>
              <a:buChar char="o"/>
            </a:pPr>
            <a:r>
              <a:rPr lang="en-US" altLang="en-US" sz="2400" dirty="0">
                <a:solidFill>
                  <a:srgbClr val="000000"/>
                </a:solidFill>
                <a:latin typeface="Arial" panose="020B0604020202020204" pitchFamily="34" charset="0"/>
                <a:cs typeface="Arial" panose="020B0604020202020204" pitchFamily="34" charset="0"/>
              </a:rPr>
              <a:t>Automated disaster identification system.</a:t>
            </a:r>
          </a:p>
          <a:p>
            <a:pPr marL="857250" lvl="1" indent="-457200" defTabSz="914400" eaLnBrk="0" fontAlgn="base" hangingPunct="0">
              <a:spcBef>
                <a:spcPct val="0"/>
              </a:spcBef>
              <a:spcAft>
                <a:spcPct val="0"/>
              </a:spcAft>
              <a:buFont typeface="Courier New" panose="02070309020205020404" pitchFamily="49" charset="0"/>
              <a:buChar char="o"/>
            </a:pPr>
            <a:r>
              <a:rPr lang="en-US" altLang="en-US" sz="2400" dirty="0">
                <a:solidFill>
                  <a:srgbClr val="000000"/>
                </a:solidFill>
                <a:latin typeface="Arial" panose="020B0604020202020204" pitchFamily="34" charset="0"/>
                <a:cs typeface="Arial" panose="020B0604020202020204" pitchFamily="34" charset="0"/>
              </a:rPr>
              <a:t>Sentiment Analysis, Weather it is High, Medium , Low </a:t>
            </a:r>
            <a:r>
              <a:rPr lang="en-US" altLang="en-US" sz="2400" dirty="0" err="1">
                <a:solidFill>
                  <a:srgbClr val="000000"/>
                </a:solidFill>
                <a:latin typeface="Arial" panose="020B0604020202020204" pitchFamily="34" charset="0"/>
                <a:cs typeface="Arial" panose="020B0604020202020204" pitchFamily="34" charset="0"/>
              </a:rPr>
              <a:t>severarity</a:t>
            </a:r>
            <a:r>
              <a:rPr lang="en-US" altLang="en-US" sz="2400" dirty="0">
                <a:solidFill>
                  <a:srgbClr val="000000"/>
                </a:solidFill>
                <a:latin typeface="Arial" panose="020B0604020202020204" pitchFamily="34" charset="0"/>
                <a:cs typeface="Arial" panose="020B0604020202020204" pitchFamily="34" charset="0"/>
              </a:rPr>
              <a:t>.</a:t>
            </a:r>
            <a:endParaRPr lang="en-US" altLang="en-US" sz="2400" dirty="0">
              <a:latin typeface="Arial" panose="020B0604020202020204" pitchFamily="34" charset="0"/>
            </a:endParaRPr>
          </a:p>
          <a:p>
            <a:pPr marL="0" indent="0">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7321-0225-BB1C-96D7-DAA2152E986B}"/>
              </a:ext>
            </a:extLst>
          </p:cNvPr>
          <p:cNvSpPr>
            <a:spLocks noGrp="1"/>
          </p:cNvSpPr>
          <p:nvPr>
            <p:ph type="title"/>
          </p:nvPr>
        </p:nvSpPr>
        <p:spPr/>
        <p:txBody>
          <a:bodyPr/>
          <a:lstStyle/>
          <a:p>
            <a:r>
              <a:rPr lang="en-IN" b="1" dirty="0"/>
              <a:t>Sentiment Analysis</a:t>
            </a:r>
          </a:p>
        </p:txBody>
      </p:sp>
      <p:pic>
        <p:nvPicPr>
          <p:cNvPr id="4" name="Picture 3">
            <a:extLst>
              <a:ext uri="{FF2B5EF4-FFF2-40B4-BE49-F238E27FC236}">
                <a16:creationId xmlns:a16="http://schemas.microsoft.com/office/drawing/2014/main" id="{486DDA76-91A5-8C28-8913-533C8AB6923B}"/>
              </a:ext>
            </a:extLst>
          </p:cNvPr>
          <p:cNvPicPr>
            <a:picLocks noChangeAspect="1"/>
          </p:cNvPicPr>
          <p:nvPr/>
        </p:nvPicPr>
        <p:blipFill>
          <a:blip r:embed="rId2"/>
          <a:stretch>
            <a:fillRect/>
          </a:stretch>
        </p:blipFill>
        <p:spPr>
          <a:xfrm>
            <a:off x="1273017" y="1307980"/>
            <a:ext cx="5921253" cy="1460388"/>
          </a:xfrm>
          <a:prstGeom prst="rect">
            <a:avLst/>
          </a:prstGeom>
        </p:spPr>
      </p:pic>
      <p:pic>
        <p:nvPicPr>
          <p:cNvPr id="6" name="Picture 5">
            <a:extLst>
              <a:ext uri="{FF2B5EF4-FFF2-40B4-BE49-F238E27FC236}">
                <a16:creationId xmlns:a16="http://schemas.microsoft.com/office/drawing/2014/main" id="{460484B8-78B5-FBD7-ED8E-388CBC41F890}"/>
              </a:ext>
            </a:extLst>
          </p:cNvPr>
          <p:cNvPicPr>
            <a:picLocks noChangeAspect="1"/>
          </p:cNvPicPr>
          <p:nvPr/>
        </p:nvPicPr>
        <p:blipFill>
          <a:blip r:embed="rId3"/>
          <a:stretch>
            <a:fillRect/>
          </a:stretch>
        </p:blipFill>
        <p:spPr>
          <a:xfrm>
            <a:off x="1273017" y="2768368"/>
            <a:ext cx="5944115" cy="3624711"/>
          </a:xfrm>
          <a:prstGeom prst="rect">
            <a:avLst/>
          </a:prstGeom>
        </p:spPr>
      </p:pic>
    </p:spTree>
    <p:extLst>
      <p:ext uri="{BB962C8B-B14F-4D97-AF65-F5344CB8AC3E}">
        <p14:creationId xmlns:p14="http://schemas.microsoft.com/office/powerpoint/2010/main" val="1252614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063-C355-2FD8-DFF4-38396C2AF323}"/>
              </a:ext>
            </a:extLst>
          </p:cNvPr>
          <p:cNvSpPr>
            <a:spLocks noGrp="1"/>
          </p:cNvSpPr>
          <p:nvPr>
            <p:ph type="title"/>
          </p:nvPr>
        </p:nvSpPr>
        <p:spPr/>
        <p:txBody>
          <a:bodyPr/>
          <a:lstStyle/>
          <a:p>
            <a:r>
              <a:rPr lang="en-IN" b="1" dirty="0"/>
              <a:t>Sentiment Analysis</a:t>
            </a:r>
          </a:p>
        </p:txBody>
      </p:sp>
      <p:pic>
        <p:nvPicPr>
          <p:cNvPr id="4" name="Picture 3">
            <a:extLst>
              <a:ext uri="{FF2B5EF4-FFF2-40B4-BE49-F238E27FC236}">
                <a16:creationId xmlns:a16="http://schemas.microsoft.com/office/drawing/2014/main" id="{DCC7E4D6-B268-51FB-5E3B-783F01BBA737}"/>
              </a:ext>
            </a:extLst>
          </p:cNvPr>
          <p:cNvPicPr>
            <a:picLocks noChangeAspect="1"/>
          </p:cNvPicPr>
          <p:nvPr/>
        </p:nvPicPr>
        <p:blipFill>
          <a:blip r:embed="rId2"/>
          <a:stretch>
            <a:fillRect/>
          </a:stretch>
        </p:blipFill>
        <p:spPr>
          <a:xfrm>
            <a:off x="3036305" y="1585518"/>
            <a:ext cx="6119390" cy="4772151"/>
          </a:xfrm>
          <a:prstGeom prst="rect">
            <a:avLst/>
          </a:prstGeom>
        </p:spPr>
      </p:pic>
    </p:spTree>
    <p:extLst>
      <p:ext uri="{BB962C8B-B14F-4D97-AF65-F5344CB8AC3E}">
        <p14:creationId xmlns:p14="http://schemas.microsoft.com/office/powerpoint/2010/main" val="2695889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9EB0-6C00-D366-8BC7-4EC7101A6B9E}"/>
              </a:ext>
            </a:extLst>
          </p:cNvPr>
          <p:cNvSpPr>
            <a:spLocks noGrp="1"/>
          </p:cNvSpPr>
          <p:nvPr>
            <p:ph type="title"/>
          </p:nvPr>
        </p:nvSpPr>
        <p:spPr/>
        <p:txBody>
          <a:bodyPr/>
          <a:lstStyle/>
          <a:p>
            <a:r>
              <a:rPr lang="en-IN" b="1" dirty="0"/>
              <a:t>Classification model based on severity label</a:t>
            </a:r>
          </a:p>
        </p:txBody>
      </p:sp>
      <p:pic>
        <p:nvPicPr>
          <p:cNvPr id="4" name="Picture 3">
            <a:extLst>
              <a:ext uri="{FF2B5EF4-FFF2-40B4-BE49-F238E27FC236}">
                <a16:creationId xmlns:a16="http://schemas.microsoft.com/office/drawing/2014/main" id="{C2E8CAA3-9563-F0F4-4E70-AB9C8E6F2A86}"/>
              </a:ext>
            </a:extLst>
          </p:cNvPr>
          <p:cNvPicPr>
            <a:picLocks noChangeAspect="1"/>
          </p:cNvPicPr>
          <p:nvPr/>
        </p:nvPicPr>
        <p:blipFill>
          <a:blip r:embed="rId2"/>
          <a:stretch>
            <a:fillRect/>
          </a:stretch>
        </p:blipFill>
        <p:spPr>
          <a:xfrm>
            <a:off x="987087" y="1098958"/>
            <a:ext cx="5631827" cy="5075340"/>
          </a:xfrm>
          <a:prstGeom prst="rect">
            <a:avLst/>
          </a:prstGeom>
        </p:spPr>
      </p:pic>
      <p:pic>
        <p:nvPicPr>
          <p:cNvPr id="6" name="Picture 5">
            <a:extLst>
              <a:ext uri="{FF2B5EF4-FFF2-40B4-BE49-F238E27FC236}">
                <a16:creationId xmlns:a16="http://schemas.microsoft.com/office/drawing/2014/main" id="{6112B895-5A92-5C8E-3F34-226804472E3D}"/>
              </a:ext>
            </a:extLst>
          </p:cNvPr>
          <p:cNvPicPr>
            <a:picLocks noChangeAspect="1"/>
          </p:cNvPicPr>
          <p:nvPr/>
        </p:nvPicPr>
        <p:blipFill>
          <a:blip r:embed="rId3"/>
          <a:stretch>
            <a:fillRect/>
          </a:stretch>
        </p:blipFill>
        <p:spPr>
          <a:xfrm>
            <a:off x="6618914" y="1098958"/>
            <a:ext cx="4667057" cy="1668925"/>
          </a:xfrm>
          <a:prstGeom prst="rect">
            <a:avLst/>
          </a:prstGeom>
        </p:spPr>
      </p:pic>
      <p:pic>
        <p:nvPicPr>
          <p:cNvPr id="8" name="Picture 7">
            <a:extLst>
              <a:ext uri="{FF2B5EF4-FFF2-40B4-BE49-F238E27FC236}">
                <a16:creationId xmlns:a16="http://schemas.microsoft.com/office/drawing/2014/main" id="{B1F7B37D-37DA-0FC3-F1DB-92AC0AF06CC6}"/>
              </a:ext>
            </a:extLst>
          </p:cNvPr>
          <p:cNvPicPr>
            <a:picLocks noChangeAspect="1"/>
          </p:cNvPicPr>
          <p:nvPr/>
        </p:nvPicPr>
        <p:blipFill>
          <a:blip r:embed="rId4"/>
          <a:stretch>
            <a:fillRect/>
          </a:stretch>
        </p:blipFill>
        <p:spPr>
          <a:xfrm>
            <a:off x="6618915" y="2684825"/>
            <a:ext cx="4667056" cy="2461473"/>
          </a:xfrm>
          <a:prstGeom prst="rect">
            <a:avLst/>
          </a:prstGeom>
        </p:spPr>
      </p:pic>
    </p:spTree>
    <p:extLst>
      <p:ext uri="{BB962C8B-B14F-4D97-AF65-F5344CB8AC3E}">
        <p14:creationId xmlns:p14="http://schemas.microsoft.com/office/powerpoint/2010/main" val="3618117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BC4FC-D553-1CE1-7755-0A04E51A34C5}"/>
              </a:ext>
            </a:extLst>
          </p:cNvPr>
          <p:cNvSpPr>
            <a:spLocks noGrp="1"/>
          </p:cNvSpPr>
          <p:nvPr>
            <p:ph type="title"/>
          </p:nvPr>
        </p:nvSpPr>
        <p:spPr/>
        <p:txBody>
          <a:bodyPr/>
          <a:lstStyle/>
          <a:p>
            <a:r>
              <a:rPr lang="en-IN" b="1" dirty="0"/>
              <a:t>Classification model based on severity label</a:t>
            </a:r>
          </a:p>
        </p:txBody>
      </p:sp>
      <p:pic>
        <p:nvPicPr>
          <p:cNvPr id="4" name="Picture 3">
            <a:extLst>
              <a:ext uri="{FF2B5EF4-FFF2-40B4-BE49-F238E27FC236}">
                <a16:creationId xmlns:a16="http://schemas.microsoft.com/office/drawing/2014/main" id="{20798819-E7F8-75E0-B447-C9DB186AF75F}"/>
              </a:ext>
            </a:extLst>
          </p:cNvPr>
          <p:cNvPicPr>
            <a:picLocks noChangeAspect="1"/>
          </p:cNvPicPr>
          <p:nvPr/>
        </p:nvPicPr>
        <p:blipFill>
          <a:blip r:embed="rId2"/>
          <a:stretch>
            <a:fillRect/>
          </a:stretch>
        </p:blipFill>
        <p:spPr>
          <a:xfrm>
            <a:off x="1207599" y="1156663"/>
            <a:ext cx="6370872" cy="4930567"/>
          </a:xfrm>
          <a:prstGeom prst="rect">
            <a:avLst/>
          </a:prstGeom>
        </p:spPr>
      </p:pic>
    </p:spTree>
    <p:extLst>
      <p:ext uri="{BB962C8B-B14F-4D97-AF65-F5344CB8AC3E}">
        <p14:creationId xmlns:p14="http://schemas.microsoft.com/office/powerpoint/2010/main" val="3391439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AC08-A796-6DF9-72FD-8A2D482EA77A}"/>
              </a:ext>
            </a:extLst>
          </p:cNvPr>
          <p:cNvSpPr>
            <a:spLocks noGrp="1"/>
          </p:cNvSpPr>
          <p:nvPr>
            <p:ph type="title"/>
          </p:nvPr>
        </p:nvSpPr>
        <p:spPr/>
        <p:txBody>
          <a:bodyPr/>
          <a:lstStyle/>
          <a:p>
            <a:r>
              <a:rPr lang="en-IN" b="1" dirty="0"/>
              <a:t>Classification model based on severity label</a:t>
            </a:r>
          </a:p>
        </p:txBody>
      </p:sp>
      <p:pic>
        <p:nvPicPr>
          <p:cNvPr id="6" name="Picture 5">
            <a:extLst>
              <a:ext uri="{FF2B5EF4-FFF2-40B4-BE49-F238E27FC236}">
                <a16:creationId xmlns:a16="http://schemas.microsoft.com/office/drawing/2014/main" id="{F6936DF6-4390-137B-1F9C-71442E14D794}"/>
              </a:ext>
            </a:extLst>
          </p:cNvPr>
          <p:cNvPicPr>
            <a:picLocks noChangeAspect="1"/>
          </p:cNvPicPr>
          <p:nvPr/>
        </p:nvPicPr>
        <p:blipFill>
          <a:blip r:embed="rId2"/>
          <a:stretch>
            <a:fillRect/>
          </a:stretch>
        </p:blipFill>
        <p:spPr>
          <a:xfrm>
            <a:off x="885790" y="1219337"/>
            <a:ext cx="5210210" cy="2534057"/>
          </a:xfrm>
          <a:prstGeom prst="rect">
            <a:avLst/>
          </a:prstGeom>
        </p:spPr>
      </p:pic>
      <p:pic>
        <p:nvPicPr>
          <p:cNvPr id="8" name="Picture 7">
            <a:extLst>
              <a:ext uri="{FF2B5EF4-FFF2-40B4-BE49-F238E27FC236}">
                <a16:creationId xmlns:a16="http://schemas.microsoft.com/office/drawing/2014/main" id="{530D31B0-FEA8-ADCD-EFA2-5AFC880A47E9}"/>
              </a:ext>
            </a:extLst>
          </p:cNvPr>
          <p:cNvPicPr>
            <a:picLocks noChangeAspect="1"/>
          </p:cNvPicPr>
          <p:nvPr/>
        </p:nvPicPr>
        <p:blipFill>
          <a:blip r:embed="rId3"/>
          <a:stretch>
            <a:fillRect/>
          </a:stretch>
        </p:blipFill>
        <p:spPr>
          <a:xfrm>
            <a:off x="6274832" y="1219337"/>
            <a:ext cx="6051690" cy="4867242"/>
          </a:xfrm>
          <a:prstGeom prst="rect">
            <a:avLst/>
          </a:prstGeom>
        </p:spPr>
      </p:pic>
    </p:spTree>
    <p:extLst>
      <p:ext uri="{BB962C8B-B14F-4D97-AF65-F5344CB8AC3E}">
        <p14:creationId xmlns:p14="http://schemas.microsoft.com/office/powerpoint/2010/main" val="2088929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0338-63F1-0566-B922-263518D95F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973A9-57CB-5819-19E1-78BD54F69848}"/>
              </a:ext>
            </a:extLst>
          </p:cNvPr>
          <p:cNvSpPr>
            <a:spLocks noGrp="1"/>
          </p:cNvSpPr>
          <p:nvPr>
            <p:ph type="title"/>
          </p:nvPr>
        </p:nvSpPr>
        <p:spPr>
          <a:xfrm>
            <a:off x="-157316" y="246933"/>
            <a:ext cx="12142838" cy="1143000"/>
          </a:xfrm>
        </p:spPr>
        <p:txBody>
          <a:bodyPr/>
          <a:lstStyle/>
          <a:p>
            <a:r>
              <a:rPr lang="en-IN" b="1" dirty="0"/>
              <a:t>visualization</a:t>
            </a:r>
          </a:p>
        </p:txBody>
      </p:sp>
      <p:pic>
        <p:nvPicPr>
          <p:cNvPr id="5" name="Picture 4">
            <a:extLst>
              <a:ext uri="{FF2B5EF4-FFF2-40B4-BE49-F238E27FC236}">
                <a16:creationId xmlns:a16="http://schemas.microsoft.com/office/drawing/2014/main" id="{27EC2708-AFC6-82C9-5A08-CF1D634AE549}"/>
              </a:ext>
            </a:extLst>
          </p:cNvPr>
          <p:cNvPicPr>
            <a:picLocks noChangeAspect="1"/>
          </p:cNvPicPr>
          <p:nvPr/>
        </p:nvPicPr>
        <p:blipFill>
          <a:blip r:embed="rId2"/>
          <a:stretch>
            <a:fillRect/>
          </a:stretch>
        </p:blipFill>
        <p:spPr>
          <a:xfrm>
            <a:off x="2369574" y="1417637"/>
            <a:ext cx="7089058" cy="4616449"/>
          </a:xfrm>
          <a:prstGeom prst="rect">
            <a:avLst/>
          </a:prstGeom>
        </p:spPr>
      </p:pic>
    </p:spTree>
    <p:extLst>
      <p:ext uri="{BB962C8B-B14F-4D97-AF65-F5344CB8AC3E}">
        <p14:creationId xmlns:p14="http://schemas.microsoft.com/office/powerpoint/2010/main" val="419155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9B47-2BBF-34E5-6589-29D06355780B}"/>
              </a:ext>
            </a:extLst>
          </p:cNvPr>
          <p:cNvSpPr>
            <a:spLocks noGrp="1"/>
          </p:cNvSpPr>
          <p:nvPr>
            <p:ph type="title"/>
          </p:nvPr>
        </p:nvSpPr>
        <p:spPr/>
        <p:txBody>
          <a:bodyPr>
            <a:normAutofit/>
          </a:bodyPr>
          <a:lstStyle/>
          <a:p>
            <a:r>
              <a:rPr lang="en-US" b="1" i="0" dirty="0">
                <a:solidFill>
                  <a:srgbClr val="343A40"/>
                </a:solidFill>
                <a:effectLst/>
                <a:latin typeface="-apple-system"/>
              </a:rPr>
              <a:t>Individual Contributions of Group Members</a:t>
            </a:r>
            <a:endParaRPr lang="en-IN" b="1" dirty="0"/>
          </a:p>
        </p:txBody>
      </p:sp>
      <p:sp>
        <p:nvSpPr>
          <p:cNvPr id="3" name="Content Placeholder 2">
            <a:extLst>
              <a:ext uri="{FF2B5EF4-FFF2-40B4-BE49-F238E27FC236}">
                <a16:creationId xmlns:a16="http://schemas.microsoft.com/office/drawing/2014/main" id="{8D30F9F7-13C3-583E-3A36-D5F878A942C2}"/>
              </a:ext>
            </a:extLst>
          </p:cNvPr>
          <p:cNvSpPr>
            <a:spLocks noGrp="1"/>
          </p:cNvSpPr>
          <p:nvPr>
            <p:ph idx="1"/>
          </p:nvPr>
        </p:nvSpPr>
        <p:spPr/>
        <p:txBody>
          <a:bodyPr/>
          <a:lstStyle/>
          <a:p>
            <a:r>
              <a:rPr lang="en-US" dirty="0"/>
              <a:t>As, it is a Master-Salve Architecture, we have kept Master-node on one PC, and 2 slave-nodes on remaining two PCs.</a:t>
            </a:r>
          </a:p>
          <a:p>
            <a:r>
              <a:rPr lang="en-US" dirty="0"/>
              <a:t>Manish -122AD0029, Contributed in Analyzing Sentimental Analysis and Predicting </a:t>
            </a:r>
            <a:r>
              <a:rPr lang="en-US" dirty="0" err="1"/>
              <a:t>Sevararity</a:t>
            </a:r>
            <a:r>
              <a:rPr lang="en-US" dirty="0"/>
              <a:t> of the tweet.</a:t>
            </a:r>
          </a:p>
          <a:p>
            <a:r>
              <a:rPr lang="en-US" dirty="0"/>
              <a:t>Dinesh – 122AD0041, Contributed in Pre-processing of Tweets and Fake Tweets Detection Using NLP.</a:t>
            </a:r>
          </a:p>
          <a:p>
            <a:r>
              <a:rPr lang="en-US" dirty="0"/>
              <a:t>Balasubramaniam – 122AD0048, Contributed in Spatial Tempo Analysis, Spatial Clustering and Visualization.</a:t>
            </a:r>
            <a:endParaRPr lang="en-IN" dirty="0"/>
          </a:p>
        </p:txBody>
      </p:sp>
    </p:spTree>
    <p:extLst>
      <p:ext uri="{BB962C8B-B14F-4D97-AF65-F5344CB8AC3E}">
        <p14:creationId xmlns:p14="http://schemas.microsoft.com/office/powerpoint/2010/main" val="3271603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D16D-8B2C-6945-DA0A-AEC817AD5309}"/>
              </a:ext>
            </a:extLst>
          </p:cNvPr>
          <p:cNvSpPr>
            <a:spLocks noGrp="1"/>
          </p:cNvSpPr>
          <p:nvPr>
            <p:ph type="title"/>
          </p:nvPr>
        </p:nvSpPr>
        <p:spPr/>
        <p:txBody>
          <a:bodyPr>
            <a:normAutofit/>
          </a:bodyPr>
          <a:lstStyle/>
          <a:p>
            <a:r>
              <a:rPr lang="en-IN" b="0" i="0" dirty="0">
                <a:solidFill>
                  <a:srgbClr val="343A40"/>
                </a:solidFill>
                <a:effectLst/>
                <a:latin typeface="-apple-system"/>
              </a:rPr>
              <a:t>Challenges Faced During Implementation</a:t>
            </a:r>
            <a:endParaRPr lang="en-IN" dirty="0"/>
          </a:p>
        </p:txBody>
      </p:sp>
      <p:sp>
        <p:nvSpPr>
          <p:cNvPr id="4" name="Rectangle 1">
            <a:extLst>
              <a:ext uri="{FF2B5EF4-FFF2-40B4-BE49-F238E27FC236}">
                <a16:creationId xmlns:a16="http://schemas.microsoft.com/office/drawing/2014/main" id="{7F8ED6F0-B0B3-ADD6-4EC7-7E865424B658}"/>
              </a:ext>
            </a:extLst>
          </p:cNvPr>
          <p:cNvSpPr>
            <a:spLocks noGrp="1" noChangeArrowheads="1"/>
          </p:cNvSpPr>
          <p:nvPr>
            <p:ph idx="1"/>
          </p:nvPr>
        </p:nvSpPr>
        <p:spPr bwMode="auto">
          <a:xfrm>
            <a:off x="609600" y="1326573"/>
            <a:ext cx="1115199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Noisy and Unstructured Data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Tweets often contain emojis, abbreviations, slang, URLs, and inconsistent formatting, making preprocessing a significant challenge. Removing noise without losing critical context was essential for accurate analysis.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Disaster vs. Non-Disaster Classification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Differentiating between tweets that truly report a disaster and those that are metaphorical or unrelated required fine-tuned classification models. Misclassification could lead to incorrect alerts or missed warnings.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Geolocation Limitations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major obstacle was the lack of precise location data, as many users disable GPS tagging. Predicting tweet origin from indirect clues like hashtags, user profiles, and past interactions was both complex and computationally intensive.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Performance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Processing large-scale tweet datasets in real-time required effective use of Apache Spark's distributed computing. Setting up a multi-node cluster (1 Master, 2 Slaves) and ensuring performance optimization was technically demanding.</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components like Spark,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NLP libraries, and visualization tools into a seamless workflow involved troubleshooting compatibility and environment issues across different platforms.</a:t>
            </a:r>
          </a:p>
        </p:txBody>
      </p:sp>
    </p:spTree>
    <p:extLst>
      <p:ext uri="{BB962C8B-B14F-4D97-AF65-F5344CB8AC3E}">
        <p14:creationId xmlns:p14="http://schemas.microsoft.com/office/powerpoint/2010/main" val="3073837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E570-B1A4-8663-0E56-3A995EF88672}"/>
              </a:ext>
            </a:extLst>
          </p:cNvPr>
          <p:cNvSpPr>
            <a:spLocks noGrp="1"/>
          </p:cNvSpPr>
          <p:nvPr>
            <p:ph type="title"/>
          </p:nvPr>
        </p:nvSpPr>
        <p:spPr/>
        <p:txBody>
          <a:bodyPr/>
          <a:lstStyle/>
          <a:p>
            <a:r>
              <a:rPr lang="en-IN" b="0" i="0" dirty="0">
                <a:solidFill>
                  <a:srgbClr val="343A40"/>
                </a:solidFill>
                <a:effectLst/>
                <a:latin typeface="-apple-system"/>
              </a:rPr>
              <a:t>Challenges Faced During Implementation</a:t>
            </a:r>
            <a:endParaRPr lang="en-IN" dirty="0"/>
          </a:p>
        </p:txBody>
      </p:sp>
      <p:sp>
        <p:nvSpPr>
          <p:cNvPr id="3" name="Content Placeholder 2">
            <a:extLst>
              <a:ext uri="{FF2B5EF4-FFF2-40B4-BE49-F238E27FC236}">
                <a16:creationId xmlns:a16="http://schemas.microsoft.com/office/drawing/2014/main" id="{34E94ED0-ADF2-E657-0C17-A0C84BE5BDF3}"/>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Data Ambiguity and Redundancy</a:t>
            </a:r>
            <a:br>
              <a:rPr lang="en-US" dirty="0"/>
            </a:br>
            <a:r>
              <a:rPr lang="en-US" dirty="0"/>
              <a:t>Duplicate tweets, misleading content, and vague information complicated the model’s reliability. Implementing NLP-based filtering and validation added an extra layer of complexity.</a:t>
            </a:r>
          </a:p>
          <a:p>
            <a:pPr>
              <a:buFont typeface="Arial" panose="020B0604020202020204" pitchFamily="34" charset="0"/>
              <a:buChar char="•"/>
            </a:pPr>
            <a:r>
              <a:rPr lang="en-US" b="1" dirty="0"/>
              <a:t>Sentiment Analysis Challenges</a:t>
            </a:r>
            <a:br>
              <a:rPr lang="en-US" dirty="0"/>
            </a:br>
            <a:r>
              <a:rPr lang="en-US" dirty="0"/>
              <a:t>Accurately capturing emotions like urgency or distress from short texts posed a difficulty. Mapping emotional tone to disaster severity required careful feature selection and interpretation.</a:t>
            </a:r>
          </a:p>
          <a:p>
            <a:pPr>
              <a:buFont typeface="Arial" panose="020B0604020202020204" pitchFamily="34" charset="0"/>
              <a:buChar char="•"/>
            </a:pPr>
            <a:r>
              <a:rPr lang="en-US" b="1" dirty="0"/>
              <a:t>System Integration</a:t>
            </a:r>
            <a:br>
              <a:rPr lang="en-US" dirty="0"/>
            </a:br>
            <a:r>
              <a:rPr lang="en-US" dirty="0"/>
              <a:t>Combining components like Spark, </a:t>
            </a:r>
            <a:r>
              <a:rPr lang="en-US" dirty="0" err="1"/>
              <a:t>Jupyter</a:t>
            </a:r>
            <a:r>
              <a:rPr lang="en-US" dirty="0"/>
              <a:t>, NLP libraries, and visualization tools into a seamless workflow involved troubleshooting compatibility and environment issues across different platforms.</a:t>
            </a:r>
          </a:p>
          <a:p>
            <a:endParaRPr lang="en-IN" dirty="0"/>
          </a:p>
        </p:txBody>
      </p:sp>
    </p:spTree>
    <p:extLst>
      <p:ext uri="{BB962C8B-B14F-4D97-AF65-F5344CB8AC3E}">
        <p14:creationId xmlns:p14="http://schemas.microsoft.com/office/powerpoint/2010/main" val="516303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9A5E-99B6-5E50-7D71-EAE47CD0C48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C1B2CE9-E970-2F09-ABF7-EBE299D2AE30}"/>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US" dirty="0"/>
              <a:t>This project successfully demonstrated a scalable and efficient framework for detecting and analyzing disaster-related tweets using big data technologies and natural language processing. By integrating Apache Spark with machine learning models, the system effectively classified tweets, performed spatial clustering to identify affected regions, and evaluated sentiment to understand the severity of situations. Despite challenges such as noisy data, location inaccuracies, and sentiment ambiguity, the system provided meaningful insights that can aid in real-time disaster response and awareness.</a:t>
            </a:r>
          </a:p>
          <a:p>
            <a:r>
              <a:rPr lang="en-US" dirty="0"/>
              <a:t>The use of a distributed Spark cluster significantly improved the performance of data processing, and the classification model, supported by Random Forest, showed promising accuracy in detecting disaster-related content. Additionally, the visualizations provided intuitive representations of tweet trends, locations, and emotional tones.</a:t>
            </a:r>
          </a:p>
          <a:p>
            <a:endParaRPr lang="en-IN" dirty="0"/>
          </a:p>
        </p:txBody>
      </p:sp>
    </p:spTree>
    <p:extLst>
      <p:ext uri="{BB962C8B-B14F-4D97-AF65-F5344CB8AC3E}">
        <p14:creationId xmlns:p14="http://schemas.microsoft.com/office/powerpoint/2010/main" val="405382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B3A1D-C5F3-7D2B-50E4-53B915AEAC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F8865-909C-4C3F-B64D-35676EC055A6}"/>
              </a:ext>
            </a:extLst>
          </p:cNvPr>
          <p:cNvSpPr>
            <a:spLocks noGrp="1"/>
          </p:cNvSpPr>
          <p:nvPr>
            <p:ph type="title"/>
          </p:nvPr>
        </p:nvSpPr>
        <p:spPr>
          <a:xfrm>
            <a:off x="226141" y="457201"/>
            <a:ext cx="11484078" cy="1143000"/>
          </a:xfrm>
        </p:spPr>
        <p:txBody>
          <a:bodyPr>
            <a:noAutofit/>
          </a:bodyPr>
          <a:lstStyle/>
          <a:p>
            <a:r>
              <a:rPr lang="en-US" sz="3600" b="1" dirty="0">
                <a:solidFill>
                  <a:srgbClr val="000000"/>
                </a:solidFill>
                <a:effectLst/>
                <a:latin typeface="Arial" panose="020B0604020202020204" pitchFamily="34" charset="0"/>
              </a:rPr>
              <a:t>Addressing Limitations in Disaster Tweet Analysis</a:t>
            </a:r>
            <a:endParaRPr lang="en-IN" sz="3600" b="1" dirty="0">
              <a:solidFill>
                <a:srgbClr val="000000"/>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DFB1258F-ED59-D15A-168F-6BF7501132A4}"/>
              </a:ext>
            </a:extLst>
          </p:cNvPr>
          <p:cNvSpPr>
            <a:spLocks noGrp="1"/>
          </p:cNvSpPr>
          <p:nvPr>
            <p:ph idx="1"/>
          </p:nvPr>
        </p:nvSpPr>
        <p:spPr/>
        <p:txBody>
          <a:bodyPr>
            <a:normAutofit fontScale="25000" lnSpcReduction="20000"/>
          </a:bodyPr>
          <a:lstStyle/>
          <a:p>
            <a:pPr marL="0" indent="0" defTabSz="914400" eaLnBrk="0" fontAlgn="base" hangingPunct="0">
              <a:spcBef>
                <a:spcPct val="0"/>
              </a:spcBef>
              <a:spcAft>
                <a:spcPct val="0"/>
              </a:spcAft>
              <a:buNone/>
            </a:pPr>
            <a:endParaRPr lang="en-US" altLang="en-US" sz="2400" dirty="0">
              <a:latin typeface="Arial" panose="020B0604020202020204" pitchFamily="34" charset="0"/>
            </a:endParaRPr>
          </a:p>
          <a:p>
            <a:pPr>
              <a:buNone/>
            </a:pPr>
            <a:r>
              <a:rPr lang="en-IN" sz="9600" b="1" dirty="0"/>
              <a:t>🛰 </a:t>
            </a:r>
            <a:r>
              <a:rPr lang="en-IN" sz="9600" b="1" dirty="0" err="1"/>
              <a:t>Spatio</a:t>
            </a:r>
            <a:r>
              <a:rPr lang="en-IN" sz="9600" b="1" dirty="0"/>
              <a:t>-Temporal Uncertainty</a:t>
            </a:r>
          </a:p>
          <a:p>
            <a:pPr>
              <a:buFont typeface="Arial" panose="020B0604020202020204" pitchFamily="34" charset="0"/>
              <a:buChar char="•"/>
            </a:pPr>
            <a:r>
              <a:rPr lang="en-IN" sz="9600" b="1" dirty="0"/>
              <a:t>Issue:</a:t>
            </a:r>
            <a:r>
              <a:rPr lang="en-IN" sz="9600" dirty="0"/>
              <a:t> Many users disable location tracking → Missing/inaccurate geo-tags</a:t>
            </a:r>
          </a:p>
          <a:p>
            <a:pPr>
              <a:buFont typeface="Arial" panose="020B0604020202020204" pitchFamily="34" charset="0"/>
              <a:buChar char="•"/>
            </a:pPr>
            <a:r>
              <a:rPr lang="en-IN" sz="9600" b="1" dirty="0"/>
              <a:t>Issue:</a:t>
            </a:r>
            <a:r>
              <a:rPr lang="en-IN" sz="9600" dirty="0"/>
              <a:t> Tweets may refer to past events → Challenges in real-time tracking</a:t>
            </a:r>
          </a:p>
          <a:p>
            <a:pPr>
              <a:buFont typeface="Arial" panose="020B0604020202020204" pitchFamily="34" charset="0"/>
              <a:buChar char="•"/>
            </a:pPr>
            <a:r>
              <a:rPr lang="en-IN" sz="9600" dirty="0"/>
              <a:t>✅ </a:t>
            </a:r>
            <a:r>
              <a:rPr lang="en-IN" sz="9600" b="1" dirty="0"/>
              <a:t>Solution:</a:t>
            </a:r>
            <a:r>
              <a:rPr lang="en-IN" sz="9600" dirty="0"/>
              <a:t> Predict missing locations using user interactions &amp; historical data</a:t>
            </a:r>
          </a:p>
          <a:p>
            <a:pPr marL="0" indent="0">
              <a:buNone/>
            </a:pPr>
            <a:endParaRPr lang="en-IN" sz="9600" dirty="0"/>
          </a:p>
          <a:p>
            <a:pPr>
              <a:buNone/>
            </a:pPr>
            <a:r>
              <a:rPr lang="en-IN" sz="9600" b="1" dirty="0"/>
              <a:t>📉 Data Ambiguity &amp; Inconsistencies</a:t>
            </a:r>
          </a:p>
          <a:p>
            <a:pPr>
              <a:buFont typeface="Arial" panose="020B0604020202020204" pitchFamily="34" charset="0"/>
              <a:buChar char="•"/>
            </a:pPr>
            <a:r>
              <a:rPr lang="en-IN" sz="9600" b="1" dirty="0"/>
              <a:t>Issue:</a:t>
            </a:r>
            <a:r>
              <a:rPr lang="en-IN" sz="9600" dirty="0"/>
              <a:t> Tweets can be incomplete, misleading, or duplicated</a:t>
            </a:r>
          </a:p>
          <a:p>
            <a:pPr>
              <a:buFont typeface="Arial" panose="020B0604020202020204" pitchFamily="34" charset="0"/>
              <a:buChar char="•"/>
            </a:pPr>
            <a:r>
              <a:rPr lang="en-IN" sz="9600" b="1" dirty="0"/>
              <a:t>Issue:</a:t>
            </a:r>
            <a:r>
              <a:rPr lang="en-IN" sz="9600" dirty="0"/>
              <a:t> First-hand reports are sparse due to network failures</a:t>
            </a:r>
          </a:p>
          <a:p>
            <a:pPr>
              <a:buFont typeface="Arial" panose="020B0604020202020204" pitchFamily="34" charset="0"/>
              <a:buChar char="•"/>
            </a:pPr>
            <a:r>
              <a:rPr lang="en-IN" sz="9600" b="1" dirty="0"/>
              <a:t>Issue:</a:t>
            </a:r>
            <a:r>
              <a:rPr lang="en-IN" sz="9600" dirty="0"/>
              <a:t> Many tweets originate outside disaster zones → Need for filtering</a:t>
            </a:r>
          </a:p>
          <a:p>
            <a:pPr>
              <a:buFont typeface="Arial" panose="020B0604020202020204" pitchFamily="34" charset="0"/>
              <a:buChar char="•"/>
            </a:pPr>
            <a:r>
              <a:rPr lang="en-IN" sz="9600" dirty="0"/>
              <a:t>✅ </a:t>
            </a:r>
            <a:r>
              <a:rPr lang="en-IN" sz="9600" b="1" dirty="0"/>
              <a:t>Solution:</a:t>
            </a:r>
            <a:r>
              <a:rPr lang="en-IN" sz="9600" dirty="0"/>
              <a:t> NLP-based misinformation detection &amp; geospatial clustering</a:t>
            </a:r>
          </a:p>
          <a:p>
            <a:pPr marL="0" indent="0">
              <a:buNone/>
            </a:pPr>
            <a:endParaRPr lang="en-IN" dirty="0"/>
          </a:p>
        </p:txBody>
      </p:sp>
    </p:spTree>
    <p:extLst>
      <p:ext uri="{BB962C8B-B14F-4D97-AF65-F5344CB8AC3E}">
        <p14:creationId xmlns:p14="http://schemas.microsoft.com/office/powerpoint/2010/main" val="29376457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331B-56CB-AC2B-798A-219CCE27B151}"/>
              </a:ext>
            </a:extLst>
          </p:cNvPr>
          <p:cNvSpPr>
            <a:spLocks noGrp="1"/>
          </p:cNvSpPr>
          <p:nvPr>
            <p:ph type="title"/>
          </p:nvPr>
        </p:nvSpPr>
        <p:spPr/>
        <p:txBody>
          <a:bodyPr/>
          <a:lstStyle/>
          <a:p>
            <a:r>
              <a:rPr lang="en-US" dirty="0"/>
              <a:t>Future Work</a:t>
            </a:r>
            <a:endParaRPr lang="en-IN" dirty="0"/>
          </a:p>
        </p:txBody>
      </p:sp>
      <p:sp>
        <p:nvSpPr>
          <p:cNvPr id="4" name="Rectangle 1">
            <a:extLst>
              <a:ext uri="{FF2B5EF4-FFF2-40B4-BE49-F238E27FC236}">
                <a16:creationId xmlns:a16="http://schemas.microsoft.com/office/drawing/2014/main" id="{7476F71E-AFA1-BA67-93CC-94B31582D618}"/>
              </a:ext>
            </a:extLst>
          </p:cNvPr>
          <p:cNvSpPr>
            <a:spLocks noGrp="1" noChangeArrowheads="1"/>
          </p:cNvSpPr>
          <p:nvPr>
            <p:ph idx="1"/>
          </p:nvPr>
        </p:nvSpPr>
        <p:spPr bwMode="auto">
          <a:xfrm>
            <a:off x="835742" y="1562474"/>
            <a:ext cx="9497961"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and Web Dashboards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Developing user-friendly interfaces for stakeholders (e.g., disaster management authorities) can help visualize alerts, locations, and sentiments more effectively in real-time.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Government/NGO Systems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Linking the analytics platform with emergency response systems can facilitate timely decision-making and aid distribution based on detected needs and severities.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dirty="0"/>
              <a:t>Advanced Geo-Inference Techniques</a:t>
            </a:r>
            <a:br>
              <a:rPr lang="en-US" sz="2000" dirty="0"/>
            </a:br>
            <a:r>
              <a:rPr lang="en-US" sz="1800" dirty="0">
                <a:latin typeface="Arial" panose="020B0604020202020204" pitchFamily="34" charset="0"/>
                <a:cs typeface="Arial" panose="020B0604020202020204" pitchFamily="34" charset="0"/>
              </a:rPr>
              <a:t>Implementing deep learning models or user-profile-based heuristics can further enhance location prediction accuracy for tweets lacking geo-tags.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1" dirty="0"/>
              <a:t>Multilingual Tweet Processing</a:t>
            </a:r>
            <a:br>
              <a:rPr lang="en-US" sz="2000" dirty="0"/>
            </a:br>
            <a:r>
              <a:rPr lang="en-US" sz="2000" dirty="0"/>
              <a:t>Expanding NLP capabilities to handle tweets in regional languages would improve the system's inclusiveness and accuracy in diverse linguistic environments.</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0582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References</a:t>
            </a:r>
          </a:p>
        </p:txBody>
      </p:sp>
      <p:sp>
        <p:nvSpPr>
          <p:cNvPr id="5" name="Rectangle 2">
            <a:extLst>
              <a:ext uri="{FF2B5EF4-FFF2-40B4-BE49-F238E27FC236}">
                <a16:creationId xmlns:a16="http://schemas.microsoft.com/office/drawing/2014/main" id="{31087C6A-9E7B-0C30-15CA-DD550C0D27BD}"/>
              </a:ext>
            </a:extLst>
          </p:cNvPr>
          <p:cNvSpPr>
            <a:spLocks noGrp="1" noChangeArrowheads="1"/>
          </p:cNvSpPr>
          <p:nvPr>
            <p:ph idx="1"/>
          </p:nvPr>
        </p:nvSpPr>
        <p:spPr bwMode="auto">
          <a:xfrm>
            <a:off x="2074606" y="2116553"/>
            <a:ext cx="7688826"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rtlCol="0" anchor="ctr" anchorCtr="0" compatLnSpc="1">
            <a:prstTxWarp prst="textNoShape">
              <a:avLst/>
            </a:prstTxWarp>
            <a:spAutoFit/>
          </a:bodyPr>
          <a:lstStyle/>
          <a:p>
            <a:pPr defTabSz="9144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Apache Spark Documentation </a:t>
            </a:r>
          </a:p>
          <a:p>
            <a:pPr defTabSz="9144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Machine Learning with </a:t>
            </a:r>
            <a:r>
              <a:rPr kumimoji="0" lang="en-US" altLang="en-US"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PySpark</a:t>
            </a: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p>
          <a:p>
            <a:pPr defTabSz="9144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Natural Language Processing with Python </a:t>
            </a:r>
          </a:p>
          <a:p>
            <a:pPr defTabSz="9144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rgbClr val="000000"/>
                </a:solidFill>
                <a:effectLst/>
                <a:latin typeface="Arial" panose="020B0604020202020204" pitchFamily="34" charset="0"/>
                <a:cs typeface="Arial" panose="020B0604020202020204" pitchFamily="34" charset="0"/>
              </a:rPr>
              <a:t>Project Paper: Social Media Disaster Situation Awareness</a:t>
            </a:r>
          </a:p>
          <a:p>
            <a:pPr defTabSz="914400" eaLnBrk="0" fontAlgn="base" hangingPunct="0">
              <a:spcBef>
                <a:spcPct val="0"/>
              </a:spcBef>
              <a:spcAft>
                <a:spcPct val="0"/>
              </a:spcAft>
              <a:buFont typeface="Arial" panose="020B0604020202020204" pitchFamily="34" charset="0"/>
              <a:buChar char="•"/>
            </a:pPr>
            <a:r>
              <a:rPr lang="en-US" altLang="en-US" b="1" dirty="0">
                <a:solidFill>
                  <a:srgbClr val="000000"/>
                </a:solidFill>
                <a:latin typeface="Arial" panose="020B0604020202020204" pitchFamily="34" charset="0"/>
                <a:cs typeface="Arial" panose="020B0604020202020204" pitchFamily="34" charset="0"/>
              </a:rPr>
              <a:t>IEEE</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A07B4-441A-CD9D-F585-2CB012B7C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2E54F-11EA-FC80-00C9-77E29182CB8E}"/>
              </a:ext>
            </a:extLst>
          </p:cNvPr>
          <p:cNvSpPr>
            <a:spLocks noGrp="1"/>
          </p:cNvSpPr>
          <p:nvPr>
            <p:ph type="title"/>
          </p:nvPr>
        </p:nvSpPr>
        <p:spPr/>
        <p:txBody>
          <a:bodyPr>
            <a:noAutofit/>
          </a:bodyPr>
          <a:lstStyle/>
          <a:p>
            <a:r>
              <a:rPr lang="en-US" sz="3600" dirty="0">
                <a:solidFill>
                  <a:srgbClr val="000000"/>
                </a:solidFill>
                <a:effectLst/>
                <a:latin typeface="Arial" panose="020B0604020202020204" pitchFamily="34" charset="0"/>
              </a:rPr>
              <a:t> </a:t>
            </a:r>
            <a:endParaRPr lang="en-IN" sz="3600" dirty="0">
              <a:solidFill>
                <a:srgbClr val="000000"/>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F5D02B7-80E6-D260-9812-6850586242CC}"/>
              </a:ext>
            </a:extLst>
          </p:cNvPr>
          <p:cNvSpPr>
            <a:spLocks noGrp="1"/>
          </p:cNvSpPr>
          <p:nvPr>
            <p:ph idx="1"/>
          </p:nvPr>
        </p:nvSpPr>
        <p:spPr/>
        <p:txBody>
          <a:bodyPr>
            <a:normAutofit/>
          </a:bodyPr>
          <a:lstStyle/>
          <a:p>
            <a:pPr>
              <a:buNone/>
            </a:pPr>
            <a:r>
              <a:rPr lang="en-IN" b="1" dirty="0"/>
              <a:t>📢 Situational Awareness &amp; Sentiment Analysis</a:t>
            </a:r>
          </a:p>
          <a:p>
            <a:pPr>
              <a:buFont typeface="Arial" panose="020B0604020202020204" pitchFamily="34" charset="0"/>
              <a:buChar char="•"/>
            </a:pPr>
            <a:r>
              <a:rPr lang="en-IN" b="1" dirty="0"/>
              <a:t>Issue:</a:t>
            </a:r>
            <a:r>
              <a:rPr lang="en-IN" dirty="0"/>
              <a:t> Understanding emotions is critical for aid distribution</a:t>
            </a:r>
          </a:p>
          <a:p>
            <a:pPr>
              <a:buFont typeface="Arial" panose="020B0604020202020204" pitchFamily="34" charset="0"/>
              <a:buChar char="•"/>
            </a:pPr>
            <a:r>
              <a:rPr lang="en-IN" b="1" dirty="0"/>
              <a:t>Issue:</a:t>
            </a:r>
            <a:r>
              <a:rPr lang="en-IN" dirty="0"/>
              <a:t> Generalized concerns (e.g., "water shortage") vs. personal needs (e.g., "urgent need for insulin")</a:t>
            </a:r>
          </a:p>
          <a:p>
            <a:pPr>
              <a:buFont typeface="Arial" panose="020B0604020202020204" pitchFamily="34" charset="0"/>
              <a:buChar char="•"/>
            </a:pPr>
            <a:r>
              <a:rPr lang="en-IN" dirty="0"/>
              <a:t>🔬 </a:t>
            </a:r>
            <a:r>
              <a:rPr lang="en-IN" b="1" dirty="0"/>
              <a:t>Future Research:</a:t>
            </a:r>
            <a:r>
              <a:rPr lang="en-IN" dirty="0"/>
              <a:t> Integrate sentiment analysis with spatial analytics for real-time distress detection</a:t>
            </a:r>
          </a:p>
          <a:p>
            <a:pPr marL="0" indent="0">
              <a:buNone/>
            </a:pPr>
            <a:endParaRPr lang="en-IN" dirty="0"/>
          </a:p>
        </p:txBody>
      </p:sp>
    </p:spTree>
    <p:extLst>
      <p:ext uri="{BB962C8B-B14F-4D97-AF65-F5344CB8AC3E}">
        <p14:creationId xmlns:p14="http://schemas.microsoft.com/office/powerpoint/2010/main" val="73222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7"/>
            <a:ext cx="11582400" cy="1288691"/>
          </a:xfrm>
        </p:spPr>
        <p:txBody>
          <a:bodyPr/>
          <a:lstStyle/>
          <a:p>
            <a:r>
              <a:rPr lang="en-IN" b="1" i="0" dirty="0">
                <a:solidFill>
                  <a:srgbClr val="343A40"/>
                </a:solidFill>
                <a:effectLst/>
                <a:latin typeface="-apple-system"/>
              </a:rPr>
              <a:t>Proposed Methodology</a:t>
            </a:r>
            <a:endParaRPr lang="en-IN" b="1" dirty="0">
              <a:solidFill>
                <a:srgbClr val="000000"/>
              </a:solidFill>
              <a:effectLst/>
              <a:latin typeface="Arial" panose="020B0604020202020204" pitchFamily="34" charset="0"/>
            </a:endParaRPr>
          </a:p>
        </p:txBody>
      </p:sp>
      <p:sp>
        <p:nvSpPr>
          <p:cNvPr id="5" name="Rectangle 2">
            <a:extLst>
              <a:ext uri="{FF2B5EF4-FFF2-40B4-BE49-F238E27FC236}">
                <a16:creationId xmlns:a16="http://schemas.microsoft.com/office/drawing/2014/main" id="{9F65BEDE-C484-FB44-0C15-581F44F24687}"/>
              </a:ext>
            </a:extLst>
          </p:cNvPr>
          <p:cNvSpPr>
            <a:spLocks noGrp="1" noChangeArrowheads="1"/>
          </p:cNvSpPr>
          <p:nvPr>
            <p:ph idx="1"/>
          </p:nvPr>
        </p:nvSpPr>
        <p:spPr bwMode="auto">
          <a:xfrm>
            <a:off x="983227" y="1780165"/>
            <a:ext cx="8868696"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rtlCol="0" anchor="ctr" anchorCtr="0" compatLnSpc="1">
            <a:prstTxWarp prst="textNoShape">
              <a:avLst/>
            </a:prstTxWarp>
            <a:spAutoFit/>
          </a:bodyPr>
          <a:lstStyle/>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Data Ingestion</a:t>
            </a:r>
            <a:r>
              <a:rPr lang="en-US" altLang="en-US" sz="2800" dirty="0">
                <a:solidFill>
                  <a:srgbClr val="000000"/>
                </a:solidFill>
                <a:latin typeface="Arial" panose="020B0604020202020204" pitchFamily="34" charset="0"/>
                <a:cs typeface="Arial" panose="020B0604020202020204" pitchFamily="34" charset="0"/>
              </a:rPr>
              <a:t>: Load tweets from storage. </a:t>
            </a:r>
          </a:p>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Preprocessing</a:t>
            </a:r>
            <a:r>
              <a:rPr lang="en-US" altLang="en-US" sz="2800" dirty="0">
                <a:solidFill>
                  <a:srgbClr val="000000"/>
                </a:solidFill>
                <a:latin typeface="Arial" panose="020B0604020202020204" pitchFamily="34" charset="0"/>
                <a:cs typeface="Arial" panose="020B0604020202020204" pitchFamily="34" charset="0"/>
              </a:rPr>
              <a:t>: Clean and normalize text. </a:t>
            </a:r>
          </a:p>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Feature Engineering: </a:t>
            </a:r>
            <a:r>
              <a:rPr lang="en-US" altLang="en-US" sz="2800" dirty="0">
                <a:solidFill>
                  <a:srgbClr val="000000"/>
                </a:solidFill>
                <a:latin typeface="Arial" panose="020B0604020202020204" pitchFamily="34" charset="0"/>
                <a:cs typeface="Arial" panose="020B0604020202020204" pitchFamily="34" charset="0"/>
              </a:rPr>
              <a:t>Convert text to numerical features. </a:t>
            </a:r>
          </a:p>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Model Training: </a:t>
            </a:r>
            <a:r>
              <a:rPr lang="en-US" altLang="en-US" sz="2800" dirty="0">
                <a:solidFill>
                  <a:srgbClr val="000000"/>
                </a:solidFill>
                <a:latin typeface="Arial" panose="020B0604020202020204" pitchFamily="34" charset="0"/>
                <a:cs typeface="Arial" panose="020B0604020202020204" pitchFamily="34" charset="0"/>
              </a:rPr>
              <a:t>Classify tweets Machine learning techniques</a:t>
            </a:r>
          </a:p>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Visualization: </a:t>
            </a:r>
            <a:r>
              <a:rPr lang="en-US" altLang="en-US" sz="2800" dirty="0">
                <a:solidFill>
                  <a:srgbClr val="000000"/>
                </a:solidFill>
                <a:latin typeface="Arial" panose="020B0604020202020204" pitchFamily="34" charset="0"/>
                <a:cs typeface="Arial" panose="020B0604020202020204" pitchFamily="34" charset="0"/>
              </a:rPr>
              <a:t>Display insights with word clouds and trends.</a:t>
            </a:r>
            <a:endParaRPr lang="en-US" altLang="en-US" sz="2800"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9" y="274638"/>
            <a:ext cx="12506632" cy="1143000"/>
          </a:xfrm>
        </p:spPr>
        <p:txBody>
          <a:bodyPr/>
          <a:lstStyle/>
          <a:p>
            <a:r>
              <a:rPr lang="en-IN" b="1" dirty="0">
                <a:solidFill>
                  <a:srgbClr val="000000"/>
                </a:solidFill>
                <a:effectLst/>
                <a:latin typeface="Arial" panose="020B0604020202020204" pitchFamily="34" charset="0"/>
              </a:rPr>
              <a:t>Setting Up Spark Cluster</a:t>
            </a:r>
          </a:p>
        </p:txBody>
      </p:sp>
      <p:sp>
        <p:nvSpPr>
          <p:cNvPr id="4" name="Rectangle 1">
            <a:extLst>
              <a:ext uri="{FF2B5EF4-FFF2-40B4-BE49-F238E27FC236}">
                <a16:creationId xmlns:a16="http://schemas.microsoft.com/office/drawing/2014/main" id="{C25A1901-4959-5ED0-465D-F6D41855C50A}"/>
              </a:ext>
            </a:extLst>
          </p:cNvPr>
          <p:cNvSpPr>
            <a:spLocks noGrp="1" noChangeArrowheads="1"/>
          </p:cNvSpPr>
          <p:nvPr>
            <p:ph idx="1"/>
          </p:nvPr>
        </p:nvSpPr>
        <p:spPr bwMode="auto">
          <a:xfrm>
            <a:off x="1337187" y="1740801"/>
            <a:ext cx="7883013" cy="37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rtlCol="0" anchor="ctr" anchorCtr="0" compatLnSpc="1">
            <a:prstTxWarp prst="textNoShape">
              <a:avLst/>
            </a:prstTxWarp>
            <a:spAutoFit/>
          </a:bodyPr>
          <a:lstStyle/>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Infrastructure: </a:t>
            </a:r>
          </a:p>
          <a:p>
            <a:pPr defTabSz="914400" eaLnBrk="0" fontAlgn="base" hangingPunct="0">
              <a:spcBef>
                <a:spcPct val="0"/>
              </a:spcBef>
              <a:spcAft>
                <a:spcPct val="0"/>
              </a:spcAft>
              <a:buFont typeface="Arial" panose="020B0604020202020204" pitchFamily="34" charset="0"/>
              <a:buChar char="•"/>
            </a:pPr>
            <a:r>
              <a:rPr lang="en-US" altLang="en-US" sz="2800" dirty="0">
                <a:solidFill>
                  <a:srgbClr val="000000"/>
                </a:solidFill>
                <a:latin typeface="Arial" panose="020B0604020202020204" pitchFamily="34" charset="0"/>
                <a:cs typeface="Arial" panose="020B0604020202020204" pitchFamily="34" charset="0"/>
              </a:rPr>
              <a:t>1 Master Node </a:t>
            </a:r>
          </a:p>
          <a:p>
            <a:pPr defTabSz="914400" eaLnBrk="0" fontAlgn="base" hangingPunct="0">
              <a:spcBef>
                <a:spcPct val="0"/>
              </a:spcBef>
              <a:spcAft>
                <a:spcPct val="0"/>
              </a:spcAft>
              <a:buFont typeface="Arial" panose="020B0604020202020204" pitchFamily="34" charset="0"/>
              <a:buChar char="•"/>
            </a:pPr>
            <a:r>
              <a:rPr lang="en-US" altLang="en-US" sz="2800" dirty="0">
                <a:solidFill>
                  <a:srgbClr val="000000"/>
                </a:solidFill>
                <a:latin typeface="Arial" panose="020B0604020202020204" pitchFamily="34" charset="0"/>
                <a:cs typeface="Arial" panose="020B0604020202020204" pitchFamily="34" charset="0"/>
              </a:rPr>
              <a:t>2 Slave Nodes</a:t>
            </a:r>
          </a:p>
          <a:p>
            <a:pPr marL="0" indent="0" defTabSz="914400" eaLnBrk="0" fontAlgn="base" hangingPunct="0">
              <a:spcBef>
                <a:spcPct val="0"/>
              </a:spcBef>
              <a:spcAft>
                <a:spcPct val="0"/>
              </a:spcAft>
              <a:buNone/>
            </a:pPr>
            <a:r>
              <a:rPr lang="en-US" altLang="en-US" sz="2800" b="1" dirty="0">
                <a:solidFill>
                  <a:srgbClr val="000000"/>
                </a:solidFill>
                <a:latin typeface="Arial" panose="020B0604020202020204" pitchFamily="34" charset="0"/>
                <a:cs typeface="Arial" panose="020B0604020202020204" pitchFamily="34" charset="0"/>
              </a:rPr>
              <a:t>Steps: </a:t>
            </a:r>
          </a:p>
          <a:p>
            <a:pPr marL="0" indent="0" defTabSz="914400" eaLnBrk="0" fontAlgn="base" hangingPunct="0">
              <a:spcBef>
                <a:spcPct val="0"/>
              </a:spcBef>
              <a:spcAft>
                <a:spcPct val="0"/>
              </a:spcAft>
              <a:buFontTx/>
              <a:buAutoNum type="arabicPeriod"/>
            </a:pPr>
            <a:r>
              <a:rPr lang="en-US" altLang="en-US" sz="2800" dirty="0">
                <a:solidFill>
                  <a:srgbClr val="000000"/>
                </a:solidFill>
                <a:latin typeface="Arial" panose="020B0604020202020204" pitchFamily="34" charset="0"/>
                <a:cs typeface="Arial" panose="020B0604020202020204" pitchFamily="34" charset="0"/>
              </a:rPr>
              <a:t>Install required software. </a:t>
            </a:r>
          </a:p>
          <a:p>
            <a:pPr marL="0" indent="0" defTabSz="914400" eaLnBrk="0" fontAlgn="base" hangingPunct="0">
              <a:spcBef>
                <a:spcPct val="0"/>
              </a:spcBef>
              <a:spcAft>
                <a:spcPct val="0"/>
              </a:spcAft>
              <a:buFontTx/>
              <a:buAutoNum type="arabicPeriod" startAt="2"/>
            </a:pPr>
            <a:r>
              <a:rPr lang="en-US" altLang="en-US" sz="2800" dirty="0">
                <a:solidFill>
                  <a:srgbClr val="000000"/>
                </a:solidFill>
                <a:latin typeface="Arial" panose="020B0604020202020204" pitchFamily="34" charset="0"/>
                <a:cs typeface="Arial" panose="020B0604020202020204" pitchFamily="34" charset="0"/>
              </a:rPr>
              <a:t>Configure environment settings. </a:t>
            </a:r>
          </a:p>
          <a:p>
            <a:pPr marL="0" indent="0" defTabSz="914400" eaLnBrk="0" fontAlgn="base" hangingPunct="0">
              <a:spcBef>
                <a:spcPct val="0"/>
              </a:spcBef>
              <a:spcAft>
                <a:spcPct val="0"/>
              </a:spcAft>
              <a:buFontTx/>
              <a:buAutoNum type="arabicPeriod" startAt="3"/>
            </a:pPr>
            <a:r>
              <a:rPr lang="en-US" altLang="en-US" sz="2800" dirty="0">
                <a:solidFill>
                  <a:srgbClr val="000000"/>
                </a:solidFill>
                <a:latin typeface="Arial" panose="020B0604020202020204" pitchFamily="34" charset="0"/>
                <a:cs typeface="Arial" panose="020B0604020202020204" pitchFamily="34" charset="0"/>
              </a:rPr>
              <a:t>Launch the cluster. </a:t>
            </a:r>
          </a:p>
          <a:p>
            <a:pPr marL="0" indent="0" defTabSz="914400" eaLnBrk="0" fontAlgn="base" hangingPunct="0">
              <a:spcBef>
                <a:spcPct val="0"/>
              </a:spcBef>
              <a:spcAft>
                <a:spcPct val="0"/>
              </a:spcAft>
              <a:buFontTx/>
              <a:buAutoNum type="arabicPeriod" startAt="4"/>
            </a:pPr>
            <a:r>
              <a:rPr lang="en-US" altLang="en-US" sz="2800" dirty="0">
                <a:solidFill>
                  <a:srgbClr val="000000"/>
                </a:solidFill>
                <a:latin typeface="Arial" panose="020B0604020202020204" pitchFamily="34" charset="0"/>
                <a:cs typeface="Arial" panose="020B0604020202020204" pitchFamily="34" charset="0"/>
              </a:rPr>
              <a:t>Verify setup via interface.</a:t>
            </a:r>
          </a:p>
          <a:p>
            <a:pPr marL="0" indent="0" defTabSz="914400" eaLnBrk="0" fontAlgn="base" hangingPunct="0">
              <a:spcBef>
                <a:spcPct val="0"/>
              </a:spcBef>
              <a:spcAft>
                <a:spcPct val="0"/>
              </a:spcAft>
              <a:buNone/>
            </a:pPr>
            <a:endParaRPr lang="en-US" altLang="en-US" sz="1800"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238DEE-C0E8-91B8-B8D6-D3DE9C98E291}"/>
              </a:ext>
            </a:extLst>
          </p:cNvPr>
          <p:cNvPicPr>
            <a:picLocks noChangeAspect="1"/>
          </p:cNvPicPr>
          <p:nvPr/>
        </p:nvPicPr>
        <p:blipFill>
          <a:blip r:embed="rId2"/>
          <a:stretch>
            <a:fillRect/>
          </a:stretch>
        </p:blipFill>
        <p:spPr>
          <a:xfrm>
            <a:off x="797714" y="422787"/>
            <a:ext cx="10445116" cy="6012426"/>
          </a:xfrm>
          <a:prstGeom prst="rect">
            <a:avLst/>
          </a:prstGeom>
        </p:spPr>
      </p:pic>
    </p:spTree>
    <p:extLst>
      <p:ext uri="{BB962C8B-B14F-4D97-AF65-F5344CB8AC3E}">
        <p14:creationId xmlns:p14="http://schemas.microsoft.com/office/powerpoint/2010/main" val="267558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A43E5E-FEB1-1761-A9AE-3A030CCDFAB5}"/>
              </a:ext>
            </a:extLst>
          </p:cNvPr>
          <p:cNvPicPr>
            <a:picLocks noChangeAspect="1"/>
          </p:cNvPicPr>
          <p:nvPr/>
        </p:nvPicPr>
        <p:blipFill>
          <a:blip r:embed="rId2"/>
          <a:stretch>
            <a:fillRect/>
          </a:stretch>
        </p:blipFill>
        <p:spPr>
          <a:xfrm>
            <a:off x="650650" y="766917"/>
            <a:ext cx="10890700" cy="4974680"/>
          </a:xfrm>
          <a:prstGeom prst="rect">
            <a:avLst/>
          </a:prstGeom>
        </p:spPr>
      </p:pic>
    </p:spTree>
    <p:extLst>
      <p:ext uri="{BB962C8B-B14F-4D97-AF65-F5344CB8AC3E}">
        <p14:creationId xmlns:p14="http://schemas.microsoft.com/office/powerpoint/2010/main" val="2223888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TotalTime>
  <Words>1137</Words>
  <Application>Microsoft Office PowerPoint</Application>
  <PresentationFormat>Widescreen</PresentationFormat>
  <Paragraphs>126</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-apple-system</vt:lpstr>
      <vt:lpstr>Arial</vt:lpstr>
      <vt:lpstr>Calibri</vt:lpstr>
      <vt:lpstr>Courier New</vt:lpstr>
      <vt:lpstr>Office Theme</vt:lpstr>
      <vt:lpstr>Social Media Driven Big Data Analysis for Disaster Situation Awareness</vt:lpstr>
      <vt:lpstr>Problem Statement</vt:lpstr>
      <vt:lpstr>Solution Overview</vt:lpstr>
      <vt:lpstr>Addressing Limitations in Disaster Tweet Analysis</vt:lpstr>
      <vt:lpstr> </vt:lpstr>
      <vt:lpstr>Proposed Methodology</vt:lpstr>
      <vt:lpstr>Setting Up Spark Cluster</vt:lpstr>
      <vt:lpstr>PowerPoint Presentation</vt:lpstr>
      <vt:lpstr>PowerPoint Presentation</vt:lpstr>
      <vt:lpstr>PowerPoint Presentation</vt:lpstr>
      <vt:lpstr>PowerPoint Presentation</vt:lpstr>
      <vt:lpstr>Initializing Spark Session</vt:lpstr>
      <vt:lpstr> </vt:lpstr>
      <vt:lpstr>Integrating Jupyter Notebook</vt:lpstr>
      <vt:lpstr> </vt:lpstr>
      <vt:lpstr>PowerPoint Presentation</vt:lpstr>
      <vt:lpstr>Working</vt:lpstr>
      <vt:lpstr>PowerPoint Presentation</vt:lpstr>
      <vt:lpstr>Geocoding for Spatial clustering.</vt:lpstr>
      <vt:lpstr> </vt:lpstr>
      <vt:lpstr>Spatial clustering </vt:lpstr>
      <vt:lpstr>Spatial clustering on Map </vt:lpstr>
      <vt:lpstr>Spatial clustering on Map</vt:lpstr>
      <vt:lpstr>Model Training and Predictions</vt:lpstr>
      <vt:lpstr>Model prediction and accuracy</vt:lpstr>
      <vt:lpstr>Spatial outlier detection</vt:lpstr>
      <vt:lpstr>Spatial outlier detection</vt:lpstr>
      <vt:lpstr>Anomalies Detection</vt:lpstr>
      <vt:lpstr>Anomalies Detection</vt:lpstr>
      <vt:lpstr>Sentiment Analysis</vt:lpstr>
      <vt:lpstr>Sentiment Analysis</vt:lpstr>
      <vt:lpstr>Classification model based on severity label</vt:lpstr>
      <vt:lpstr>Classification model based on severity label</vt:lpstr>
      <vt:lpstr>Classification model based on severity label</vt:lpstr>
      <vt:lpstr>visualization</vt:lpstr>
      <vt:lpstr>Individual Contributions of Group Members</vt:lpstr>
      <vt:lpstr>Challenges Faced During Implementation</vt:lpstr>
      <vt:lpstr>Challenges Faced During Implementation</vt:lpstr>
      <vt:lpstr>Conclusion</vt:lpstr>
      <vt:lpstr>Future Work</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Manish Thanneeru</cp:lastModifiedBy>
  <cp:revision>12</cp:revision>
  <dcterms:created xsi:type="dcterms:W3CDTF">2013-01-27T09:14:16Z</dcterms:created>
  <dcterms:modified xsi:type="dcterms:W3CDTF">2025-04-14T18:40:03Z</dcterms:modified>
  <cp:category/>
</cp:coreProperties>
</file>