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60" r:id="rId3"/>
    <p:sldId id="265" r:id="rId4"/>
    <p:sldId id="266" r:id="rId5"/>
    <p:sldId id="261" r:id="rId6"/>
    <p:sldId id="262" r:id="rId7"/>
    <p:sldId id="263"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59" r:id="rId33"/>
  </p:sldIdLst>
  <p:sldSz cx="12192000" cy="6858000"/>
  <p:notesSz cx="6858000" cy="9144000"/>
  <p:embeddedFontLst>
    <p:embeddedFont>
      <p:font typeface="Libre Baskerville" panose="02000000000000000000" pitchFamily="2" charset="0"/>
      <p:regular r:id="rId35"/>
      <p:bold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4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9" name="Google Shape;99;p1"/>
          <p:cNvSpPr txBox="1"/>
          <p:nvPr/>
        </p:nvSpPr>
        <p:spPr>
          <a:xfrm>
            <a:off x="1828800" y="3439551"/>
            <a:ext cx="8975187" cy="144650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4400" b="1" i="0" u="none" strike="noStrike" cap="none" dirty="0">
                <a:solidFill>
                  <a:srgbClr val="FF0000"/>
                </a:solidFill>
                <a:latin typeface="Calibri"/>
                <a:ea typeface="Calibri"/>
                <a:cs typeface="Calibri"/>
                <a:sym typeface="Calibri"/>
              </a:rPr>
              <a:t>Project on</a:t>
            </a:r>
            <a:br>
              <a:rPr lang="en-IN" sz="4400" b="0" i="0" u="none" strike="noStrike" cap="none" dirty="0">
                <a:solidFill>
                  <a:schemeClr val="dk1"/>
                </a:solidFill>
                <a:latin typeface="Calibri"/>
                <a:ea typeface="Calibri"/>
                <a:cs typeface="Calibri"/>
                <a:sym typeface="Calibri"/>
              </a:rPr>
            </a:br>
            <a:r>
              <a:rPr lang="en-IN" sz="4400" b="1" i="0" u="none" strike="noStrike" cap="none" dirty="0">
                <a:solidFill>
                  <a:schemeClr val="dk1"/>
                </a:solidFill>
                <a:latin typeface="Calibri"/>
                <a:ea typeface="Calibri"/>
                <a:cs typeface="Calibri"/>
                <a:sym typeface="Calibri"/>
              </a:rPr>
              <a:t>Grocery</a:t>
            </a:r>
            <a:r>
              <a:rPr lang="en-IN" sz="4400" b="0" i="0" u="none" strike="noStrike" cap="none" dirty="0">
                <a:solidFill>
                  <a:schemeClr val="dk1"/>
                </a:solidFill>
                <a:latin typeface="Calibri"/>
                <a:ea typeface="Calibri"/>
                <a:cs typeface="Calibri"/>
                <a:sym typeface="Calibri"/>
              </a:rPr>
              <a:t> </a:t>
            </a:r>
            <a:r>
              <a:rPr lang="en-IN" sz="4400" b="1" i="0" u="none" strike="noStrike" cap="none" dirty="0">
                <a:solidFill>
                  <a:schemeClr val="dk1"/>
                </a:solidFill>
                <a:latin typeface="Calibri"/>
                <a:ea typeface="Calibri"/>
                <a:cs typeface="Calibri"/>
                <a:sym typeface="Calibri"/>
              </a:rPr>
              <a:t>Store  Management</a:t>
            </a:r>
            <a:endParaRPr sz="4400" b="1" i="0" u="none" strike="noStrike" cap="none" dirty="0">
              <a:solidFill>
                <a:srgbClr val="000000"/>
              </a:solidFill>
              <a:latin typeface="Arial"/>
              <a:ea typeface="Arial"/>
              <a:cs typeface="Arial"/>
              <a:sym typeface="Arial"/>
            </a:endParaRPr>
          </a:p>
        </p:txBody>
      </p:sp>
      <p:pic>
        <p:nvPicPr>
          <p:cNvPr id="5" name="Google Shape;98;p1">
            <a:extLst>
              <a:ext uri="{FF2B5EF4-FFF2-40B4-BE49-F238E27FC236}">
                <a16:creationId xmlns:a16="http://schemas.microsoft.com/office/drawing/2014/main" id="{96746FB6-A95B-43BE-8D96-730F939F08A2}"/>
              </a:ext>
            </a:extLst>
          </p:cNvPr>
          <p:cNvPicPr preferRelativeResize="0"/>
          <p:nvPr/>
        </p:nvPicPr>
        <p:blipFill rotWithShape="1">
          <a:blip r:embed="rId3">
            <a:alphaModFix/>
          </a:blip>
          <a:srcRect b="58717"/>
          <a:stretch/>
        </p:blipFill>
        <p:spPr>
          <a:xfrm>
            <a:off x="0" y="-314960"/>
            <a:ext cx="12190815" cy="27635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E60FE-8C41-40C5-9973-2424DD4D33BC}"/>
              </a:ext>
            </a:extLst>
          </p:cNvPr>
          <p:cNvPicPr>
            <a:picLocks noChangeAspect="1"/>
          </p:cNvPicPr>
          <p:nvPr/>
        </p:nvPicPr>
        <p:blipFill>
          <a:blip r:embed="rId2"/>
          <a:stretch>
            <a:fillRect/>
          </a:stretch>
        </p:blipFill>
        <p:spPr>
          <a:xfrm>
            <a:off x="858060" y="1702191"/>
            <a:ext cx="5641214" cy="4304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F4967D1-6DB6-4D8A-B225-9BFE73282A59}"/>
              </a:ext>
            </a:extLst>
          </p:cNvPr>
          <p:cNvPicPr>
            <a:picLocks noChangeAspect="1"/>
          </p:cNvPicPr>
          <p:nvPr/>
        </p:nvPicPr>
        <p:blipFill rotWithShape="1">
          <a:blip r:embed="rId3"/>
          <a:srcRect l="13741" t="-555" r="324" b="555"/>
          <a:stretch/>
        </p:blipFill>
        <p:spPr>
          <a:xfrm>
            <a:off x="7906043" y="2684169"/>
            <a:ext cx="3726799" cy="2535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6014BD5-E1B3-4574-A037-64EE46C414BB}"/>
              </a:ext>
            </a:extLst>
          </p:cNvPr>
          <p:cNvSpPr txBox="1"/>
          <p:nvPr/>
        </p:nvSpPr>
        <p:spPr>
          <a:xfrm>
            <a:off x="1153550" y="377969"/>
            <a:ext cx="10630486" cy="523220"/>
          </a:xfrm>
          <a:prstGeom prst="rect">
            <a:avLst/>
          </a:prstGeom>
          <a:noFill/>
        </p:spPr>
        <p:txBody>
          <a:bodyPr wrap="square">
            <a:spAutoFit/>
          </a:bodyPr>
          <a:lstStyle/>
          <a:p>
            <a:r>
              <a:rPr lang="en-IN" sz="2800" b="1" dirty="0"/>
              <a:t>4.Who are the top 5 customers by total purchase amount? </a:t>
            </a:r>
          </a:p>
        </p:txBody>
      </p:sp>
    </p:spTree>
    <p:extLst>
      <p:ext uri="{BB962C8B-B14F-4D97-AF65-F5344CB8AC3E}">
        <p14:creationId xmlns:p14="http://schemas.microsoft.com/office/powerpoint/2010/main" val="577833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3748E-0EBD-475B-94D9-6DEA41B9D19D}"/>
              </a:ext>
            </a:extLst>
          </p:cNvPr>
          <p:cNvSpPr txBox="1"/>
          <p:nvPr/>
        </p:nvSpPr>
        <p:spPr>
          <a:xfrm>
            <a:off x="1998200" y="401786"/>
            <a:ext cx="8627012"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5.How many products exist in each category?</a:t>
            </a:r>
            <a:endParaRPr lang="en-IN" sz="2800" b="1" dirty="0"/>
          </a:p>
        </p:txBody>
      </p:sp>
      <p:pic>
        <p:nvPicPr>
          <p:cNvPr id="7" name="Picture 6">
            <a:extLst>
              <a:ext uri="{FF2B5EF4-FFF2-40B4-BE49-F238E27FC236}">
                <a16:creationId xmlns:a16="http://schemas.microsoft.com/office/drawing/2014/main" id="{93EF643D-19A8-435D-AA12-B7016B4706CD}"/>
              </a:ext>
            </a:extLst>
          </p:cNvPr>
          <p:cNvPicPr>
            <a:picLocks noChangeAspect="1"/>
          </p:cNvPicPr>
          <p:nvPr/>
        </p:nvPicPr>
        <p:blipFill>
          <a:blip r:embed="rId2"/>
          <a:stretch>
            <a:fillRect/>
          </a:stretch>
        </p:blipFill>
        <p:spPr>
          <a:xfrm>
            <a:off x="833145" y="1681089"/>
            <a:ext cx="5145624" cy="4185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1288425-465A-42F0-9031-E3CCAC448563}"/>
              </a:ext>
            </a:extLst>
          </p:cNvPr>
          <p:cNvPicPr>
            <a:picLocks noChangeAspect="1"/>
          </p:cNvPicPr>
          <p:nvPr/>
        </p:nvPicPr>
        <p:blipFill rotWithShape="1">
          <a:blip r:embed="rId3"/>
          <a:srcRect l="9412" t="2488"/>
          <a:stretch/>
        </p:blipFill>
        <p:spPr>
          <a:xfrm>
            <a:off x="7160455" y="2349304"/>
            <a:ext cx="4367212" cy="2757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723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A75CFC-532C-4132-9D70-F634F962031C}"/>
              </a:ext>
            </a:extLst>
          </p:cNvPr>
          <p:cNvSpPr txBox="1"/>
          <p:nvPr/>
        </p:nvSpPr>
        <p:spPr>
          <a:xfrm>
            <a:off x="1458351" y="458056"/>
            <a:ext cx="10733649"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6.What is the average price of products by category?</a:t>
            </a:r>
            <a:endParaRPr lang="en-IN" sz="2800" b="1" dirty="0"/>
          </a:p>
        </p:txBody>
      </p:sp>
      <p:pic>
        <p:nvPicPr>
          <p:cNvPr id="5" name="Picture 4">
            <a:extLst>
              <a:ext uri="{FF2B5EF4-FFF2-40B4-BE49-F238E27FC236}">
                <a16:creationId xmlns:a16="http://schemas.microsoft.com/office/drawing/2014/main" id="{ED6EB129-0F4C-44AC-9D5C-D9296BE6EE7D}"/>
              </a:ext>
            </a:extLst>
          </p:cNvPr>
          <p:cNvPicPr>
            <a:picLocks noChangeAspect="1"/>
          </p:cNvPicPr>
          <p:nvPr/>
        </p:nvPicPr>
        <p:blipFill>
          <a:blip r:embed="rId2"/>
          <a:stretch>
            <a:fillRect/>
          </a:stretch>
        </p:blipFill>
        <p:spPr>
          <a:xfrm>
            <a:off x="964712" y="2180492"/>
            <a:ext cx="4954810" cy="3784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2413962-6ABF-4F66-BD14-E16F351B3C57}"/>
              </a:ext>
            </a:extLst>
          </p:cNvPr>
          <p:cNvPicPr>
            <a:picLocks noChangeAspect="1"/>
          </p:cNvPicPr>
          <p:nvPr/>
        </p:nvPicPr>
        <p:blipFill rotWithShape="1">
          <a:blip r:embed="rId3"/>
          <a:srcRect l="1075" t="2463" r="-1075" b="-1"/>
          <a:stretch/>
        </p:blipFill>
        <p:spPr>
          <a:xfrm>
            <a:off x="7540283" y="2715065"/>
            <a:ext cx="3926156" cy="278540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337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103E0-BCA7-41F2-B71B-1D31E15CACAA}"/>
              </a:ext>
            </a:extLst>
          </p:cNvPr>
          <p:cNvSpPr txBox="1"/>
          <p:nvPr/>
        </p:nvSpPr>
        <p:spPr>
          <a:xfrm>
            <a:off x="337626" y="420672"/>
            <a:ext cx="12590584" cy="954107"/>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7.Which products have the highest total sales volume (by quantity)?</a:t>
            </a:r>
            <a:br>
              <a:rPr lang="en-US" sz="2800" b="1" i="0" u="none" strike="noStrike" dirty="0">
                <a:solidFill>
                  <a:srgbClr val="000000"/>
                </a:solidFill>
                <a:effectLst/>
                <a:latin typeface="Arial" panose="020B0604020202020204" pitchFamily="34" charset="0"/>
              </a:rPr>
            </a:br>
            <a:endParaRPr lang="en-IN" sz="2800" b="1" dirty="0"/>
          </a:p>
        </p:txBody>
      </p:sp>
      <p:pic>
        <p:nvPicPr>
          <p:cNvPr id="7" name="Picture 6">
            <a:extLst>
              <a:ext uri="{FF2B5EF4-FFF2-40B4-BE49-F238E27FC236}">
                <a16:creationId xmlns:a16="http://schemas.microsoft.com/office/drawing/2014/main" id="{32F7FE98-25C5-42DC-BE6B-0B101C507691}"/>
              </a:ext>
            </a:extLst>
          </p:cNvPr>
          <p:cNvPicPr>
            <a:picLocks noChangeAspect="1"/>
          </p:cNvPicPr>
          <p:nvPr/>
        </p:nvPicPr>
        <p:blipFill>
          <a:blip r:embed="rId2"/>
          <a:stretch>
            <a:fillRect/>
          </a:stretch>
        </p:blipFill>
        <p:spPr>
          <a:xfrm>
            <a:off x="6766560" y="2345787"/>
            <a:ext cx="4870427" cy="2166425"/>
          </a:xfrm>
          <a:prstGeom prst="rect">
            <a:avLst/>
          </a:prstGeom>
        </p:spPr>
      </p:pic>
      <p:pic>
        <p:nvPicPr>
          <p:cNvPr id="4" name="Picture 3">
            <a:extLst>
              <a:ext uri="{FF2B5EF4-FFF2-40B4-BE49-F238E27FC236}">
                <a16:creationId xmlns:a16="http://schemas.microsoft.com/office/drawing/2014/main" id="{C15E21CB-1DE1-4443-ADF4-F43485F6ADA0}"/>
              </a:ext>
            </a:extLst>
          </p:cNvPr>
          <p:cNvPicPr>
            <a:picLocks noChangeAspect="1"/>
          </p:cNvPicPr>
          <p:nvPr/>
        </p:nvPicPr>
        <p:blipFill>
          <a:blip r:embed="rId3"/>
          <a:stretch>
            <a:fillRect/>
          </a:stretch>
        </p:blipFill>
        <p:spPr>
          <a:xfrm>
            <a:off x="555012" y="1533379"/>
            <a:ext cx="5409689" cy="5050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2356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5B925-0E48-445B-8173-B38236A70215}"/>
              </a:ext>
            </a:extLst>
          </p:cNvPr>
          <p:cNvSpPr txBox="1"/>
          <p:nvPr/>
        </p:nvSpPr>
        <p:spPr>
          <a:xfrm>
            <a:off x="1322365" y="426350"/>
            <a:ext cx="11197882"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8.What is the total revenue generated by each product?</a:t>
            </a:r>
            <a:endParaRPr lang="en-IN" sz="2800" b="1" dirty="0"/>
          </a:p>
        </p:txBody>
      </p:sp>
      <p:pic>
        <p:nvPicPr>
          <p:cNvPr id="4" name="Picture 3">
            <a:extLst>
              <a:ext uri="{FF2B5EF4-FFF2-40B4-BE49-F238E27FC236}">
                <a16:creationId xmlns:a16="http://schemas.microsoft.com/office/drawing/2014/main" id="{E572CAA3-76FD-444E-BC8D-7AF19150EC0D}"/>
              </a:ext>
            </a:extLst>
          </p:cNvPr>
          <p:cNvPicPr>
            <a:picLocks noChangeAspect="1"/>
          </p:cNvPicPr>
          <p:nvPr/>
        </p:nvPicPr>
        <p:blipFill>
          <a:blip r:embed="rId2"/>
          <a:stretch>
            <a:fillRect/>
          </a:stretch>
        </p:blipFill>
        <p:spPr>
          <a:xfrm>
            <a:off x="618980" y="1772528"/>
            <a:ext cx="6865034" cy="3924886"/>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4BBD119-8290-46E2-838B-7DBEDDFD4A7A}"/>
              </a:ext>
            </a:extLst>
          </p:cNvPr>
          <p:cNvPicPr>
            <a:picLocks noChangeAspect="1"/>
          </p:cNvPicPr>
          <p:nvPr/>
        </p:nvPicPr>
        <p:blipFill>
          <a:blip r:embed="rId3"/>
          <a:stretch>
            <a:fillRect/>
          </a:stretch>
        </p:blipFill>
        <p:spPr>
          <a:xfrm>
            <a:off x="8679767" y="1533377"/>
            <a:ext cx="2893253" cy="4403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7691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23AEE-E66B-4F4F-B518-B962461675D9}"/>
              </a:ext>
            </a:extLst>
          </p:cNvPr>
          <p:cNvPicPr>
            <a:picLocks noChangeAspect="1"/>
          </p:cNvPicPr>
          <p:nvPr/>
        </p:nvPicPr>
        <p:blipFill>
          <a:blip r:embed="rId2"/>
          <a:stretch>
            <a:fillRect/>
          </a:stretch>
        </p:blipFill>
        <p:spPr>
          <a:xfrm>
            <a:off x="631288" y="1505243"/>
            <a:ext cx="5572564" cy="4908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D1D7FBA-03E3-4C2E-9E4A-71A43B1F7C99}"/>
              </a:ext>
            </a:extLst>
          </p:cNvPr>
          <p:cNvPicPr>
            <a:picLocks noChangeAspect="1"/>
          </p:cNvPicPr>
          <p:nvPr/>
        </p:nvPicPr>
        <p:blipFill>
          <a:blip r:embed="rId3"/>
          <a:stretch>
            <a:fillRect/>
          </a:stretch>
        </p:blipFill>
        <p:spPr>
          <a:xfrm>
            <a:off x="7080008" y="1899138"/>
            <a:ext cx="4480704" cy="389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3D63940-6104-419F-A589-83FBCC27F45A}"/>
              </a:ext>
            </a:extLst>
          </p:cNvPr>
          <p:cNvSpPr txBox="1"/>
          <p:nvPr/>
        </p:nvSpPr>
        <p:spPr>
          <a:xfrm>
            <a:off x="1003495" y="443988"/>
            <a:ext cx="10185009" cy="523220"/>
          </a:xfrm>
          <a:prstGeom prst="rect">
            <a:avLst/>
          </a:prstGeom>
          <a:noFill/>
        </p:spPr>
        <p:txBody>
          <a:bodyPr wrap="square">
            <a:spAutoFit/>
          </a:bodyPr>
          <a:lstStyle/>
          <a:p>
            <a:r>
              <a:rPr lang="en-IN" sz="2800" b="1" dirty="0"/>
              <a:t> 9.How do product sales vary by category and supplier?</a:t>
            </a:r>
          </a:p>
        </p:txBody>
      </p:sp>
    </p:spTree>
    <p:extLst>
      <p:ext uri="{BB962C8B-B14F-4D97-AF65-F5344CB8AC3E}">
        <p14:creationId xmlns:p14="http://schemas.microsoft.com/office/powerpoint/2010/main" val="82989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C88678-2622-43C5-BA97-5F5D2F353242}"/>
              </a:ext>
            </a:extLst>
          </p:cNvPr>
          <p:cNvSpPr txBox="1"/>
          <p:nvPr/>
        </p:nvSpPr>
        <p:spPr>
          <a:xfrm>
            <a:off x="1460695" y="429922"/>
            <a:ext cx="9270609" cy="523220"/>
          </a:xfrm>
          <a:prstGeom prst="rect">
            <a:avLst/>
          </a:prstGeom>
          <a:noFill/>
        </p:spPr>
        <p:txBody>
          <a:bodyPr wrap="square">
            <a:spAutoFit/>
          </a:bodyPr>
          <a:lstStyle/>
          <a:p>
            <a:r>
              <a:rPr lang="en-IN" sz="2800" b="1" dirty="0"/>
              <a:t>10.How many orders have been placed in total?</a:t>
            </a:r>
          </a:p>
        </p:txBody>
      </p:sp>
      <p:pic>
        <p:nvPicPr>
          <p:cNvPr id="11" name="Picture 10">
            <a:extLst>
              <a:ext uri="{FF2B5EF4-FFF2-40B4-BE49-F238E27FC236}">
                <a16:creationId xmlns:a16="http://schemas.microsoft.com/office/drawing/2014/main" id="{DD663E41-0409-404E-B626-7CF16B25F498}"/>
              </a:ext>
            </a:extLst>
          </p:cNvPr>
          <p:cNvPicPr>
            <a:picLocks noChangeAspect="1"/>
          </p:cNvPicPr>
          <p:nvPr/>
        </p:nvPicPr>
        <p:blipFill>
          <a:blip r:embed="rId2"/>
          <a:stretch>
            <a:fillRect/>
          </a:stretch>
        </p:blipFill>
        <p:spPr>
          <a:xfrm>
            <a:off x="703386" y="1566789"/>
            <a:ext cx="5120640" cy="4287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AFC4EEAA-D6D6-47E3-90ED-4E16596AA299}"/>
              </a:ext>
            </a:extLst>
          </p:cNvPr>
          <p:cNvPicPr>
            <a:picLocks noChangeAspect="1"/>
          </p:cNvPicPr>
          <p:nvPr/>
        </p:nvPicPr>
        <p:blipFill rotWithShape="1">
          <a:blip r:embed="rId3"/>
          <a:srcRect l="4172" t="6540" r="9645" b="6250"/>
          <a:stretch/>
        </p:blipFill>
        <p:spPr>
          <a:xfrm>
            <a:off x="8102989" y="2373923"/>
            <a:ext cx="2954217" cy="211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562442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712E6-332F-4469-895D-7081429F1228}"/>
              </a:ext>
            </a:extLst>
          </p:cNvPr>
          <p:cNvSpPr txBox="1"/>
          <p:nvPr/>
        </p:nvSpPr>
        <p:spPr>
          <a:xfrm>
            <a:off x="1993509" y="373650"/>
            <a:ext cx="8204981"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11.What is the average value per order?</a:t>
            </a:r>
            <a:endParaRPr lang="en-IN" sz="2800" b="1" dirty="0"/>
          </a:p>
        </p:txBody>
      </p:sp>
      <p:pic>
        <p:nvPicPr>
          <p:cNvPr id="5" name="Picture 4">
            <a:extLst>
              <a:ext uri="{FF2B5EF4-FFF2-40B4-BE49-F238E27FC236}">
                <a16:creationId xmlns:a16="http://schemas.microsoft.com/office/drawing/2014/main" id="{C0073FC4-22E1-44E4-8B59-739EFD4BA234}"/>
              </a:ext>
            </a:extLst>
          </p:cNvPr>
          <p:cNvPicPr>
            <a:picLocks noChangeAspect="1"/>
          </p:cNvPicPr>
          <p:nvPr/>
        </p:nvPicPr>
        <p:blipFill>
          <a:blip r:embed="rId2"/>
          <a:stretch>
            <a:fillRect/>
          </a:stretch>
        </p:blipFill>
        <p:spPr>
          <a:xfrm>
            <a:off x="689316" y="1969477"/>
            <a:ext cx="5824026" cy="3882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DEBC154-CF96-4824-8A00-F664DCB9505E}"/>
              </a:ext>
            </a:extLst>
          </p:cNvPr>
          <p:cNvPicPr>
            <a:picLocks noChangeAspect="1"/>
          </p:cNvPicPr>
          <p:nvPr/>
        </p:nvPicPr>
        <p:blipFill rotWithShape="1">
          <a:blip r:embed="rId3"/>
          <a:srcRect l="3518" t="5769"/>
          <a:stretch/>
        </p:blipFill>
        <p:spPr>
          <a:xfrm>
            <a:off x="8131126" y="2377440"/>
            <a:ext cx="2700997" cy="224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300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18F26-2E49-4F84-877C-ED782CC13712}"/>
              </a:ext>
            </a:extLst>
          </p:cNvPr>
          <p:cNvSpPr txBox="1"/>
          <p:nvPr/>
        </p:nvSpPr>
        <p:spPr>
          <a:xfrm>
            <a:off x="1659987" y="443989"/>
            <a:ext cx="10396025"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12.On which dates were the most orders placed?</a:t>
            </a:r>
            <a:endParaRPr lang="en-IN" sz="2800" b="1" dirty="0"/>
          </a:p>
        </p:txBody>
      </p:sp>
      <p:pic>
        <p:nvPicPr>
          <p:cNvPr id="11" name="Picture 10">
            <a:extLst>
              <a:ext uri="{FF2B5EF4-FFF2-40B4-BE49-F238E27FC236}">
                <a16:creationId xmlns:a16="http://schemas.microsoft.com/office/drawing/2014/main" id="{871FABDC-8F30-4B59-9524-1909C8E76169}"/>
              </a:ext>
            </a:extLst>
          </p:cNvPr>
          <p:cNvPicPr>
            <a:picLocks noChangeAspect="1"/>
          </p:cNvPicPr>
          <p:nvPr/>
        </p:nvPicPr>
        <p:blipFill rotWithShape="1">
          <a:blip r:embed="rId2"/>
          <a:srcRect l="2767" t="5435" b="2174"/>
          <a:stretch/>
        </p:blipFill>
        <p:spPr>
          <a:xfrm>
            <a:off x="7638757" y="2539510"/>
            <a:ext cx="3460651" cy="239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61219F65-5549-4A74-A432-D9E65EAD0B1F}"/>
              </a:ext>
            </a:extLst>
          </p:cNvPr>
          <p:cNvPicPr>
            <a:picLocks noChangeAspect="1"/>
          </p:cNvPicPr>
          <p:nvPr/>
        </p:nvPicPr>
        <p:blipFill>
          <a:blip r:embed="rId3"/>
          <a:stretch>
            <a:fillRect/>
          </a:stretch>
        </p:blipFill>
        <p:spPr>
          <a:xfrm>
            <a:off x="647993" y="1491173"/>
            <a:ext cx="6413989" cy="4740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7988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B3986-E533-4367-8D87-CD240CF5F7D0}"/>
              </a:ext>
            </a:extLst>
          </p:cNvPr>
          <p:cNvPicPr>
            <a:picLocks noChangeAspect="1"/>
          </p:cNvPicPr>
          <p:nvPr/>
        </p:nvPicPr>
        <p:blipFill>
          <a:blip r:embed="rId2"/>
          <a:stretch>
            <a:fillRect/>
          </a:stretch>
        </p:blipFill>
        <p:spPr>
          <a:xfrm>
            <a:off x="484017" y="1519311"/>
            <a:ext cx="5818309" cy="46704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6DBAFACC-17FE-4660-A1E6-EA89FAFC7213}"/>
              </a:ext>
            </a:extLst>
          </p:cNvPr>
          <p:cNvSpPr txBox="1"/>
          <p:nvPr/>
        </p:nvSpPr>
        <p:spPr>
          <a:xfrm>
            <a:off x="637736" y="387718"/>
            <a:ext cx="10916528"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13.What are the monthly trends in order volume and revenue?</a:t>
            </a:r>
            <a:endParaRPr lang="en-IN" sz="2800" b="1" dirty="0"/>
          </a:p>
        </p:txBody>
      </p:sp>
      <p:pic>
        <p:nvPicPr>
          <p:cNvPr id="7" name="Picture 6">
            <a:extLst>
              <a:ext uri="{FF2B5EF4-FFF2-40B4-BE49-F238E27FC236}">
                <a16:creationId xmlns:a16="http://schemas.microsoft.com/office/drawing/2014/main" id="{4CFDA22A-8514-4BAB-9F77-D118AE54589D}"/>
              </a:ext>
            </a:extLst>
          </p:cNvPr>
          <p:cNvPicPr>
            <a:picLocks noChangeAspect="1"/>
          </p:cNvPicPr>
          <p:nvPr/>
        </p:nvPicPr>
        <p:blipFill rotWithShape="1">
          <a:blip r:embed="rId3"/>
          <a:srcRect t="1425"/>
          <a:stretch/>
        </p:blipFill>
        <p:spPr>
          <a:xfrm>
            <a:off x="8704971" y="2294791"/>
            <a:ext cx="2619522" cy="3161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416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5632C-14DA-4B48-A978-890728658E08}"/>
              </a:ext>
            </a:extLst>
          </p:cNvPr>
          <p:cNvSpPr txBox="1"/>
          <p:nvPr/>
        </p:nvSpPr>
        <p:spPr>
          <a:xfrm>
            <a:off x="4258993" y="508187"/>
            <a:ext cx="6098344" cy="646331"/>
          </a:xfrm>
          <a:prstGeom prst="rect">
            <a:avLst/>
          </a:prstGeom>
          <a:noFill/>
        </p:spPr>
        <p:txBody>
          <a:bodyPr wrap="square">
            <a:spAutoFit/>
          </a:bodyPr>
          <a:lstStyle/>
          <a:p>
            <a:r>
              <a:rPr lang="en-IN" sz="3600" b="1" dirty="0"/>
              <a:t>Introduction</a:t>
            </a:r>
            <a:r>
              <a:rPr lang="en-IN" dirty="0"/>
              <a:t> </a:t>
            </a:r>
          </a:p>
        </p:txBody>
      </p:sp>
      <p:sp>
        <p:nvSpPr>
          <p:cNvPr id="8" name="TextBox 7">
            <a:extLst>
              <a:ext uri="{FF2B5EF4-FFF2-40B4-BE49-F238E27FC236}">
                <a16:creationId xmlns:a16="http://schemas.microsoft.com/office/drawing/2014/main" id="{58C667BB-E42D-46A3-A6B2-3E01DD6BC432}"/>
              </a:ext>
            </a:extLst>
          </p:cNvPr>
          <p:cNvSpPr txBox="1"/>
          <p:nvPr/>
        </p:nvSpPr>
        <p:spPr>
          <a:xfrm>
            <a:off x="609600" y="1685605"/>
            <a:ext cx="10972800" cy="4524315"/>
          </a:xfrm>
          <a:prstGeom prst="rect">
            <a:avLst/>
          </a:prstGeom>
          <a:noFill/>
        </p:spPr>
        <p:txBody>
          <a:bodyPr wrap="square">
            <a:spAutoFit/>
          </a:bodyPr>
          <a:lstStyle/>
          <a:p>
            <a:r>
              <a:rPr lang="en-IN" sz="2000" dirty="0">
                <a:effectLst/>
                <a:latin typeface="Symbol" panose="05050102010706020507" pitchFamily="18" charset="2"/>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 The Retail and Grocery sector depends heavily on smooth management of products, suppliers, customers, and employees.</a:t>
            </a:r>
          </a:p>
          <a:p>
            <a:r>
              <a:rPr lang="en-IN" sz="2000" dirty="0">
                <a:effectLst/>
                <a:latin typeface="Symbol" panose="05050102010706020507" pitchFamily="18" charset="2"/>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 Proper data management helps in tracking sales, monitoring stock, and understanding business performance.</a:t>
            </a:r>
          </a:p>
          <a:p>
            <a:r>
              <a:rPr lang="en-IN" sz="2000" dirty="0">
                <a:effectLst/>
                <a:latin typeface="Symbol" panose="05050102010706020507" pitchFamily="18" charset="2"/>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 This project builds a mini grocery store database that connects different parts of the business, like products, orders, and suppliers.</a:t>
            </a:r>
          </a:p>
          <a:p>
            <a:r>
              <a:rPr lang="en-IN" sz="2000" dirty="0">
                <a:effectLst/>
                <a:latin typeface="Symbol" panose="05050102010706020507" pitchFamily="18" charset="2"/>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 It gives a practical learning experience in managing and analysing  real-world data relationships.</a:t>
            </a:r>
          </a:p>
          <a:p>
            <a:r>
              <a:rPr lang="en-IN" sz="2000" dirty="0">
                <a:effectLst/>
                <a:latin typeface="Symbol" panose="05050102010706020507" pitchFamily="18" charset="2"/>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 Using SQL queries, we can extract important information, spot trends, and solve operational challenges.</a:t>
            </a:r>
          </a:p>
          <a:p>
            <a:r>
              <a:rPr lang="en-IN" sz="2000" dirty="0">
                <a:effectLst/>
                <a:latin typeface="Symbol" panose="05050102010706020507" pitchFamily="18" charset="2"/>
                <a:ea typeface="Times New Roman" panose="02020603050405020304" pitchFamily="18" charset="0"/>
              </a:rPr>
              <a:t>·</a:t>
            </a:r>
            <a:r>
              <a:rPr lang="en-IN" sz="2400" dirty="0">
                <a:effectLst/>
                <a:latin typeface="Times New Roman" panose="02020603050405020304" pitchFamily="18" charset="0"/>
                <a:ea typeface="Times New Roman" panose="02020603050405020304" pitchFamily="18" charset="0"/>
              </a:rPr>
              <a:t> The main aim is to make better business decisions and improve the overall efficiency of the store.</a:t>
            </a:r>
          </a:p>
        </p:txBody>
      </p:sp>
    </p:spTree>
    <p:extLst>
      <p:ext uri="{BB962C8B-B14F-4D97-AF65-F5344CB8AC3E}">
        <p14:creationId xmlns:p14="http://schemas.microsoft.com/office/powerpoint/2010/main" val="2283500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7A1E8D-1FD8-4D10-994A-DAF1804AF8C1}"/>
              </a:ext>
            </a:extLst>
          </p:cNvPr>
          <p:cNvPicPr>
            <a:picLocks noChangeAspect="1"/>
          </p:cNvPicPr>
          <p:nvPr/>
        </p:nvPicPr>
        <p:blipFill rotWithShape="1">
          <a:blip r:embed="rId2"/>
          <a:srcRect t="2570"/>
          <a:stretch/>
        </p:blipFill>
        <p:spPr>
          <a:xfrm>
            <a:off x="7315200" y="2695722"/>
            <a:ext cx="4698610" cy="14665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D889D632-7352-4D9A-8CF0-696D2A5B389C}"/>
              </a:ext>
            </a:extLst>
          </p:cNvPr>
          <p:cNvPicPr>
            <a:picLocks noChangeAspect="1"/>
          </p:cNvPicPr>
          <p:nvPr/>
        </p:nvPicPr>
        <p:blipFill>
          <a:blip r:embed="rId3"/>
          <a:stretch>
            <a:fillRect/>
          </a:stretch>
        </p:blipFill>
        <p:spPr>
          <a:xfrm>
            <a:off x="417340" y="1223888"/>
            <a:ext cx="6658709" cy="5297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F741CF26-6BCF-488D-957B-3167861B9CA1}"/>
              </a:ext>
            </a:extLst>
          </p:cNvPr>
          <p:cNvSpPr txBox="1"/>
          <p:nvPr/>
        </p:nvSpPr>
        <p:spPr>
          <a:xfrm>
            <a:off x="417341" y="336267"/>
            <a:ext cx="11357318" cy="523220"/>
          </a:xfrm>
          <a:prstGeom prst="rect">
            <a:avLst/>
          </a:prstGeom>
          <a:noFill/>
        </p:spPr>
        <p:txBody>
          <a:bodyPr wrap="square">
            <a:spAutoFit/>
          </a:bodyPr>
          <a:lstStyle/>
          <a:p>
            <a:r>
              <a:rPr lang="en-IN" sz="2800" b="1" dirty="0"/>
              <a:t> 14.How do order patterns vary across weekdays and weekends?</a:t>
            </a:r>
          </a:p>
        </p:txBody>
      </p:sp>
    </p:spTree>
    <p:extLst>
      <p:ext uri="{BB962C8B-B14F-4D97-AF65-F5344CB8AC3E}">
        <p14:creationId xmlns:p14="http://schemas.microsoft.com/office/powerpoint/2010/main" val="82040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63FE8-22C9-4927-A4B9-671876F70C9D}"/>
              </a:ext>
            </a:extLst>
          </p:cNvPr>
          <p:cNvSpPr txBox="1"/>
          <p:nvPr/>
        </p:nvSpPr>
        <p:spPr>
          <a:xfrm>
            <a:off x="1760220" y="303312"/>
            <a:ext cx="8671560"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15.How many suppliers are there in the database?</a:t>
            </a:r>
            <a:endParaRPr lang="en-IN" sz="2800" b="1" dirty="0"/>
          </a:p>
        </p:txBody>
      </p:sp>
      <p:pic>
        <p:nvPicPr>
          <p:cNvPr id="5" name="Picture 4">
            <a:extLst>
              <a:ext uri="{FF2B5EF4-FFF2-40B4-BE49-F238E27FC236}">
                <a16:creationId xmlns:a16="http://schemas.microsoft.com/office/drawing/2014/main" id="{718029B0-7526-4AAA-9E95-8A805B2C78A6}"/>
              </a:ext>
            </a:extLst>
          </p:cNvPr>
          <p:cNvPicPr>
            <a:picLocks noChangeAspect="1"/>
          </p:cNvPicPr>
          <p:nvPr/>
        </p:nvPicPr>
        <p:blipFill>
          <a:blip r:embed="rId2"/>
          <a:stretch>
            <a:fillRect/>
          </a:stretch>
        </p:blipFill>
        <p:spPr>
          <a:xfrm>
            <a:off x="618979" y="1772529"/>
            <a:ext cx="6611815" cy="4023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108C5A3-A439-4DC6-9724-59F6060CCF24}"/>
              </a:ext>
            </a:extLst>
          </p:cNvPr>
          <p:cNvPicPr>
            <a:picLocks noChangeAspect="1"/>
          </p:cNvPicPr>
          <p:nvPr/>
        </p:nvPicPr>
        <p:blipFill rotWithShape="1">
          <a:blip r:embed="rId3"/>
          <a:srcRect t="7032"/>
          <a:stretch/>
        </p:blipFill>
        <p:spPr>
          <a:xfrm>
            <a:off x="8195017" y="2396783"/>
            <a:ext cx="2771335" cy="20925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53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6CB282-CA75-4E70-8290-66DD167989E7}"/>
              </a:ext>
            </a:extLst>
          </p:cNvPr>
          <p:cNvPicPr>
            <a:picLocks noChangeAspect="1"/>
          </p:cNvPicPr>
          <p:nvPr/>
        </p:nvPicPr>
        <p:blipFill rotWithShape="1">
          <a:blip r:embed="rId2"/>
          <a:srcRect l="3288" t="8572"/>
          <a:stretch/>
        </p:blipFill>
        <p:spPr>
          <a:xfrm>
            <a:off x="8454684" y="3052262"/>
            <a:ext cx="3235568" cy="19132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B2D794E2-E53B-4184-B4AF-B6BA075236F4}"/>
              </a:ext>
            </a:extLst>
          </p:cNvPr>
          <p:cNvSpPr txBox="1"/>
          <p:nvPr/>
        </p:nvSpPr>
        <p:spPr>
          <a:xfrm>
            <a:off x="1733256" y="472124"/>
            <a:ext cx="8725487" cy="523220"/>
          </a:xfrm>
          <a:prstGeom prst="rect">
            <a:avLst/>
          </a:prstGeom>
          <a:noFill/>
        </p:spPr>
        <p:txBody>
          <a:bodyPr wrap="square">
            <a:spAutoFit/>
          </a:bodyPr>
          <a:lstStyle/>
          <a:p>
            <a:r>
              <a:rPr lang="en-IN" sz="2800" b="1" dirty="0"/>
              <a:t>16.Which supplier provides the most products?</a:t>
            </a:r>
          </a:p>
        </p:txBody>
      </p:sp>
      <p:pic>
        <p:nvPicPr>
          <p:cNvPr id="15" name="Picture 14">
            <a:extLst>
              <a:ext uri="{FF2B5EF4-FFF2-40B4-BE49-F238E27FC236}">
                <a16:creationId xmlns:a16="http://schemas.microsoft.com/office/drawing/2014/main" id="{17D8EE3E-327D-454D-8263-043B3FD19218}"/>
              </a:ext>
            </a:extLst>
          </p:cNvPr>
          <p:cNvPicPr>
            <a:picLocks noChangeAspect="1"/>
          </p:cNvPicPr>
          <p:nvPr/>
        </p:nvPicPr>
        <p:blipFill>
          <a:blip r:embed="rId3"/>
          <a:stretch>
            <a:fillRect/>
          </a:stretch>
        </p:blipFill>
        <p:spPr>
          <a:xfrm>
            <a:off x="787791" y="1631853"/>
            <a:ext cx="6541477" cy="4754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4978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BCD35-75B0-4E28-B69E-1C4932A3A070}"/>
              </a:ext>
            </a:extLst>
          </p:cNvPr>
          <p:cNvPicPr>
            <a:picLocks noChangeAspect="1"/>
          </p:cNvPicPr>
          <p:nvPr/>
        </p:nvPicPr>
        <p:blipFill>
          <a:blip r:embed="rId2"/>
          <a:stretch>
            <a:fillRect/>
          </a:stretch>
        </p:blipFill>
        <p:spPr>
          <a:xfrm>
            <a:off x="759655" y="1519312"/>
            <a:ext cx="5880296" cy="4445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1283826-88DC-466A-98CA-FBB6BA9C1AE7}"/>
              </a:ext>
            </a:extLst>
          </p:cNvPr>
          <p:cNvPicPr>
            <a:picLocks noChangeAspect="1"/>
          </p:cNvPicPr>
          <p:nvPr/>
        </p:nvPicPr>
        <p:blipFill>
          <a:blip r:embed="rId3"/>
          <a:stretch>
            <a:fillRect/>
          </a:stretch>
        </p:blipFill>
        <p:spPr>
          <a:xfrm>
            <a:off x="7906043" y="2293033"/>
            <a:ext cx="3010486" cy="2686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5496F3A-D935-4A6B-9EC4-DF1AEFB94736}"/>
              </a:ext>
            </a:extLst>
          </p:cNvPr>
          <p:cNvSpPr txBox="1"/>
          <p:nvPr/>
        </p:nvSpPr>
        <p:spPr>
          <a:xfrm>
            <a:off x="461889" y="408820"/>
            <a:ext cx="11268222" cy="523220"/>
          </a:xfrm>
          <a:prstGeom prst="rect">
            <a:avLst/>
          </a:prstGeom>
          <a:noFill/>
        </p:spPr>
        <p:txBody>
          <a:bodyPr wrap="square">
            <a:spAutoFit/>
          </a:bodyPr>
          <a:lstStyle/>
          <a:p>
            <a:r>
              <a:rPr lang="en-IN" sz="2800" b="1" dirty="0"/>
              <a:t> 17.What is the average price of products from each supplier?</a:t>
            </a:r>
          </a:p>
        </p:txBody>
      </p:sp>
    </p:spTree>
    <p:extLst>
      <p:ext uri="{BB962C8B-B14F-4D97-AF65-F5344CB8AC3E}">
        <p14:creationId xmlns:p14="http://schemas.microsoft.com/office/powerpoint/2010/main" val="3679542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7D62EA-445F-445E-9A4D-3C47762E0E58}"/>
              </a:ext>
            </a:extLst>
          </p:cNvPr>
          <p:cNvSpPr txBox="1"/>
          <p:nvPr/>
        </p:nvSpPr>
        <p:spPr>
          <a:xfrm>
            <a:off x="464234" y="500260"/>
            <a:ext cx="13476849" cy="461665"/>
          </a:xfrm>
          <a:prstGeom prst="rect">
            <a:avLst/>
          </a:prstGeom>
          <a:noFill/>
        </p:spPr>
        <p:txBody>
          <a:bodyPr wrap="square">
            <a:spAutoFit/>
          </a:bodyPr>
          <a:lstStyle/>
          <a:p>
            <a:r>
              <a:rPr lang="en-IN" sz="2400" b="1" dirty="0"/>
              <a:t> 18.Which suppliers contribute the most to total product sales (by revenue)?</a:t>
            </a:r>
          </a:p>
        </p:txBody>
      </p:sp>
      <p:pic>
        <p:nvPicPr>
          <p:cNvPr id="9" name="Picture 8">
            <a:extLst>
              <a:ext uri="{FF2B5EF4-FFF2-40B4-BE49-F238E27FC236}">
                <a16:creationId xmlns:a16="http://schemas.microsoft.com/office/drawing/2014/main" id="{C2ACF784-5F9B-4996-BE8E-3CA575E81E78}"/>
              </a:ext>
            </a:extLst>
          </p:cNvPr>
          <p:cNvPicPr>
            <a:picLocks noChangeAspect="1"/>
          </p:cNvPicPr>
          <p:nvPr/>
        </p:nvPicPr>
        <p:blipFill>
          <a:blip r:embed="rId2"/>
          <a:stretch>
            <a:fillRect/>
          </a:stretch>
        </p:blipFill>
        <p:spPr>
          <a:xfrm>
            <a:off x="8595360" y="2627141"/>
            <a:ext cx="2897944" cy="1603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88A09A2-C3BC-4EBA-8E44-EB86DA562F4E}"/>
              </a:ext>
            </a:extLst>
          </p:cNvPr>
          <p:cNvPicPr>
            <a:picLocks noChangeAspect="1"/>
          </p:cNvPicPr>
          <p:nvPr/>
        </p:nvPicPr>
        <p:blipFill>
          <a:blip r:embed="rId3"/>
          <a:stretch>
            <a:fillRect/>
          </a:stretch>
        </p:blipFill>
        <p:spPr>
          <a:xfrm>
            <a:off x="309489" y="1560657"/>
            <a:ext cx="7526216" cy="47970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21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708FE-80BD-485B-95F6-106044CAA026}"/>
              </a:ext>
            </a:extLst>
          </p:cNvPr>
          <p:cNvSpPr txBox="1"/>
          <p:nvPr/>
        </p:nvSpPr>
        <p:spPr>
          <a:xfrm>
            <a:off x="1879209" y="556530"/>
            <a:ext cx="10641037"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19.How many employees have processed orders?</a:t>
            </a:r>
            <a:endParaRPr lang="en-IN" sz="2800" b="1" dirty="0"/>
          </a:p>
        </p:txBody>
      </p:sp>
      <p:pic>
        <p:nvPicPr>
          <p:cNvPr id="5" name="Picture 4">
            <a:extLst>
              <a:ext uri="{FF2B5EF4-FFF2-40B4-BE49-F238E27FC236}">
                <a16:creationId xmlns:a16="http://schemas.microsoft.com/office/drawing/2014/main" id="{16DC510E-3E55-4F8D-BC3D-76FA5D68BF0D}"/>
              </a:ext>
            </a:extLst>
          </p:cNvPr>
          <p:cNvPicPr>
            <a:picLocks noChangeAspect="1"/>
          </p:cNvPicPr>
          <p:nvPr/>
        </p:nvPicPr>
        <p:blipFill>
          <a:blip r:embed="rId2"/>
          <a:stretch>
            <a:fillRect/>
          </a:stretch>
        </p:blipFill>
        <p:spPr>
          <a:xfrm>
            <a:off x="791453" y="1899138"/>
            <a:ext cx="6129851" cy="3868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BF09AED-9759-433F-86DB-356E4135AA9B}"/>
              </a:ext>
            </a:extLst>
          </p:cNvPr>
          <p:cNvPicPr>
            <a:picLocks noChangeAspect="1"/>
          </p:cNvPicPr>
          <p:nvPr/>
        </p:nvPicPr>
        <p:blipFill rotWithShape="1">
          <a:blip r:embed="rId3"/>
          <a:srcRect t="6135"/>
          <a:stretch/>
        </p:blipFill>
        <p:spPr>
          <a:xfrm>
            <a:off x="7720159" y="2729132"/>
            <a:ext cx="2957220" cy="2152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13849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08CA0-5BC3-4D45-A1CE-9181F4CCFE63}"/>
              </a:ext>
            </a:extLst>
          </p:cNvPr>
          <p:cNvSpPr txBox="1"/>
          <p:nvPr/>
        </p:nvSpPr>
        <p:spPr>
          <a:xfrm>
            <a:off x="1528689" y="387719"/>
            <a:ext cx="10663311"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20.Which employees have handled the most orders?</a:t>
            </a:r>
            <a:endParaRPr lang="en-IN" sz="2800" b="1" dirty="0"/>
          </a:p>
        </p:txBody>
      </p:sp>
      <p:pic>
        <p:nvPicPr>
          <p:cNvPr id="5" name="Picture 4">
            <a:extLst>
              <a:ext uri="{FF2B5EF4-FFF2-40B4-BE49-F238E27FC236}">
                <a16:creationId xmlns:a16="http://schemas.microsoft.com/office/drawing/2014/main" id="{50B4E344-762B-4518-8B57-2960440B16C4}"/>
              </a:ext>
            </a:extLst>
          </p:cNvPr>
          <p:cNvPicPr>
            <a:picLocks noChangeAspect="1"/>
          </p:cNvPicPr>
          <p:nvPr/>
        </p:nvPicPr>
        <p:blipFill>
          <a:blip r:embed="rId2"/>
          <a:stretch>
            <a:fillRect/>
          </a:stretch>
        </p:blipFill>
        <p:spPr>
          <a:xfrm>
            <a:off x="738333" y="1406769"/>
            <a:ext cx="6379920" cy="4431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95353D2-7342-4B3B-B4E1-B59088E27488}"/>
              </a:ext>
            </a:extLst>
          </p:cNvPr>
          <p:cNvPicPr>
            <a:picLocks noChangeAspect="1"/>
          </p:cNvPicPr>
          <p:nvPr/>
        </p:nvPicPr>
        <p:blipFill rotWithShape="1">
          <a:blip r:embed="rId3"/>
          <a:srcRect l="2247" t="4808" r="1"/>
          <a:stretch/>
        </p:blipFill>
        <p:spPr>
          <a:xfrm>
            <a:off x="7891975" y="2602523"/>
            <a:ext cx="3671668" cy="1740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3814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28B6F-407D-4842-8206-086FA0C7F693}"/>
              </a:ext>
            </a:extLst>
          </p:cNvPr>
          <p:cNvSpPr txBox="1"/>
          <p:nvPr/>
        </p:nvSpPr>
        <p:spPr>
          <a:xfrm>
            <a:off x="703385" y="453628"/>
            <a:ext cx="12210757" cy="523220"/>
          </a:xfrm>
          <a:prstGeom prst="rect">
            <a:avLst/>
          </a:prstGeom>
          <a:noFill/>
        </p:spPr>
        <p:txBody>
          <a:bodyPr wrap="square">
            <a:spAutoFit/>
          </a:bodyPr>
          <a:lstStyle/>
          <a:p>
            <a:pPr rtl="0" fontAlgn="base">
              <a:spcBef>
                <a:spcPts val="1200"/>
              </a:spcBef>
              <a:spcAft>
                <a:spcPts val="1200"/>
              </a:spcAft>
            </a:pPr>
            <a:r>
              <a:rPr lang="en-US" sz="2800" b="1" i="0" u="none" strike="noStrike" dirty="0">
                <a:solidFill>
                  <a:srgbClr val="000000"/>
                </a:solidFill>
                <a:effectLst/>
                <a:latin typeface="Arial" panose="020B0604020202020204" pitchFamily="34" charset="0"/>
              </a:rPr>
              <a:t>21.What is the total sales value processed by each employee?</a:t>
            </a:r>
          </a:p>
        </p:txBody>
      </p:sp>
      <p:pic>
        <p:nvPicPr>
          <p:cNvPr id="5" name="Picture 4">
            <a:extLst>
              <a:ext uri="{FF2B5EF4-FFF2-40B4-BE49-F238E27FC236}">
                <a16:creationId xmlns:a16="http://schemas.microsoft.com/office/drawing/2014/main" id="{1AC1B8AA-8B81-4DC5-B09E-F9B49BE16C5A}"/>
              </a:ext>
            </a:extLst>
          </p:cNvPr>
          <p:cNvPicPr>
            <a:picLocks noChangeAspect="1"/>
          </p:cNvPicPr>
          <p:nvPr/>
        </p:nvPicPr>
        <p:blipFill>
          <a:blip r:embed="rId2"/>
          <a:stretch>
            <a:fillRect/>
          </a:stretch>
        </p:blipFill>
        <p:spPr>
          <a:xfrm>
            <a:off x="942535" y="1631852"/>
            <a:ext cx="5669280" cy="4473525"/>
          </a:xfrm>
          <a:prstGeom prst="rect">
            <a:avLst/>
          </a:prstGeom>
        </p:spPr>
      </p:pic>
      <p:pic>
        <p:nvPicPr>
          <p:cNvPr id="7" name="Picture 6">
            <a:extLst>
              <a:ext uri="{FF2B5EF4-FFF2-40B4-BE49-F238E27FC236}">
                <a16:creationId xmlns:a16="http://schemas.microsoft.com/office/drawing/2014/main" id="{D733AAA5-EA47-4A4D-9A18-0C745F77F2D5}"/>
              </a:ext>
            </a:extLst>
          </p:cNvPr>
          <p:cNvPicPr>
            <a:picLocks noChangeAspect="1"/>
          </p:cNvPicPr>
          <p:nvPr/>
        </p:nvPicPr>
        <p:blipFill>
          <a:blip r:embed="rId3"/>
          <a:stretch>
            <a:fillRect/>
          </a:stretch>
        </p:blipFill>
        <p:spPr>
          <a:xfrm>
            <a:off x="8532422" y="2103118"/>
            <a:ext cx="2224674" cy="3671668"/>
          </a:xfrm>
          <a:prstGeom prst="rect">
            <a:avLst/>
          </a:prstGeom>
        </p:spPr>
      </p:pic>
    </p:spTree>
    <p:extLst>
      <p:ext uri="{BB962C8B-B14F-4D97-AF65-F5344CB8AC3E}">
        <p14:creationId xmlns:p14="http://schemas.microsoft.com/office/powerpoint/2010/main" val="829594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33D000-F121-43CC-8155-DA80C8545C4E}"/>
              </a:ext>
            </a:extLst>
          </p:cNvPr>
          <p:cNvSpPr txBox="1"/>
          <p:nvPr/>
        </p:nvSpPr>
        <p:spPr>
          <a:xfrm>
            <a:off x="1179341" y="434741"/>
            <a:ext cx="10818055" cy="523220"/>
          </a:xfrm>
          <a:prstGeom prst="rect">
            <a:avLst/>
          </a:prstGeom>
          <a:noFill/>
        </p:spPr>
        <p:txBody>
          <a:bodyPr wrap="square">
            <a:spAutoFit/>
          </a:bodyPr>
          <a:lstStyle/>
          <a:p>
            <a:pPr rtl="0" fontAlgn="base">
              <a:spcBef>
                <a:spcPts val="1200"/>
              </a:spcBef>
              <a:spcAft>
                <a:spcPts val="1200"/>
              </a:spcAft>
            </a:pPr>
            <a:r>
              <a:rPr lang="en-US" sz="2800" b="1" i="0" u="none" strike="noStrike" dirty="0">
                <a:solidFill>
                  <a:srgbClr val="000000"/>
                </a:solidFill>
                <a:effectLst/>
                <a:latin typeface="Arial" panose="020B0604020202020204" pitchFamily="34" charset="0"/>
              </a:rPr>
              <a:t>22.What is the average order value handled per employee?</a:t>
            </a:r>
          </a:p>
        </p:txBody>
      </p:sp>
      <p:pic>
        <p:nvPicPr>
          <p:cNvPr id="5" name="Picture 4">
            <a:extLst>
              <a:ext uri="{FF2B5EF4-FFF2-40B4-BE49-F238E27FC236}">
                <a16:creationId xmlns:a16="http://schemas.microsoft.com/office/drawing/2014/main" id="{4CC4E62E-DDAE-4DEE-9198-649EA8F71475}"/>
              </a:ext>
            </a:extLst>
          </p:cNvPr>
          <p:cNvPicPr>
            <a:picLocks noChangeAspect="1"/>
          </p:cNvPicPr>
          <p:nvPr/>
        </p:nvPicPr>
        <p:blipFill>
          <a:blip r:embed="rId2"/>
          <a:stretch>
            <a:fillRect/>
          </a:stretch>
        </p:blipFill>
        <p:spPr>
          <a:xfrm>
            <a:off x="686971" y="1533378"/>
            <a:ext cx="5741963" cy="4889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F8957E6-B0E6-4E2D-9125-B29AB1C83305}"/>
              </a:ext>
            </a:extLst>
          </p:cNvPr>
          <p:cNvPicPr>
            <a:picLocks noChangeAspect="1"/>
          </p:cNvPicPr>
          <p:nvPr/>
        </p:nvPicPr>
        <p:blipFill rotWithShape="1">
          <a:blip r:embed="rId3"/>
          <a:srcRect l="4477" t="5723"/>
          <a:stretch/>
        </p:blipFill>
        <p:spPr>
          <a:xfrm>
            <a:off x="7469945" y="2813538"/>
            <a:ext cx="4141102" cy="2201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410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4C79F-C953-425D-9712-F96B7ABC6B38}"/>
              </a:ext>
            </a:extLst>
          </p:cNvPr>
          <p:cNvSpPr txBox="1"/>
          <p:nvPr/>
        </p:nvSpPr>
        <p:spPr>
          <a:xfrm>
            <a:off x="140677" y="308131"/>
            <a:ext cx="12112283"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23.What is the relationship between quantity ordered and total price?</a:t>
            </a:r>
            <a:endParaRPr lang="en-IN" sz="2800" b="1" dirty="0"/>
          </a:p>
        </p:txBody>
      </p:sp>
      <p:pic>
        <p:nvPicPr>
          <p:cNvPr id="5" name="Picture 4">
            <a:extLst>
              <a:ext uri="{FF2B5EF4-FFF2-40B4-BE49-F238E27FC236}">
                <a16:creationId xmlns:a16="http://schemas.microsoft.com/office/drawing/2014/main" id="{5D060865-61F7-48F2-855C-72FF4DB4118B}"/>
              </a:ext>
            </a:extLst>
          </p:cNvPr>
          <p:cNvPicPr>
            <a:picLocks noChangeAspect="1"/>
          </p:cNvPicPr>
          <p:nvPr/>
        </p:nvPicPr>
        <p:blipFill>
          <a:blip r:embed="rId2"/>
          <a:stretch>
            <a:fillRect/>
          </a:stretch>
        </p:blipFill>
        <p:spPr>
          <a:xfrm>
            <a:off x="748812" y="1688123"/>
            <a:ext cx="6186560" cy="4515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146BE72-7AF2-4C97-85B1-DA0AC6BC20A9}"/>
              </a:ext>
            </a:extLst>
          </p:cNvPr>
          <p:cNvPicPr>
            <a:picLocks noChangeAspect="1"/>
          </p:cNvPicPr>
          <p:nvPr/>
        </p:nvPicPr>
        <p:blipFill>
          <a:blip r:embed="rId3"/>
          <a:stretch>
            <a:fillRect/>
          </a:stretch>
        </p:blipFill>
        <p:spPr>
          <a:xfrm>
            <a:off x="8277957" y="2016955"/>
            <a:ext cx="3165231" cy="3829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09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B3460C-CEB5-4B08-BEC6-082F5BA39F2D}"/>
              </a:ext>
            </a:extLst>
          </p:cNvPr>
          <p:cNvSpPr txBox="1"/>
          <p:nvPr/>
        </p:nvSpPr>
        <p:spPr>
          <a:xfrm>
            <a:off x="5151706" y="-251689"/>
            <a:ext cx="1888587" cy="1986698"/>
          </a:xfrm>
          <a:prstGeom prst="rect">
            <a:avLst/>
          </a:prstGeom>
          <a:noFill/>
        </p:spPr>
        <p:txBody>
          <a:bodyPr wrap="square">
            <a:spAutoFit/>
          </a:bodyPr>
          <a:lstStyle/>
          <a:p>
            <a:pPr algn="ctr">
              <a:lnSpc>
                <a:spcPct val="107000"/>
              </a:lnSpc>
              <a:spcAft>
                <a:spcPts val="800"/>
              </a:spcAft>
            </a:pP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Tables</a:t>
            </a:r>
            <a:endParaRPr lang="en-IN" sz="4000" dirty="0"/>
          </a:p>
          <a:p>
            <a:pPr algn="ctr">
              <a:lnSpc>
                <a:spcPct val="107000"/>
              </a:lnSpc>
              <a:spcAft>
                <a:spcPts val="80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D0CFDEC-A040-4018-A561-1C92E0E89124}"/>
              </a:ext>
            </a:extLst>
          </p:cNvPr>
          <p:cNvPicPr>
            <a:picLocks noChangeAspect="1"/>
          </p:cNvPicPr>
          <p:nvPr/>
        </p:nvPicPr>
        <p:blipFill rotWithShape="1">
          <a:blip r:embed="rId2"/>
          <a:srcRect l="8156"/>
          <a:stretch/>
        </p:blipFill>
        <p:spPr>
          <a:xfrm>
            <a:off x="829994" y="1929227"/>
            <a:ext cx="4772936" cy="1264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EB742DEF-E704-4116-9B00-875AE1B965C9}"/>
              </a:ext>
            </a:extLst>
          </p:cNvPr>
          <p:cNvSpPr txBox="1"/>
          <p:nvPr/>
        </p:nvSpPr>
        <p:spPr>
          <a:xfrm rot="10800000" flipV="1">
            <a:off x="1991075" y="1159161"/>
            <a:ext cx="3010486" cy="523220"/>
          </a:xfrm>
          <a:prstGeom prst="rect">
            <a:avLst/>
          </a:prstGeom>
          <a:noFill/>
        </p:spPr>
        <p:txBody>
          <a:bodyPr wrap="square" rtlCol="0">
            <a:spAutoFit/>
          </a:bodyPr>
          <a:lstStyle/>
          <a:p>
            <a:r>
              <a:rPr lang="en-IN" sz="2800" b="1" dirty="0"/>
              <a:t>supplier</a:t>
            </a:r>
          </a:p>
        </p:txBody>
      </p:sp>
      <p:pic>
        <p:nvPicPr>
          <p:cNvPr id="11" name="Picture 10">
            <a:extLst>
              <a:ext uri="{FF2B5EF4-FFF2-40B4-BE49-F238E27FC236}">
                <a16:creationId xmlns:a16="http://schemas.microsoft.com/office/drawing/2014/main" id="{D6E3E3BB-5074-441E-8DB7-FB909A6C65FC}"/>
              </a:ext>
            </a:extLst>
          </p:cNvPr>
          <p:cNvPicPr>
            <a:picLocks noChangeAspect="1"/>
          </p:cNvPicPr>
          <p:nvPr/>
        </p:nvPicPr>
        <p:blipFill rotWithShape="1">
          <a:blip r:embed="rId3"/>
          <a:srcRect l="8507"/>
          <a:stretch/>
        </p:blipFill>
        <p:spPr>
          <a:xfrm>
            <a:off x="6935372" y="1929227"/>
            <a:ext cx="4839271" cy="1364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0ADC235C-76F1-479E-ACEC-D7C930FEBB48}"/>
              </a:ext>
            </a:extLst>
          </p:cNvPr>
          <p:cNvSpPr txBox="1"/>
          <p:nvPr/>
        </p:nvSpPr>
        <p:spPr>
          <a:xfrm>
            <a:off x="8058036" y="1164271"/>
            <a:ext cx="2166424" cy="523220"/>
          </a:xfrm>
          <a:prstGeom prst="rect">
            <a:avLst/>
          </a:prstGeom>
          <a:noFill/>
        </p:spPr>
        <p:txBody>
          <a:bodyPr wrap="square" rtlCol="0">
            <a:spAutoFit/>
          </a:bodyPr>
          <a:lstStyle/>
          <a:p>
            <a:r>
              <a:rPr lang="en-IN" sz="2800" b="1" dirty="0"/>
              <a:t>employees</a:t>
            </a:r>
          </a:p>
        </p:txBody>
      </p:sp>
      <p:pic>
        <p:nvPicPr>
          <p:cNvPr id="14" name="Picture 13">
            <a:extLst>
              <a:ext uri="{FF2B5EF4-FFF2-40B4-BE49-F238E27FC236}">
                <a16:creationId xmlns:a16="http://schemas.microsoft.com/office/drawing/2014/main" id="{93E2062C-7B18-4A5A-9976-2012EA489877}"/>
              </a:ext>
            </a:extLst>
          </p:cNvPr>
          <p:cNvPicPr>
            <a:picLocks noChangeAspect="1"/>
          </p:cNvPicPr>
          <p:nvPr/>
        </p:nvPicPr>
        <p:blipFill rotWithShape="1">
          <a:blip r:embed="rId4"/>
          <a:srcRect l="8084"/>
          <a:stretch/>
        </p:blipFill>
        <p:spPr>
          <a:xfrm>
            <a:off x="829993" y="4450433"/>
            <a:ext cx="4691807" cy="1061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41A17A70-CEC6-4971-B4F7-9FE3DA6D27D0}"/>
              </a:ext>
            </a:extLst>
          </p:cNvPr>
          <p:cNvSpPr txBox="1"/>
          <p:nvPr/>
        </p:nvSpPr>
        <p:spPr>
          <a:xfrm>
            <a:off x="1914501" y="3690610"/>
            <a:ext cx="2110155" cy="523220"/>
          </a:xfrm>
          <a:prstGeom prst="rect">
            <a:avLst/>
          </a:prstGeom>
          <a:noFill/>
        </p:spPr>
        <p:txBody>
          <a:bodyPr wrap="square" rtlCol="0">
            <a:spAutoFit/>
          </a:bodyPr>
          <a:lstStyle/>
          <a:p>
            <a:r>
              <a:rPr lang="en-IN" sz="2800" b="1" dirty="0"/>
              <a:t>categories</a:t>
            </a:r>
          </a:p>
        </p:txBody>
      </p:sp>
      <p:pic>
        <p:nvPicPr>
          <p:cNvPr id="17" name="Picture 16">
            <a:extLst>
              <a:ext uri="{FF2B5EF4-FFF2-40B4-BE49-F238E27FC236}">
                <a16:creationId xmlns:a16="http://schemas.microsoft.com/office/drawing/2014/main" id="{7F79E161-D393-4C5C-BEED-A2C3B622C351}"/>
              </a:ext>
            </a:extLst>
          </p:cNvPr>
          <p:cNvPicPr>
            <a:picLocks noChangeAspect="1"/>
          </p:cNvPicPr>
          <p:nvPr/>
        </p:nvPicPr>
        <p:blipFill rotWithShape="1">
          <a:blip r:embed="rId5"/>
          <a:srcRect l="8085"/>
          <a:stretch/>
        </p:blipFill>
        <p:spPr>
          <a:xfrm>
            <a:off x="7082835" y="4481765"/>
            <a:ext cx="4691808" cy="1061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ACAAD308-5E4A-478B-8C57-2FF35BFC2BC8}"/>
              </a:ext>
            </a:extLst>
          </p:cNvPr>
          <p:cNvSpPr txBox="1"/>
          <p:nvPr/>
        </p:nvSpPr>
        <p:spPr>
          <a:xfrm>
            <a:off x="8139212" y="3690610"/>
            <a:ext cx="2004075" cy="523220"/>
          </a:xfrm>
          <a:prstGeom prst="rect">
            <a:avLst/>
          </a:prstGeom>
          <a:noFill/>
        </p:spPr>
        <p:txBody>
          <a:bodyPr wrap="none" rtlCol="0">
            <a:spAutoFit/>
          </a:bodyPr>
          <a:lstStyle/>
          <a:p>
            <a:r>
              <a:rPr lang="en-IN" sz="2800" b="1" dirty="0"/>
              <a:t>customers</a:t>
            </a:r>
          </a:p>
        </p:txBody>
      </p:sp>
    </p:spTree>
    <p:extLst>
      <p:ext uri="{BB962C8B-B14F-4D97-AF65-F5344CB8AC3E}">
        <p14:creationId xmlns:p14="http://schemas.microsoft.com/office/powerpoint/2010/main" val="1106396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B8A54-9110-4814-9A54-0DCE73C71990}"/>
              </a:ext>
            </a:extLst>
          </p:cNvPr>
          <p:cNvSpPr txBox="1"/>
          <p:nvPr/>
        </p:nvSpPr>
        <p:spPr>
          <a:xfrm>
            <a:off x="1266091" y="429921"/>
            <a:ext cx="10747717"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24.What is the average quantity ordered per product?</a:t>
            </a:r>
            <a:endParaRPr lang="en-IN" sz="2800" b="1" dirty="0"/>
          </a:p>
        </p:txBody>
      </p:sp>
      <p:pic>
        <p:nvPicPr>
          <p:cNvPr id="5" name="Picture 4">
            <a:extLst>
              <a:ext uri="{FF2B5EF4-FFF2-40B4-BE49-F238E27FC236}">
                <a16:creationId xmlns:a16="http://schemas.microsoft.com/office/drawing/2014/main" id="{A71EBDC7-64D0-466F-B928-0B5CBA4B8ADA}"/>
              </a:ext>
            </a:extLst>
          </p:cNvPr>
          <p:cNvPicPr>
            <a:picLocks noChangeAspect="1"/>
          </p:cNvPicPr>
          <p:nvPr/>
        </p:nvPicPr>
        <p:blipFill>
          <a:blip r:embed="rId2"/>
          <a:stretch>
            <a:fillRect/>
          </a:stretch>
        </p:blipFill>
        <p:spPr>
          <a:xfrm>
            <a:off x="548639" y="1744394"/>
            <a:ext cx="6274192" cy="4360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1C4BC17-43D6-45A0-AECB-88F344BA49A5}"/>
              </a:ext>
            </a:extLst>
          </p:cNvPr>
          <p:cNvPicPr>
            <a:picLocks noChangeAspect="1"/>
          </p:cNvPicPr>
          <p:nvPr/>
        </p:nvPicPr>
        <p:blipFill rotWithShape="1">
          <a:blip r:embed="rId3"/>
          <a:srcRect t="2198"/>
          <a:stretch/>
        </p:blipFill>
        <p:spPr>
          <a:xfrm>
            <a:off x="8308511" y="1955409"/>
            <a:ext cx="2664289" cy="3756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11972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AFAD2-1ED2-4F23-8E19-E568B14881F3}"/>
              </a:ext>
            </a:extLst>
          </p:cNvPr>
          <p:cNvSpPr txBox="1"/>
          <p:nvPr/>
        </p:nvSpPr>
        <p:spPr>
          <a:xfrm>
            <a:off x="867508" y="472124"/>
            <a:ext cx="11324492"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25.How does the unit price vary across products and orders?</a:t>
            </a:r>
            <a:endParaRPr lang="en-IN" sz="2800" b="1" dirty="0"/>
          </a:p>
        </p:txBody>
      </p:sp>
      <p:pic>
        <p:nvPicPr>
          <p:cNvPr id="9" name="Picture 8">
            <a:extLst>
              <a:ext uri="{FF2B5EF4-FFF2-40B4-BE49-F238E27FC236}">
                <a16:creationId xmlns:a16="http://schemas.microsoft.com/office/drawing/2014/main" id="{1F6AFEC0-9962-46C8-95BE-D302B7331A76}"/>
              </a:ext>
            </a:extLst>
          </p:cNvPr>
          <p:cNvPicPr>
            <a:picLocks noChangeAspect="1"/>
          </p:cNvPicPr>
          <p:nvPr/>
        </p:nvPicPr>
        <p:blipFill>
          <a:blip r:embed="rId2"/>
          <a:stretch>
            <a:fillRect/>
          </a:stretch>
        </p:blipFill>
        <p:spPr>
          <a:xfrm>
            <a:off x="7295857" y="1505243"/>
            <a:ext cx="4028635" cy="4515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CF7B7DD2-EACE-4247-830E-1DEDD9766502}"/>
              </a:ext>
            </a:extLst>
          </p:cNvPr>
          <p:cNvPicPr>
            <a:picLocks noChangeAspect="1"/>
          </p:cNvPicPr>
          <p:nvPr/>
        </p:nvPicPr>
        <p:blipFill>
          <a:blip r:embed="rId3"/>
          <a:stretch>
            <a:fillRect/>
          </a:stretch>
        </p:blipFill>
        <p:spPr>
          <a:xfrm>
            <a:off x="532374" y="1477107"/>
            <a:ext cx="5854358" cy="4768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0525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459896" y="2092191"/>
            <a:ext cx="6087069" cy="2834317"/>
          </a:xfrm>
          <a:prstGeom prst="rect">
            <a:avLst/>
          </a:prstGeom>
          <a:noFill/>
          <a:ln>
            <a:noFill/>
          </a:ln>
        </p:spPr>
      </p:pic>
      <p:sp>
        <p:nvSpPr>
          <p:cNvPr id="117" name="Google Shape;117;p5"/>
          <p:cNvSpPr txBox="1"/>
          <p:nvPr/>
        </p:nvSpPr>
        <p:spPr>
          <a:xfrm>
            <a:off x="247470" y="1242399"/>
            <a:ext cx="4973887" cy="1699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endParaRPr lang="en-IN" sz="54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4400"/>
              <a:buFont typeface="Libre Baskerville"/>
              <a:buNone/>
            </a:pPr>
            <a:r>
              <a:rPr lang="en-IN" sz="5400" b="0" i="0" u="none" strike="noStrike" cap="none" dirty="0">
                <a:solidFill>
                  <a:srgbClr val="FF0000"/>
                </a:solidFill>
                <a:latin typeface="Calibri"/>
                <a:ea typeface="Calibri"/>
                <a:cs typeface="Calibri"/>
                <a:sym typeface="Calibri"/>
              </a:rPr>
              <a:t>    THANK YOU</a:t>
            </a:r>
          </a:p>
          <a:p>
            <a:pPr marL="0" marR="0" lvl="0" indent="0" algn="l" rtl="0">
              <a:lnSpc>
                <a:spcPct val="100000"/>
              </a:lnSpc>
              <a:spcBef>
                <a:spcPts val="0"/>
              </a:spcBef>
              <a:spcAft>
                <a:spcPts val="0"/>
              </a:spcAft>
              <a:buClr>
                <a:srgbClr val="C00000"/>
              </a:buClr>
              <a:buSzPts val="4400"/>
              <a:buFont typeface="Libre Baskerville"/>
              <a:buNone/>
            </a:pPr>
            <a:endParaRPr lang="en-IN" sz="54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4400"/>
              <a:buFont typeface="Libre Baskerville"/>
              <a:buNone/>
            </a:pPr>
            <a:endParaRPr lang="en-IN" sz="28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4400"/>
              <a:buFont typeface="Libre Baskerville"/>
              <a:buNone/>
            </a:pPr>
            <a:r>
              <a:rPr lang="en-IN" sz="2800" dirty="0">
                <a:solidFill>
                  <a:srgbClr val="002060"/>
                </a:solidFill>
                <a:latin typeface="Calibri"/>
                <a:ea typeface="Calibri"/>
                <a:cs typeface="Calibri"/>
                <a:sym typeface="Calibri"/>
              </a:rPr>
              <a:t>GROUP MEMBERS :</a:t>
            </a:r>
          </a:p>
          <a:p>
            <a:pPr marL="0" marR="0" lvl="0" indent="0" algn="l" rtl="0">
              <a:lnSpc>
                <a:spcPct val="100000"/>
              </a:lnSpc>
              <a:spcBef>
                <a:spcPts val="0"/>
              </a:spcBef>
              <a:spcAft>
                <a:spcPts val="0"/>
              </a:spcAft>
              <a:buClr>
                <a:srgbClr val="C00000"/>
              </a:buClr>
              <a:buSzPts val="4400"/>
              <a:buFont typeface="Libre Baskerville"/>
              <a:buNone/>
            </a:pPr>
            <a:r>
              <a:rPr lang="en-IN" sz="2800" b="0" i="0" u="none" strike="noStrike" cap="none" dirty="0">
                <a:solidFill>
                  <a:schemeClr val="dk1"/>
                </a:solidFill>
                <a:latin typeface="Calibri"/>
                <a:ea typeface="Calibri"/>
                <a:cs typeface="Calibri"/>
                <a:sym typeface="Calibri"/>
              </a:rPr>
              <a:t>                        </a:t>
            </a:r>
            <a:r>
              <a:rPr lang="en-IN" sz="2800" dirty="0">
                <a:solidFill>
                  <a:schemeClr val="accent2"/>
                </a:solidFill>
                <a:latin typeface="Calibri"/>
                <a:ea typeface="Calibri"/>
                <a:cs typeface="Calibri"/>
                <a:sym typeface="Calibri"/>
              </a:rPr>
              <a:t>B.DINESH</a:t>
            </a:r>
          </a:p>
          <a:p>
            <a:pPr marL="0" marR="0" lvl="0" indent="0" algn="l" rtl="0">
              <a:lnSpc>
                <a:spcPct val="100000"/>
              </a:lnSpc>
              <a:spcBef>
                <a:spcPts val="0"/>
              </a:spcBef>
              <a:spcAft>
                <a:spcPts val="0"/>
              </a:spcAft>
              <a:buClr>
                <a:srgbClr val="C00000"/>
              </a:buClr>
              <a:buSzPts val="4400"/>
              <a:buFont typeface="Libre Baskerville"/>
              <a:buNone/>
            </a:pPr>
            <a:r>
              <a:rPr lang="en-IN" sz="2800" b="0" i="0" u="none" strike="noStrike" cap="none" dirty="0">
                <a:solidFill>
                  <a:schemeClr val="accent2"/>
                </a:solidFill>
                <a:latin typeface="Calibri"/>
                <a:ea typeface="Calibri"/>
                <a:cs typeface="Calibri"/>
                <a:sym typeface="Calibri"/>
              </a:rPr>
              <a:t>                        SHARADH PAL</a:t>
            </a:r>
          </a:p>
          <a:p>
            <a:pPr marL="0" marR="0" lvl="0" indent="0" algn="l" rtl="0">
              <a:lnSpc>
                <a:spcPct val="100000"/>
              </a:lnSpc>
              <a:spcBef>
                <a:spcPts val="0"/>
              </a:spcBef>
              <a:spcAft>
                <a:spcPts val="0"/>
              </a:spcAft>
              <a:buClr>
                <a:srgbClr val="C00000"/>
              </a:buClr>
              <a:buSzPts val="4400"/>
              <a:buFont typeface="Libre Baskerville"/>
              <a:buNone/>
            </a:pPr>
            <a:r>
              <a:rPr lang="en-IN" sz="2800" dirty="0">
                <a:solidFill>
                  <a:schemeClr val="accent2"/>
                </a:solidFill>
                <a:latin typeface="Calibri"/>
                <a:ea typeface="Calibri"/>
                <a:cs typeface="Calibri"/>
                <a:sym typeface="Calibri"/>
              </a:rPr>
              <a:t>                        T.RAMYA</a:t>
            </a:r>
            <a:endParaRPr lang="en-IN" sz="2800" b="0" i="0" u="none" strike="noStrike" cap="none" dirty="0">
              <a:solidFill>
                <a:schemeClr val="accent2"/>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E841F-01B9-4A02-94F9-A06665542D05}"/>
              </a:ext>
            </a:extLst>
          </p:cNvPr>
          <p:cNvSpPr txBox="1"/>
          <p:nvPr/>
        </p:nvSpPr>
        <p:spPr>
          <a:xfrm>
            <a:off x="3046828" y="36761"/>
            <a:ext cx="6098344" cy="1310423"/>
          </a:xfrm>
          <a:prstGeom prst="rect">
            <a:avLst/>
          </a:prstGeom>
          <a:noFill/>
        </p:spPr>
        <p:txBody>
          <a:bodyPr wrap="square">
            <a:spAutoFit/>
          </a:bodyPr>
          <a:lstStyle/>
          <a:p>
            <a:pPr algn="ctr">
              <a:lnSpc>
                <a:spcPct val="107000"/>
              </a:lnSpc>
              <a:spcAft>
                <a:spcPts val="80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Tables</a:t>
            </a:r>
            <a:endParaRPr lang="en-IN" sz="4000" b="1" dirty="0"/>
          </a:p>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DDC0313-DDBA-47BA-BB1D-DA8EC719B977}"/>
              </a:ext>
            </a:extLst>
          </p:cNvPr>
          <p:cNvPicPr>
            <a:picLocks noChangeAspect="1"/>
          </p:cNvPicPr>
          <p:nvPr/>
        </p:nvPicPr>
        <p:blipFill rotWithShape="1">
          <a:blip r:embed="rId2"/>
          <a:srcRect l="7454"/>
          <a:stretch/>
        </p:blipFill>
        <p:spPr>
          <a:xfrm>
            <a:off x="647114" y="1749343"/>
            <a:ext cx="5086423" cy="1730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C01D1E8D-E952-4EDB-83EA-473DF53BFC49}"/>
              </a:ext>
            </a:extLst>
          </p:cNvPr>
          <p:cNvSpPr txBox="1"/>
          <p:nvPr/>
        </p:nvSpPr>
        <p:spPr>
          <a:xfrm>
            <a:off x="2333708" y="855034"/>
            <a:ext cx="1303562" cy="523220"/>
          </a:xfrm>
          <a:prstGeom prst="rect">
            <a:avLst/>
          </a:prstGeom>
          <a:noFill/>
        </p:spPr>
        <p:txBody>
          <a:bodyPr wrap="none" rtlCol="0">
            <a:spAutoFit/>
          </a:bodyPr>
          <a:lstStyle/>
          <a:p>
            <a:r>
              <a:rPr lang="en-IN" sz="2800" b="1" dirty="0"/>
              <a:t>orders</a:t>
            </a:r>
          </a:p>
        </p:txBody>
      </p:sp>
      <p:pic>
        <p:nvPicPr>
          <p:cNvPr id="8" name="Picture 7">
            <a:extLst>
              <a:ext uri="{FF2B5EF4-FFF2-40B4-BE49-F238E27FC236}">
                <a16:creationId xmlns:a16="http://schemas.microsoft.com/office/drawing/2014/main" id="{87687C29-E3D7-4E05-8C4C-99C93F85A748}"/>
              </a:ext>
            </a:extLst>
          </p:cNvPr>
          <p:cNvPicPr>
            <a:picLocks noChangeAspect="1"/>
          </p:cNvPicPr>
          <p:nvPr/>
        </p:nvPicPr>
        <p:blipFill rotWithShape="1">
          <a:blip r:embed="rId3"/>
          <a:srcRect l="5982"/>
          <a:stretch/>
        </p:blipFill>
        <p:spPr>
          <a:xfrm>
            <a:off x="787791" y="4604444"/>
            <a:ext cx="5308209" cy="1730671"/>
          </a:xfrm>
          <a:prstGeom prst="rect">
            <a:avLst/>
          </a:prstGeom>
        </p:spPr>
      </p:pic>
      <p:sp>
        <p:nvSpPr>
          <p:cNvPr id="10" name="TextBox 9">
            <a:extLst>
              <a:ext uri="{FF2B5EF4-FFF2-40B4-BE49-F238E27FC236}">
                <a16:creationId xmlns:a16="http://schemas.microsoft.com/office/drawing/2014/main" id="{95400981-6021-4F99-9432-C543CC81A01E}"/>
              </a:ext>
            </a:extLst>
          </p:cNvPr>
          <p:cNvSpPr txBox="1"/>
          <p:nvPr/>
        </p:nvSpPr>
        <p:spPr>
          <a:xfrm>
            <a:off x="1831352" y="3882173"/>
            <a:ext cx="6098344" cy="523220"/>
          </a:xfrm>
          <a:prstGeom prst="rect">
            <a:avLst/>
          </a:prstGeom>
          <a:noFill/>
        </p:spPr>
        <p:txBody>
          <a:bodyPr wrap="square">
            <a:spAutoFit/>
          </a:bodyPr>
          <a:lstStyle/>
          <a:p>
            <a:r>
              <a:rPr lang="en-IN" sz="2800" b="1" dirty="0" err="1"/>
              <a:t>order_details</a:t>
            </a:r>
            <a:endParaRPr lang="en-IN" sz="2800" b="1" dirty="0"/>
          </a:p>
        </p:txBody>
      </p:sp>
      <p:pic>
        <p:nvPicPr>
          <p:cNvPr id="12" name="Picture 11">
            <a:extLst>
              <a:ext uri="{FF2B5EF4-FFF2-40B4-BE49-F238E27FC236}">
                <a16:creationId xmlns:a16="http://schemas.microsoft.com/office/drawing/2014/main" id="{E3C71D7F-F194-4AFC-8BBB-6F77DDEEF152}"/>
              </a:ext>
            </a:extLst>
          </p:cNvPr>
          <p:cNvPicPr>
            <a:picLocks noChangeAspect="1"/>
          </p:cNvPicPr>
          <p:nvPr/>
        </p:nvPicPr>
        <p:blipFill rotWithShape="1">
          <a:blip r:embed="rId4"/>
          <a:srcRect l="7592"/>
          <a:stretch/>
        </p:blipFill>
        <p:spPr>
          <a:xfrm>
            <a:off x="7160454" y="2975827"/>
            <a:ext cx="4794103" cy="1861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27D63E67-E4E2-4C90-AB81-66315002B778}"/>
              </a:ext>
            </a:extLst>
          </p:cNvPr>
          <p:cNvSpPr txBox="1"/>
          <p:nvPr/>
        </p:nvSpPr>
        <p:spPr>
          <a:xfrm>
            <a:off x="8549640" y="2353068"/>
            <a:ext cx="6098344" cy="523220"/>
          </a:xfrm>
          <a:prstGeom prst="rect">
            <a:avLst/>
          </a:prstGeom>
          <a:noFill/>
        </p:spPr>
        <p:txBody>
          <a:bodyPr wrap="square">
            <a:spAutoFit/>
          </a:bodyPr>
          <a:lstStyle/>
          <a:p>
            <a:r>
              <a:rPr lang="en-IN" sz="2800" b="1" dirty="0"/>
              <a:t>products</a:t>
            </a:r>
          </a:p>
        </p:txBody>
      </p:sp>
    </p:spTree>
    <p:extLst>
      <p:ext uri="{BB962C8B-B14F-4D97-AF65-F5344CB8AC3E}">
        <p14:creationId xmlns:p14="http://schemas.microsoft.com/office/powerpoint/2010/main" val="1148380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D68E3-0C75-4AB6-B065-5AA7A426E57F}"/>
              </a:ext>
            </a:extLst>
          </p:cNvPr>
          <p:cNvSpPr txBox="1"/>
          <p:nvPr/>
        </p:nvSpPr>
        <p:spPr>
          <a:xfrm>
            <a:off x="4385604" y="103258"/>
            <a:ext cx="6098344" cy="707886"/>
          </a:xfrm>
          <a:prstGeom prst="rect">
            <a:avLst/>
          </a:prstGeom>
          <a:noFill/>
        </p:spPr>
        <p:txBody>
          <a:bodyPr wrap="square">
            <a:spAutoFit/>
          </a:bodyPr>
          <a:lstStyle/>
          <a:p>
            <a:r>
              <a:rPr lang="en-IN" sz="4000" b="1" dirty="0"/>
              <a:t>ER Diagram</a:t>
            </a:r>
          </a:p>
        </p:txBody>
      </p:sp>
      <p:pic>
        <p:nvPicPr>
          <p:cNvPr id="4" name="Picture 3">
            <a:extLst>
              <a:ext uri="{FF2B5EF4-FFF2-40B4-BE49-F238E27FC236}">
                <a16:creationId xmlns:a16="http://schemas.microsoft.com/office/drawing/2014/main" id="{072361B2-5349-4DFD-A1BC-9735D0360640}"/>
              </a:ext>
            </a:extLst>
          </p:cNvPr>
          <p:cNvPicPr>
            <a:picLocks noChangeAspect="1"/>
          </p:cNvPicPr>
          <p:nvPr/>
        </p:nvPicPr>
        <p:blipFill>
          <a:blip r:embed="rId2"/>
          <a:stretch>
            <a:fillRect/>
          </a:stretch>
        </p:blipFill>
        <p:spPr>
          <a:xfrm>
            <a:off x="379827" y="937753"/>
            <a:ext cx="11432345" cy="5280148"/>
          </a:xfrm>
          <a:prstGeom prst="rect">
            <a:avLst/>
          </a:prstGeom>
        </p:spPr>
      </p:pic>
    </p:spTree>
    <p:extLst>
      <p:ext uri="{BB962C8B-B14F-4D97-AF65-F5344CB8AC3E}">
        <p14:creationId xmlns:p14="http://schemas.microsoft.com/office/powerpoint/2010/main" val="2992185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171E24-1F56-438B-8853-5F8FC0FFA96D}"/>
              </a:ext>
            </a:extLst>
          </p:cNvPr>
          <p:cNvSpPr txBox="1"/>
          <p:nvPr/>
        </p:nvSpPr>
        <p:spPr>
          <a:xfrm>
            <a:off x="525194" y="2156938"/>
            <a:ext cx="11141612" cy="3416320"/>
          </a:xfrm>
          <a:prstGeom prst="rect">
            <a:avLst/>
          </a:prstGeom>
          <a:noFill/>
        </p:spPr>
        <p:txBody>
          <a:bodyPr wrap="square">
            <a:spAutoFit/>
          </a:bodyPr>
          <a:lstStyle/>
          <a:p>
            <a:r>
              <a:rPr lang="en-US" sz="2400" dirty="0"/>
              <a:t>In the dynamic environment of a retail grocery store, managing and analyzing large volumes of data related to products, suppliers, customers, and orders is crucial for efficient operations and informed decision making. This project aims to design and implement a relational database system that captures essential store activities and enables users to retrieve and analyze data through SQL. The system will support complex queries to identify key business insights such as top performing products, high value customers, and revenue patterns, while reinforcing practical SQL skills including joins, aggregations, subqueries, and filtering.</a:t>
            </a:r>
            <a:endParaRPr lang="en-IN" sz="2400" dirty="0"/>
          </a:p>
        </p:txBody>
      </p:sp>
      <p:sp>
        <p:nvSpPr>
          <p:cNvPr id="11" name="TextBox 10">
            <a:extLst>
              <a:ext uri="{FF2B5EF4-FFF2-40B4-BE49-F238E27FC236}">
                <a16:creationId xmlns:a16="http://schemas.microsoft.com/office/drawing/2014/main" id="{C5BBD6CA-40ED-49E1-B260-EC61C8CF5D4A}"/>
              </a:ext>
            </a:extLst>
          </p:cNvPr>
          <p:cNvSpPr txBox="1"/>
          <p:nvPr/>
        </p:nvSpPr>
        <p:spPr>
          <a:xfrm>
            <a:off x="3046828" y="669072"/>
            <a:ext cx="6098344" cy="769441"/>
          </a:xfrm>
          <a:prstGeom prst="rect">
            <a:avLst/>
          </a:prstGeom>
          <a:noFill/>
        </p:spPr>
        <p:txBody>
          <a:bodyPr wrap="square">
            <a:spAutoFit/>
          </a:bodyPr>
          <a:lstStyle/>
          <a:p>
            <a:pPr algn="ctr"/>
            <a:r>
              <a:rPr lang="en-IN" sz="4000" b="1" dirty="0"/>
              <a:t>Problem</a:t>
            </a:r>
            <a:r>
              <a:rPr lang="en-IN" sz="4400" b="1" dirty="0"/>
              <a:t> Statement</a:t>
            </a:r>
          </a:p>
        </p:txBody>
      </p:sp>
    </p:spTree>
    <p:extLst>
      <p:ext uri="{BB962C8B-B14F-4D97-AF65-F5344CB8AC3E}">
        <p14:creationId xmlns:p14="http://schemas.microsoft.com/office/powerpoint/2010/main" val="58994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0299E-722E-4DCD-81BA-9EB554CB88BE}"/>
              </a:ext>
            </a:extLst>
          </p:cNvPr>
          <p:cNvSpPr txBox="1"/>
          <p:nvPr/>
        </p:nvSpPr>
        <p:spPr>
          <a:xfrm>
            <a:off x="1950731" y="365759"/>
            <a:ext cx="9074920" cy="523220"/>
          </a:xfrm>
          <a:prstGeom prst="rect">
            <a:avLst/>
          </a:prstGeom>
          <a:noFill/>
        </p:spPr>
        <p:txBody>
          <a:bodyPr wrap="none" rtlCol="0">
            <a:spAutoFit/>
          </a:bodyPr>
          <a:lstStyle/>
          <a:p>
            <a:r>
              <a:rPr lang="en-US" sz="2800" b="1" dirty="0"/>
              <a:t>1.How many unique customers have placed orders?</a:t>
            </a:r>
            <a:endParaRPr lang="en-IN" sz="2800" b="1" dirty="0"/>
          </a:p>
        </p:txBody>
      </p:sp>
      <p:pic>
        <p:nvPicPr>
          <p:cNvPr id="4" name="Picture 3">
            <a:extLst>
              <a:ext uri="{FF2B5EF4-FFF2-40B4-BE49-F238E27FC236}">
                <a16:creationId xmlns:a16="http://schemas.microsoft.com/office/drawing/2014/main" id="{AB6B3850-8A9F-45FD-B7BD-9BEE05880AB7}"/>
              </a:ext>
            </a:extLst>
          </p:cNvPr>
          <p:cNvPicPr>
            <a:picLocks noChangeAspect="1"/>
          </p:cNvPicPr>
          <p:nvPr/>
        </p:nvPicPr>
        <p:blipFill>
          <a:blip r:embed="rId2"/>
          <a:stretch>
            <a:fillRect/>
          </a:stretch>
        </p:blipFill>
        <p:spPr>
          <a:xfrm>
            <a:off x="547182" y="1885070"/>
            <a:ext cx="5783279" cy="3137096"/>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73A49530-0F15-484B-9682-E0189BC4C4EB}"/>
              </a:ext>
            </a:extLst>
          </p:cNvPr>
          <p:cNvPicPr>
            <a:picLocks noChangeAspect="1"/>
          </p:cNvPicPr>
          <p:nvPr/>
        </p:nvPicPr>
        <p:blipFill rotWithShape="1">
          <a:blip r:embed="rId3"/>
          <a:srcRect l="17526" t="7455"/>
          <a:stretch/>
        </p:blipFill>
        <p:spPr>
          <a:xfrm>
            <a:off x="7540282" y="2439718"/>
            <a:ext cx="4421281" cy="1746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8061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48249-9D5A-40D4-AB88-0CC5B5594142}"/>
              </a:ext>
            </a:extLst>
          </p:cNvPr>
          <p:cNvSpPr txBox="1"/>
          <p:nvPr/>
        </p:nvSpPr>
        <p:spPr>
          <a:xfrm>
            <a:off x="773723" y="472122"/>
            <a:ext cx="12056012" cy="523220"/>
          </a:xfrm>
          <a:prstGeom prst="rect">
            <a:avLst/>
          </a:prstGeom>
          <a:noFill/>
        </p:spPr>
        <p:txBody>
          <a:bodyPr wrap="square">
            <a:spAutoFit/>
          </a:bodyPr>
          <a:lstStyle/>
          <a:p>
            <a:r>
              <a:rPr lang="en-IN" sz="2800" b="1" dirty="0"/>
              <a:t>2.Which customers have placed the highest number of orders?</a:t>
            </a:r>
          </a:p>
        </p:txBody>
      </p:sp>
      <p:pic>
        <p:nvPicPr>
          <p:cNvPr id="7" name="Picture 6">
            <a:extLst>
              <a:ext uri="{FF2B5EF4-FFF2-40B4-BE49-F238E27FC236}">
                <a16:creationId xmlns:a16="http://schemas.microsoft.com/office/drawing/2014/main" id="{4A27AE74-2108-4306-94E6-F74515C631DA}"/>
              </a:ext>
            </a:extLst>
          </p:cNvPr>
          <p:cNvPicPr>
            <a:picLocks noChangeAspect="1"/>
          </p:cNvPicPr>
          <p:nvPr/>
        </p:nvPicPr>
        <p:blipFill rotWithShape="1">
          <a:blip r:embed="rId2"/>
          <a:srcRect l="12759" t="6535" b="8496"/>
          <a:stretch/>
        </p:blipFill>
        <p:spPr>
          <a:xfrm>
            <a:off x="8032652" y="2968284"/>
            <a:ext cx="3559126" cy="2011678"/>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F6453C96-4710-4A41-8683-EBBB3B5461F3}"/>
              </a:ext>
            </a:extLst>
          </p:cNvPr>
          <p:cNvPicPr>
            <a:picLocks noChangeAspect="1"/>
          </p:cNvPicPr>
          <p:nvPr/>
        </p:nvPicPr>
        <p:blipFill>
          <a:blip r:embed="rId3"/>
          <a:stretch>
            <a:fillRect/>
          </a:stretch>
        </p:blipFill>
        <p:spPr>
          <a:xfrm>
            <a:off x="600221" y="1744394"/>
            <a:ext cx="6307015" cy="44594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097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4965D-65BC-47C4-AC97-4F0F7FD90A20}"/>
              </a:ext>
            </a:extLst>
          </p:cNvPr>
          <p:cNvPicPr>
            <a:picLocks noChangeAspect="1"/>
          </p:cNvPicPr>
          <p:nvPr/>
        </p:nvPicPr>
        <p:blipFill>
          <a:blip r:embed="rId2"/>
          <a:stretch>
            <a:fillRect/>
          </a:stretch>
        </p:blipFill>
        <p:spPr>
          <a:xfrm>
            <a:off x="498554" y="1499161"/>
            <a:ext cx="6085126" cy="4578081"/>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93CED6F4-B520-4BA1-A02A-8CEF75451D10}"/>
              </a:ext>
            </a:extLst>
          </p:cNvPr>
          <p:cNvPicPr>
            <a:picLocks noChangeAspect="1"/>
          </p:cNvPicPr>
          <p:nvPr/>
        </p:nvPicPr>
        <p:blipFill rotWithShape="1">
          <a:blip r:embed="rId3"/>
          <a:srcRect l="9066"/>
          <a:stretch/>
        </p:blipFill>
        <p:spPr>
          <a:xfrm>
            <a:off x="7427741" y="1499161"/>
            <a:ext cx="4091721" cy="4578081"/>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42E0DA93-E8EF-46C0-AEF2-794284FCB0C9}"/>
              </a:ext>
            </a:extLst>
          </p:cNvPr>
          <p:cNvSpPr txBox="1"/>
          <p:nvPr/>
        </p:nvSpPr>
        <p:spPr>
          <a:xfrm>
            <a:off x="498555" y="373650"/>
            <a:ext cx="11360510" cy="523220"/>
          </a:xfrm>
          <a:prstGeom prst="rect">
            <a:avLst/>
          </a:prstGeom>
          <a:noFill/>
        </p:spPr>
        <p:txBody>
          <a:bodyPr wrap="square">
            <a:spAutoFit/>
          </a:bodyPr>
          <a:lstStyle/>
          <a:p>
            <a:r>
              <a:rPr lang="en-IN" sz="2800" b="1" dirty="0"/>
              <a:t>3. Which customers have placed the highest number of orders?</a:t>
            </a:r>
          </a:p>
        </p:txBody>
      </p:sp>
    </p:spTree>
    <p:extLst>
      <p:ext uri="{BB962C8B-B14F-4D97-AF65-F5344CB8AC3E}">
        <p14:creationId xmlns:p14="http://schemas.microsoft.com/office/powerpoint/2010/main" val="18401775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1586</TotalTime>
  <Words>557</Words>
  <Application>Microsoft Office PowerPoint</Application>
  <PresentationFormat>Widescreen</PresentationFormat>
  <Paragraphs>55</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Calibri</vt:lpstr>
      <vt:lpstr>Arial</vt:lpstr>
      <vt:lpstr>Times New Roman</vt:lpstr>
      <vt:lpstr>Symbol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THOTA RAMYA</cp:lastModifiedBy>
  <cp:revision>18</cp:revision>
  <dcterms:created xsi:type="dcterms:W3CDTF">2021-02-16T05:19:01Z</dcterms:created>
  <dcterms:modified xsi:type="dcterms:W3CDTF">2025-08-15T14:12:19Z</dcterms:modified>
</cp:coreProperties>
</file>