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4"/>
  </p:notesMasterIdLst>
  <p:sldIdLst>
    <p:sldId id="256" r:id="rId2"/>
    <p:sldId id="260" r:id="rId3"/>
    <p:sldId id="265" r:id="rId4"/>
    <p:sldId id="266" r:id="rId5"/>
    <p:sldId id="261" r:id="rId6"/>
    <p:sldId id="262" r:id="rId7"/>
    <p:sldId id="263" r:id="rId8"/>
    <p:sldId id="264" r:id="rId9"/>
    <p:sldId id="267" r:id="rId10"/>
    <p:sldId id="268" r:id="rId11"/>
    <p:sldId id="269" r:id="rId12"/>
    <p:sldId id="270" r:id="rId13"/>
    <p:sldId id="271" r:id="rId14"/>
    <p:sldId id="272" r:id="rId15"/>
    <p:sldId id="273" r:id="rId16"/>
    <p:sldId id="274" r:id="rId17"/>
    <p:sldId id="275" r:id="rId18"/>
    <p:sldId id="276" r:id="rId19"/>
    <p:sldId id="277" r:id="rId20"/>
    <p:sldId id="278" r:id="rId21"/>
    <p:sldId id="279" r:id="rId22"/>
    <p:sldId id="280" r:id="rId23"/>
    <p:sldId id="281" r:id="rId24"/>
    <p:sldId id="282" r:id="rId25"/>
    <p:sldId id="283" r:id="rId26"/>
    <p:sldId id="284" r:id="rId27"/>
    <p:sldId id="285" r:id="rId28"/>
    <p:sldId id="286" r:id="rId29"/>
    <p:sldId id="287" r:id="rId30"/>
    <p:sldId id="288" r:id="rId31"/>
    <p:sldId id="289" r:id="rId32"/>
    <p:sldId id="259" r:id="rId33"/>
  </p:sldIdLst>
  <p:sldSz cx="12192000" cy="6858000"/>
  <p:notesSz cx="6858000" cy="9144000"/>
  <p:embeddedFontLst>
    <p:embeddedFont>
      <p:font typeface="Calibri" panose="020F0502020204030204" pitchFamily="34" charset="0"/>
      <p:regular r:id="rId35"/>
      <p:bold r:id="rId36"/>
      <p:italic r:id="rId37"/>
      <p:boldItalic r:id="rId38"/>
    </p:embeddedFont>
    <p:embeddedFont>
      <p:font typeface="Libre Baskerville" panose="020B0604020202020204" charset="0"/>
      <p:regular r:id="rId39"/>
      <p:bold r:id="rId40"/>
      <p: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2" roundtripDataSignature="AMtx7mi4HmEECUlll0m8HTY06QsqsmZGG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724" autoAdjust="0"/>
  </p:normalViewPr>
  <p:slideViewPr>
    <p:cSldViewPr snapToGrid="0">
      <p:cViewPr varScale="1">
        <p:scale>
          <a:sx n="65" d="100"/>
          <a:sy n="65" d="100"/>
        </p:scale>
        <p:origin x="912"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customschemas.google.com/relationships/presentationmetadata" Target="metadata"/><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esh bodigadla" userId="54a8f31707d3dfdb" providerId="LiveId" clId="{B2E11DF9-3EC4-4305-BC69-CC3E31B9B5B6}"/>
    <pc:docChg chg="custSel modSld">
      <pc:chgData name="dinesh bodigadla" userId="54a8f31707d3dfdb" providerId="LiveId" clId="{B2E11DF9-3EC4-4305-BC69-CC3E31B9B5B6}" dt="2025-08-22T11:38:45.535" v="210" actId="20577"/>
      <pc:docMkLst>
        <pc:docMk/>
      </pc:docMkLst>
      <pc:sldChg chg="addSp modSp mod modTransition">
        <pc:chgData name="dinesh bodigadla" userId="54a8f31707d3dfdb" providerId="LiveId" clId="{B2E11DF9-3EC4-4305-BC69-CC3E31B9B5B6}" dt="2025-08-22T11:38:45.535" v="210" actId="20577"/>
        <pc:sldMkLst>
          <pc:docMk/>
          <pc:sldMk cId="0" sldId="256"/>
        </pc:sldMkLst>
        <pc:spChg chg="add mod">
          <ac:chgData name="dinesh bodigadla" userId="54a8f31707d3dfdb" providerId="LiveId" clId="{B2E11DF9-3EC4-4305-BC69-CC3E31B9B5B6}" dt="2025-08-22T11:38:45.535" v="210" actId="20577"/>
          <ac:spMkLst>
            <pc:docMk/>
            <pc:sldMk cId="0" sldId="256"/>
            <ac:spMk id="6" creationId="{01A265C8-A2FC-41BB-BA50-A64357D09D68}"/>
          </ac:spMkLst>
        </pc:spChg>
        <pc:spChg chg="mod">
          <ac:chgData name="dinesh bodigadla" userId="54a8f31707d3dfdb" providerId="LiveId" clId="{B2E11DF9-3EC4-4305-BC69-CC3E31B9B5B6}" dt="2025-08-22T06:53:50.777" v="154" actId="1076"/>
          <ac:spMkLst>
            <pc:docMk/>
            <pc:sldMk cId="0" sldId="256"/>
            <ac:spMk id="99" creationId="{00000000-0000-0000-0000-000000000000}"/>
          </ac:spMkLst>
        </pc:spChg>
        <pc:picChg chg="mod">
          <ac:chgData name="dinesh bodigadla" userId="54a8f31707d3dfdb" providerId="LiveId" clId="{B2E11DF9-3EC4-4305-BC69-CC3E31B9B5B6}" dt="2025-08-22T06:53:59.357" v="156" actId="1036"/>
          <ac:picMkLst>
            <pc:docMk/>
            <pc:sldMk cId="0" sldId="256"/>
            <ac:picMk id="5" creationId="{96746FB6-A95B-43BE-8D96-730F939F08A2}"/>
          </ac:picMkLst>
        </pc:picChg>
      </pc:sldChg>
      <pc:sldChg chg="addSp delSp modSp mod modTransition">
        <pc:chgData name="dinesh bodigadla" userId="54a8f31707d3dfdb" providerId="LiveId" clId="{B2E11DF9-3EC4-4305-BC69-CC3E31B9B5B6}" dt="2025-08-22T06:56:53.413" v="177" actId="14100"/>
        <pc:sldMkLst>
          <pc:docMk/>
          <pc:sldMk cId="0" sldId="259"/>
        </pc:sldMkLst>
        <pc:spChg chg="add mod">
          <ac:chgData name="dinesh bodigadla" userId="54a8f31707d3dfdb" providerId="LiveId" clId="{B2E11DF9-3EC4-4305-BC69-CC3E31B9B5B6}" dt="2025-08-22T06:54:51.920" v="158"/>
          <ac:spMkLst>
            <pc:docMk/>
            <pc:sldMk cId="0" sldId="259"/>
            <ac:spMk id="4" creationId="{390C4CF1-7553-4054-8763-00E88E35F1A1}"/>
          </ac:spMkLst>
        </pc:spChg>
        <pc:spChg chg="mod">
          <ac:chgData name="dinesh bodigadla" userId="54a8f31707d3dfdb" providerId="LiveId" clId="{B2E11DF9-3EC4-4305-BC69-CC3E31B9B5B6}" dt="2025-08-22T06:55:54.875" v="163" actId="20577"/>
          <ac:spMkLst>
            <pc:docMk/>
            <pc:sldMk cId="0" sldId="259"/>
            <ac:spMk id="117" creationId="{00000000-0000-0000-0000-000000000000}"/>
          </ac:spMkLst>
        </pc:spChg>
        <pc:picChg chg="del">
          <ac:chgData name="dinesh bodigadla" userId="54a8f31707d3dfdb" providerId="LiveId" clId="{B2E11DF9-3EC4-4305-BC69-CC3E31B9B5B6}" dt="2025-08-22T06:55:46.599" v="160" actId="478"/>
          <ac:picMkLst>
            <pc:docMk/>
            <pc:sldMk cId="0" sldId="259"/>
            <ac:picMk id="116" creationId="{00000000-0000-0000-0000-000000000000}"/>
          </ac:picMkLst>
        </pc:picChg>
        <pc:picChg chg="add del">
          <ac:chgData name="dinesh bodigadla" userId="54a8f31707d3dfdb" providerId="LiveId" clId="{B2E11DF9-3EC4-4305-BC69-CC3E31B9B5B6}" dt="2025-08-22T06:55:46.599" v="160" actId="478"/>
          <ac:picMkLst>
            <pc:docMk/>
            <pc:sldMk cId="0" sldId="259"/>
            <ac:picMk id="1026" creationId="{6D665404-A052-4D2E-88FE-396F82F7E442}"/>
          </ac:picMkLst>
        </pc:picChg>
        <pc:picChg chg="add mod">
          <ac:chgData name="dinesh bodigadla" userId="54a8f31707d3dfdb" providerId="LiveId" clId="{B2E11DF9-3EC4-4305-BC69-CC3E31B9B5B6}" dt="2025-08-22T06:56:53.413" v="177" actId="14100"/>
          <ac:picMkLst>
            <pc:docMk/>
            <pc:sldMk cId="0" sldId="259"/>
            <ac:picMk id="1028" creationId="{1ED6E6B7-2B2A-4FE4-A18A-693359C9B756}"/>
          </ac:picMkLst>
        </pc:picChg>
      </pc:sldChg>
      <pc:sldChg chg="modSp mod modTransition">
        <pc:chgData name="dinesh bodigadla" userId="54a8f31707d3dfdb" providerId="LiveId" clId="{B2E11DF9-3EC4-4305-BC69-CC3E31B9B5B6}" dt="2025-08-22T06:19:50.280" v="49" actId="113"/>
        <pc:sldMkLst>
          <pc:docMk/>
          <pc:sldMk cId="2283500425" sldId="260"/>
        </pc:sldMkLst>
        <pc:spChg chg="mod">
          <ac:chgData name="dinesh bodigadla" userId="54a8f31707d3dfdb" providerId="LiveId" clId="{B2E11DF9-3EC4-4305-BC69-CC3E31B9B5B6}" dt="2025-08-22T06:19:50.280" v="49" actId="113"/>
          <ac:spMkLst>
            <pc:docMk/>
            <pc:sldMk cId="2283500425" sldId="260"/>
            <ac:spMk id="8" creationId="{58C667BB-E42D-46A3-A6B2-3E01DD6BC432}"/>
          </ac:spMkLst>
        </pc:spChg>
      </pc:sldChg>
      <pc:sldChg chg="modTransition">
        <pc:chgData name="dinesh bodigadla" userId="54a8f31707d3dfdb" providerId="LiveId" clId="{B2E11DF9-3EC4-4305-BC69-CC3E31B9B5B6}" dt="2025-08-21T15:18:36.975" v="5"/>
        <pc:sldMkLst>
          <pc:docMk/>
          <pc:sldMk cId="2992185528" sldId="261"/>
        </pc:sldMkLst>
      </pc:sldChg>
      <pc:sldChg chg="modTransition">
        <pc:chgData name="dinesh bodigadla" userId="54a8f31707d3dfdb" providerId="LiveId" clId="{B2E11DF9-3EC4-4305-BC69-CC3E31B9B5B6}" dt="2025-08-21T15:18:43.150" v="6"/>
        <pc:sldMkLst>
          <pc:docMk/>
          <pc:sldMk cId="58994525" sldId="262"/>
        </pc:sldMkLst>
      </pc:sldChg>
      <pc:sldChg chg="modTransition">
        <pc:chgData name="dinesh bodigadla" userId="54a8f31707d3dfdb" providerId="LiveId" clId="{B2E11DF9-3EC4-4305-BC69-CC3E31B9B5B6}" dt="2025-08-21T15:18:46.996" v="7"/>
        <pc:sldMkLst>
          <pc:docMk/>
          <pc:sldMk cId="3358061533" sldId="263"/>
        </pc:sldMkLst>
      </pc:sldChg>
      <pc:sldChg chg="modTransition">
        <pc:chgData name="dinesh bodigadla" userId="54a8f31707d3dfdb" providerId="LiveId" clId="{B2E11DF9-3EC4-4305-BC69-CC3E31B9B5B6}" dt="2025-08-21T15:18:56.680" v="8"/>
        <pc:sldMkLst>
          <pc:docMk/>
          <pc:sldMk cId="3300973815" sldId="264"/>
        </pc:sldMkLst>
      </pc:sldChg>
      <pc:sldChg chg="modTransition">
        <pc:chgData name="dinesh bodigadla" userId="54a8f31707d3dfdb" providerId="LiveId" clId="{B2E11DF9-3EC4-4305-BC69-CC3E31B9B5B6}" dt="2025-08-21T15:18:27.885" v="3"/>
        <pc:sldMkLst>
          <pc:docMk/>
          <pc:sldMk cId="1106396110" sldId="265"/>
        </pc:sldMkLst>
      </pc:sldChg>
      <pc:sldChg chg="modTransition">
        <pc:chgData name="dinesh bodigadla" userId="54a8f31707d3dfdb" providerId="LiveId" clId="{B2E11DF9-3EC4-4305-BC69-CC3E31B9B5B6}" dt="2025-08-21T15:18:32.493" v="4"/>
        <pc:sldMkLst>
          <pc:docMk/>
          <pc:sldMk cId="1148380820" sldId="266"/>
        </pc:sldMkLst>
      </pc:sldChg>
      <pc:sldChg chg="modTransition">
        <pc:chgData name="dinesh bodigadla" userId="54a8f31707d3dfdb" providerId="LiveId" clId="{B2E11DF9-3EC4-4305-BC69-CC3E31B9B5B6}" dt="2025-08-21T15:19:00.210" v="9"/>
        <pc:sldMkLst>
          <pc:docMk/>
          <pc:sldMk cId="1840177541" sldId="267"/>
        </pc:sldMkLst>
      </pc:sldChg>
      <pc:sldChg chg="modTransition">
        <pc:chgData name="dinesh bodigadla" userId="54a8f31707d3dfdb" providerId="LiveId" clId="{B2E11DF9-3EC4-4305-BC69-CC3E31B9B5B6}" dt="2025-08-21T15:19:05.617" v="10"/>
        <pc:sldMkLst>
          <pc:docMk/>
          <pc:sldMk cId="577833661" sldId="268"/>
        </pc:sldMkLst>
      </pc:sldChg>
      <pc:sldChg chg="modTransition">
        <pc:chgData name="dinesh bodigadla" userId="54a8f31707d3dfdb" providerId="LiveId" clId="{B2E11DF9-3EC4-4305-BC69-CC3E31B9B5B6}" dt="2025-08-21T15:19:09.285" v="11"/>
        <pc:sldMkLst>
          <pc:docMk/>
          <pc:sldMk cId="1217233967" sldId="269"/>
        </pc:sldMkLst>
      </pc:sldChg>
      <pc:sldChg chg="modSp mod modTransition">
        <pc:chgData name="dinesh bodigadla" userId="54a8f31707d3dfdb" providerId="LiveId" clId="{B2E11DF9-3EC4-4305-BC69-CC3E31B9B5B6}" dt="2025-08-22T05:48:51.917" v="45" actId="2085"/>
        <pc:sldMkLst>
          <pc:docMk/>
          <pc:sldMk cId="213337427" sldId="270"/>
        </pc:sldMkLst>
        <pc:picChg chg="mod">
          <ac:chgData name="dinesh bodigadla" userId="54a8f31707d3dfdb" providerId="LiveId" clId="{B2E11DF9-3EC4-4305-BC69-CC3E31B9B5B6}" dt="2025-08-22T05:48:42.091" v="43" actId="1440"/>
          <ac:picMkLst>
            <pc:docMk/>
            <pc:sldMk cId="213337427" sldId="270"/>
            <ac:picMk id="5" creationId="{ED6EB129-0F4C-44AC-9D5C-D9296BE6EE7D}"/>
          </ac:picMkLst>
        </pc:picChg>
        <pc:picChg chg="mod">
          <ac:chgData name="dinesh bodigadla" userId="54a8f31707d3dfdb" providerId="LiveId" clId="{B2E11DF9-3EC4-4305-BC69-CC3E31B9B5B6}" dt="2025-08-22T05:48:51.917" v="45" actId="2085"/>
          <ac:picMkLst>
            <pc:docMk/>
            <pc:sldMk cId="213337427" sldId="270"/>
            <ac:picMk id="7" creationId="{82413962-6ABF-4F66-BD14-E16F351B3C57}"/>
          </ac:picMkLst>
        </pc:picChg>
      </pc:sldChg>
      <pc:sldChg chg="modTransition">
        <pc:chgData name="dinesh bodigadla" userId="54a8f31707d3dfdb" providerId="LiveId" clId="{B2E11DF9-3EC4-4305-BC69-CC3E31B9B5B6}" dt="2025-08-21T15:19:18.397" v="13"/>
        <pc:sldMkLst>
          <pc:docMk/>
          <pc:sldMk cId="2642356625" sldId="271"/>
        </pc:sldMkLst>
      </pc:sldChg>
      <pc:sldChg chg="modTransition">
        <pc:chgData name="dinesh bodigadla" userId="54a8f31707d3dfdb" providerId="LiveId" clId="{B2E11DF9-3EC4-4305-BC69-CC3E31B9B5B6}" dt="2025-08-21T15:19:21.360" v="14"/>
        <pc:sldMkLst>
          <pc:docMk/>
          <pc:sldMk cId="447691433" sldId="272"/>
        </pc:sldMkLst>
      </pc:sldChg>
      <pc:sldChg chg="modTransition">
        <pc:chgData name="dinesh bodigadla" userId="54a8f31707d3dfdb" providerId="LiveId" clId="{B2E11DF9-3EC4-4305-BC69-CC3E31B9B5B6}" dt="2025-08-21T15:19:24.690" v="15"/>
        <pc:sldMkLst>
          <pc:docMk/>
          <pc:sldMk cId="829894198" sldId="273"/>
        </pc:sldMkLst>
      </pc:sldChg>
      <pc:sldChg chg="modTransition">
        <pc:chgData name="dinesh bodigadla" userId="54a8f31707d3dfdb" providerId="LiveId" clId="{B2E11DF9-3EC4-4305-BC69-CC3E31B9B5B6}" dt="2025-08-21T15:19:28.485" v="16"/>
        <pc:sldMkLst>
          <pc:docMk/>
          <pc:sldMk cId="3556244209" sldId="274"/>
        </pc:sldMkLst>
      </pc:sldChg>
      <pc:sldChg chg="modTransition">
        <pc:chgData name="dinesh bodigadla" userId="54a8f31707d3dfdb" providerId="LiveId" clId="{B2E11DF9-3EC4-4305-BC69-CC3E31B9B5B6}" dt="2025-08-21T15:19:30.752" v="17"/>
        <pc:sldMkLst>
          <pc:docMk/>
          <pc:sldMk cId="1973001542" sldId="275"/>
        </pc:sldMkLst>
      </pc:sldChg>
      <pc:sldChg chg="modTransition">
        <pc:chgData name="dinesh bodigadla" userId="54a8f31707d3dfdb" providerId="LiveId" clId="{B2E11DF9-3EC4-4305-BC69-CC3E31B9B5B6}" dt="2025-08-21T15:19:34.239" v="18"/>
        <pc:sldMkLst>
          <pc:docMk/>
          <pc:sldMk cId="4087988781" sldId="276"/>
        </pc:sldMkLst>
      </pc:sldChg>
      <pc:sldChg chg="modTransition">
        <pc:chgData name="dinesh bodigadla" userId="54a8f31707d3dfdb" providerId="LiveId" clId="{B2E11DF9-3EC4-4305-BC69-CC3E31B9B5B6}" dt="2025-08-21T15:19:37.346" v="19"/>
        <pc:sldMkLst>
          <pc:docMk/>
          <pc:sldMk cId="874162628" sldId="277"/>
        </pc:sldMkLst>
      </pc:sldChg>
      <pc:sldChg chg="modSp mod modTransition">
        <pc:chgData name="dinesh bodigadla" userId="54a8f31707d3dfdb" providerId="LiveId" clId="{B2E11DF9-3EC4-4305-BC69-CC3E31B9B5B6}" dt="2025-08-22T04:47:52.686" v="42" actId="1036"/>
        <pc:sldMkLst>
          <pc:docMk/>
          <pc:sldMk cId="82040725" sldId="278"/>
        </pc:sldMkLst>
        <pc:picChg chg="mod">
          <ac:chgData name="dinesh bodigadla" userId="54a8f31707d3dfdb" providerId="LiveId" clId="{B2E11DF9-3EC4-4305-BC69-CC3E31B9B5B6}" dt="2025-08-22T04:47:52.686" v="42" actId="1036"/>
          <ac:picMkLst>
            <pc:docMk/>
            <pc:sldMk cId="82040725" sldId="278"/>
            <ac:picMk id="8" creationId="{05692F0F-2F0E-4434-B1D0-D8CDF09746B4}"/>
          </ac:picMkLst>
        </pc:picChg>
      </pc:sldChg>
      <pc:sldChg chg="modTransition">
        <pc:chgData name="dinesh bodigadla" userId="54a8f31707d3dfdb" providerId="LiveId" clId="{B2E11DF9-3EC4-4305-BC69-CC3E31B9B5B6}" dt="2025-08-21T15:19:44.425" v="21"/>
        <pc:sldMkLst>
          <pc:docMk/>
          <pc:sldMk cId="1045531754" sldId="279"/>
        </pc:sldMkLst>
      </pc:sldChg>
      <pc:sldChg chg="modTransition">
        <pc:chgData name="dinesh bodigadla" userId="54a8f31707d3dfdb" providerId="LiveId" clId="{B2E11DF9-3EC4-4305-BC69-CC3E31B9B5B6}" dt="2025-08-21T15:19:47.644" v="22"/>
        <pc:sldMkLst>
          <pc:docMk/>
          <pc:sldMk cId="2574978544" sldId="280"/>
        </pc:sldMkLst>
      </pc:sldChg>
      <pc:sldChg chg="modTransition">
        <pc:chgData name="dinesh bodigadla" userId="54a8f31707d3dfdb" providerId="LiveId" clId="{B2E11DF9-3EC4-4305-BC69-CC3E31B9B5B6}" dt="2025-08-21T15:19:50.238" v="23"/>
        <pc:sldMkLst>
          <pc:docMk/>
          <pc:sldMk cId="3679542315" sldId="281"/>
        </pc:sldMkLst>
      </pc:sldChg>
      <pc:sldChg chg="modTransition">
        <pc:chgData name="dinesh bodigadla" userId="54a8f31707d3dfdb" providerId="LiveId" clId="{B2E11DF9-3EC4-4305-BC69-CC3E31B9B5B6}" dt="2025-08-21T15:19:52.825" v="24"/>
        <pc:sldMkLst>
          <pc:docMk/>
          <pc:sldMk cId="2502128062" sldId="282"/>
        </pc:sldMkLst>
      </pc:sldChg>
      <pc:sldChg chg="modTransition">
        <pc:chgData name="dinesh bodigadla" userId="54a8f31707d3dfdb" providerId="LiveId" clId="{B2E11DF9-3EC4-4305-BC69-CC3E31B9B5B6}" dt="2025-08-21T15:19:55.349" v="25"/>
        <pc:sldMkLst>
          <pc:docMk/>
          <pc:sldMk cId="2031384903" sldId="283"/>
        </pc:sldMkLst>
      </pc:sldChg>
      <pc:sldChg chg="modTransition">
        <pc:chgData name="dinesh bodigadla" userId="54a8f31707d3dfdb" providerId="LiveId" clId="{B2E11DF9-3EC4-4305-BC69-CC3E31B9B5B6}" dt="2025-08-21T15:19:57.703" v="26"/>
        <pc:sldMkLst>
          <pc:docMk/>
          <pc:sldMk cId="3353814279" sldId="284"/>
        </pc:sldMkLst>
      </pc:sldChg>
      <pc:sldChg chg="modTransition">
        <pc:chgData name="dinesh bodigadla" userId="54a8f31707d3dfdb" providerId="LiveId" clId="{B2E11DF9-3EC4-4305-BC69-CC3E31B9B5B6}" dt="2025-08-21T15:20:00.016" v="27"/>
        <pc:sldMkLst>
          <pc:docMk/>
          <pc:sldMk cId="82959417" sldId="285"/>
        </pc:sldMkLst>
      </pc:sldChg>
      <pc:sldChg chg="modTransition">
        <pc:chgData name="dinesh bodigadla" userId="54a8f31707d3dfdb" providerId="LiveId" clId="{B2E11DF9-3EC4-4305-BC69-CC3E31B9B5B6}" dt="2025-08-21T15:20:02.801" v="28"/>
        <pc:sldMkLst>
          <pc:docMk/>
          <pc:sldMk cId="177410725" sldId="286"/>
        </pc:sldMkLst>
      </pc:sldChg>
      <pc:sldChg chg="modTransition">
        <pc:chgData name="dinesh bodigadla" userId="54a8f31707d3dfdb" providerId="LiveId" clId="{B2E11DF9-3EC4-4305-BC69-CC3E31B9B5B6}" dt="2025-08-21T15:20:04.734" v="29"/>
        <pc:sldMkLst>
          <pc:docMk/>
          <pc:sldMk cId="2380993143" sldId="287"/>
        </pc:sldMkLst>
      </pc:sldChg>
      <pc:sldChg chg="modTransition">
        <pc:chgData name="dinesh bodigadla" userId="54a8f31707d3dfdb" providerId="LiveId" clId="{B2E11DF9-3EC4-4305-BC69-CC3E31B9B5B6}" dt="2025-08-21T15:20:07.179" v="30"/>
        <pc:sldMkLst>
          <pc:docMk/>
          <pc:sldMk cId="1581197263" sldId="288"/>
        </pc:sldMkLst>
      </pc:sldChg>
      <pc:sldChg chg="modTransition">
        <pc:chgData name="dinesh bodigadla" userId="54a8f31707d3dfdb" providerId="LiveId" clId="{B2E11DF9-3EC4-4305-BC69-CC3E31B9B5B6}" dt="2025-08-21T15:20:10.554" v="31"/>
        <pc:sldMkLst>
          <pc:docMk/>
          <pc:sldMk cId="910525238" sldId="28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1"/>
        <p:cNvGrpSpPr/>
        <p:nvPr/>
      </p:nvGrpSpPr>
      <p:grpSpPr>
        <a:xfrm>
          <a:off x="0" y="0"/>
          <a:ext cx="0" cy="0"/>
          <a:chOff x="0" y="0"/>
          <a:chExt cx="0" cy="0"/>
        </a:xfrm>
      </p:grpSpPr>
      <p:sp>
        <p:nvSpPr>
          <p:cNvPr id="22" name="Google Shape;2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25" name="Google Shape;25;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33"/>
        <p:cNvGrpSpPr/>
        <p:nvPr/>
      </p:nvGrpSpPr>
      <p:grpSpPr>
        <a:xfrm>
          <a:off x="0" y="0"/>
          <a:ext cx="0" cy="0"/>
          <a:chOff x="0" y="0"/>
          <a:chExt cx="0" cy="0"/>
        </a:xfrm>
      </p:grpSpPr>
      <p:sp>
        <p:nvSpPr>
          <p:cNvPr id="34" name="Google Shape;34;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6" name="Google Shape;36;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3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6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sp>
        <p:nvSpPr>
          <p:cNvPr id="99" name="Google Shape;99;p1"/>
          <p:cNvSpPr txBox="1"/>
          <p:nvPr/>
        </p:nvSpPr>
        <p:spPr>
          <a:xfrm>
            <a:off x="1607811" y="2551857"/>
            <a:ext cx="8975187" cy="17542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800"/>
              <a:buFont typeface="Arial"/>
              <a:buNone/>
            </a:pPr>
            <a:r>
              <a:rPr lang="en-IN" sz="5400" b="1" i="0" u="none" strike="noStrike" cap="none" dirty="0">
                <a:solidFill>
                  <a:srgbClr val="FF0000"/>
                </a:solidFill>
                <a:latin typeface="Calibri"/>
                <a:ea typeface="Calibri"/>
                <a:cs typeface="Calibri"/>
                <a:sym typeface="Calibri"/>
              </a:rPr>
              <a:t>Project on</a:t>
            </a:r>
            <a:br>
              <a:rPr lang="en-IN" sz="5400" b="0" i="0" u="none" strike="noStrike" cap="none" dirty="0">
                <a:solidFill>
                  <a:schemeClr val="dk1"/>
                </a:solidFill>
                <a:latin typeface="Calibri"/>
                <a:ea typeface="Calibri"/>
                <a:cs typeface="Calibri"/>
                <a:sym typeface="Calibri"/>
              </a:rPr>
            </a:br>
            <a:r>
              <a:rPr lang="en-IN" sz="5400" b="1" i="0" u="none" strike="noStrike" cap="none" dirty="0">
                <a:solidFill>
                  <a:schemeClr val="dk1"/>
                </a:solidFill>
                <a:latin typeface="Calibri"/>
                <a:ea typeface="Calibri"/>
                <a:cs typeface="Calibri"/>
                <a:sym typeface="Calibri"/>
              </a:rPr>
              <a:t>Grocery</a:t>
            </a:r>
            <a:r>
              <a:rPr lang="en-IN" sz="5400" b="0" i="0" u="none" strike="noStrike" cap="none" dirty="0">
                <a:solidFill>
                  <a:schemeClr val="dk1"/>
                </a:solidFill>
                <a:latin typeface="Calibri"/>
                <a:ea typeface="Calibri"/>
                <a:cs typeface="Calibri"/>
                <a:sym typeface="Calibri"/>
              </a:rPr>
              <a:t> </a:t>
            </a:r>
            <a:r>
              <a:rPr lang="en-IN" sz="5400" b="1" i="0" u="none" strike="noStrike" cap="none" dirty="0">
                <a:solidFill>
                  <a:schemeClr val="dk1"/>
                </a:solidFill>
                <a:latin typeface="Calibri"/>
                <a:ea typeface="Calibri"/>
                <a:cs typeface="Calibri"/>
                <a:sym typeface="Calibri"/>
              </a:rPr>
              <a:t>Store  Management</a:t>
            </a:r>
            <a:endParaRPr sz="5400" b="1" i="0" u="none" strike="noStrike" cap="none" dirty="0">
              <a:solidFill>
                <a:srgbClr val="000000"/>
              </a:solidFill>
              <a:latin typeface="Arial"/>
              <a:ea typeface="Arial"/>
              <a:cs typeface="Arial"/>
              <a:sym typeface="Arial"/>
            </a:endParaRPr>
          </a:p>
        </p:txBody>
      </p:sp>
      <p:pic>
        <p:nvPicPr>
          <p:cNvPr id="5" name="Google Shape;98;p1">
            <a:extLst>
              <a:ext uri="{FF2B5EF4-FFF2-40B4-BE49-F238E27FC236}">
                <a16:creationId xmlns:a16="http://schemas.microsoft.com/office/drawing/2014/main" id="{96746FB6-A95B-43BE-8D96-730F939F08A2}"/>
              </a:ext>
            </a:extLst>
          </p:cNvPr>
          <p:cNvPicPr preferRelativeResize="0"/>
          <p:nvPr/>
        </p:nvPicPr>
        <p:blipFill rotWithShape="1">
          <a:blip r:embed="rId3">
            <a:alphaModFix/>
          </a:blip>
          <a:srcRect b="58717"/>
          <a:stretch/>
        </p:blipFill>
        <p:spPr>
          <a:xfrm>
            <a:off x="-2" y="-483772"/>
            <a:ext cx="12190815" cy="2763520"/>
          </a:xfrm>
          <a:prstGeom prst="rect">
            <a:avLst/>
          </a:prstGeom>
          <a:noFill/>
          <a:ln>
            <a:noFill/>
          </a:ln>
        </p:spPr>
      </p:pic>
      <p:sp>
        <p:nvSpPr>
          <p:cNvPr id="6" name="TextBox 5">
            <a:extLst>
              <a:ext uri="{FF2B5EF4-FFF2-40B4-BE49-F238E27FC236}">
                <a16:creationId xmlns:a16="http://schemas.microsoft.com/office/drawing/2014/main" id="{01A265C8-A2FC-41BB-BA50-A64357D09D68}"/>
              </a:ext>
            </a:extLst>
          </p:cNvPr>
          <p:cNvSpPr txBox="1"/>
          <p:nvPr/>
        </p:nvSpPr>
        <p:spPr>
          <a:xfrm>
            <a:off x="2335237" y="5042118"/>
            <a:ext cx="6098344" cy="1384995"/>
          </a:xfrm>
          <a:prstGeom prst="rect">
            <a:avLst/>
          </a:prstGeom>
          <a:noFill/>
        </p:spPr>
        <p:txBody>
          <a:bodyPr wrap="square">
            <a:spAutoFit/>
          </a:bodyPr>
          <a:lstStyle/>
          <a:p>
            <a:pPr marL="0" marR="0" lvl="0" indent="0" algn="l" rtl="0">
              <a:lnSpc>
                <a:spcPct val="100000"/>
              </a:lnSpc>
              <a:spcBef>
                <a:spcPts val="0"/>
              </a:spcBef>
              <a:spcAft>
                <a:spcPts val="0"/>
              </a:spcAft>
              <a:buClr>
                <a:srgbClr val="C00000"/>
              </a:buClr>
              <a:buSzPts val="4400"/>
              <a:buFont typeface="Libre Baskerville"/>
              <a:buNone/>
            </a:pPr>
            <a:r>
              <a:rPr lang="en-IN" sz="2800" b="1" dirty="0">
                <a:solidFill>
                  <a:srgbClr val="002060"/>
                </a:solidFill>
                <a:latin typeface="Calibri"/>
                <a:ea typeface="Calibri"/>
                <a:cs typeface="Calibri"/>
                <a:sym typeface="Calibri"/>
              </a:rPr>
              <a:t>Presented by :</a:t>
            </a:r>
          </a:p>
          <a:p>
            <a:pPr marL="0" marR="0" lvl="0" indent="0" algn="l" rtl="0">
              <a:lnSpc>
                <a:spcPct val="100000"/>
              </a:lnSpc>
              <a:spcBef>
                <a:spcPts val="0"/>
              </a:spcBef>
              <a:spcAft>
                <a:spcPts val="0"/>
              </a:spcAft>
              <a:buClr>
                <a:srgbClr val="C00000"/>
              </a:buClr>
              <a:buSzPts val="4400"/>
              <a:buFont typeface="Libre Baskerville"/>
              <a:buNone/>
            </a:pPr>
            <a:r>
              <a:rPr lang="en-IN" sz="2800" b="1" i="0" u="none" strike="noStrike" cap="none" dirty="0">
                <a:solidFill>
                  <a:schemeClr val="dk1"/>
                </a:solidFill>
                <a:latin typeface="Calibri"/>
                <a:ea typeface="Calibri"/>
                <a:cs typeface="Calibri"/>
                <a:sym typeface="Calibri"/>
              </a:rPr>
              <a:t>                        </a:t>
            </a:r>
            <a:r>
              <a:rPr lang="en-IN" sz="2800" b="1" dirty="0">
                <a:solidFill>
                  <a:schemeClr val="accent2"/>
                </a:solidFill>
                <a:latin typeface="Calibri"/>
                <a:ea typeface="Calibri"/>
                <a:cs typeface="Calibri"/>
                <a:sym typeface="Calibri"/>
              </a:rPr>
              <a:t>B Dinesh</a:t>
            </a:r>
            <a:endParaRPr lang="en-IN" sz="2800" b="1" i="0" u="none" strike="noStrike" cap="none" dirty="0">
              <a:solidFill>
                <a:schemeClr val="accent2"/>
              </a:solidFill>
              <a:latin typeface="Calibri"/>
              <a:ea typeface="Calibri"/>
              <a:cs typeface="Calibri"/>
              <a:sym typeface="Calibri"/>
            </a:endParaRPr>
          </a:p>
          <a:p>
            <a:pPr marL="0" marR="0" lvl="0" indent="0" algn="l" rtl="0">
              <a:lnSpc>
                <a:spcPct val="100000"/>
              </a:lnSpc>
              <a:spcBef>
                <a:spcPts val="0"/>
              </a:spcBef>
              <a:spcAft>
                <a:spcPts val="0"/>
              </a:spcAft>
              <a:buClr>
                <a:srgbClr val="C00000"/>
              </a:buClr>
              <a:buSzPts val="4400"/>
              <a:buFont typeface="Libre Baskerville"/>
              <a:buNone/>
            </a:pPr>
            <a:r>
              <a:rPr lang="en-IN" sz="2800" b="1" dirty="0">
                <a:solidFill>
                  <a:schemeClr val="accent2"/>
                </a:solidFill>
                <a:latin typeface="Calibri"/>
                <a:ea typeface="Calibri"/>
                <a:cs typeface="Calibri"/>
                <a:sym typeface="Calibri"/>
              </a:rPr>
              <a:t>                        T Ramya</a:t>
            </a:r>
            <a:endParaRPr lang="en-IN" sz="2800" b="1" i="0" u="none" strike="noStrike" cap="none" dirty="0">
              <a:solidFill>
                <a:schemeClr val="accent2"/>
              </a:solidFill>
              <a:latin typeface="Calibri"/>
              <a:ea typeface="Calibri"/>
              <a:cs typeface="Calibri"/>
              <a:sym typeface="Calibri"/>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C3E60FE-8C41-40C5-9973-2424DD4D33BC}"/>
              </a:ext>
            </a:extLst>
          </p:cNvPr>
          <p:cNvPicPr>
            <a:picLocks noChangeAspect="1"/>
          </p:cNvPicPr>
          <p:nvPr/>
        </p:nvPicPr>
        <p:blipFill>
          <a:blip r:embed="rId2"/>
          <a:stretch>
            <a:fillRect/>
          </a:stretch>
        </p:blipFill>
        <p:spPr>
          <a:xfrm>
            <a:off x="858060" y="1702191"/>
            <a:ext cx="5641214" cy="4304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F4967D1-6DB6-4D8A-B225-9BFE73282A59}"/>
              </a:ext>
            </a:extLst>
          </p:cNvPr>
          <p:cNvPicPr>
            <a:picLocks noChangeAspect="1"/>
          </p:cNvPicPr>
          <p:nvPr/>
        </p:nvPicPr>
        <p:blipFill rotWithShape="1">
          <a:blip r:embed="rId3"/>
          <a:srcRect l="13741" t="-555" r="324" b="555"/>
          <a:stretch/>
        </p:blipFill>
        <p:spPr>
          <a:xfrm>
            <a:off x="7906043" y="2684169"/>
            <a:ext cx="3726799" cy="2535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76014BD5-E1B3-4574-A037-64EE46C414BB}"/>
              </a:ext>
            </a:extLst>
          </p:cNvPr>
          <p:cNvSpPr txBox="1"/>
          <p:nvPr/>
        </p:nvSpPr>
        <p:spPr>
          <a:xfrm>
            <a:off x="1153550" y="377969"/>
            <a:ext cx="10630486" cy="523220"/>
          </a:xfrm>
          <a:prstGeom prst="rect">
            <a:avLst/>
          </a:prstGeom>
          <a:noFill/>
        </p:spPr>
        <p:txBody>
          <a:bodyPr wrap="square">
            <a:spAutoFit/>
          </a:bodyPr>
          <a:lstStyle/>
          <a:p>
            <a:r>
              <a:rPr lang="en-IN" sz="2800" b="1" dirty="0"/>
              <a:t>4.Who are the top 5 customers by total purchase amount? </a:t>
            </a:r>
          </a:p>
        </p:txBody>
      </p:sp>
    </p:spTree>
    <p:extLst>
      <p:ext uri="{BB962C8B-B14F-4D97-AF65-F5344CB8AC3E}">
        <p14:creationId xmlns:p14="http://schemas.microsoft.com/office/powerpoint/2010/main" val="577833661"/>
      </p:ext>
    </p:extLst>
  </p:cSld>
  <p:clrMapOvr>
    <a:masterClrMapping/>
  </p:clrMapOvr>
  <p:transition spd="slow">
    <p:randomBar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53748E-0EBD-475B-94D9-6DEA41B9D19D}"/>
              </a:ext>
            </a:extLst>
          </p:cNvPr>
          <p:cNvSpPr txBox="1"/>
          <p:nvPr/>
        </p:nvSpPr>
        <p:spPr>
          <a:xfrm>
            <a:off x="1998200" y="401786"/>
            <a:ext cx="8627012"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5.How many products exist in each category?</a:t>
            </a:r>
            <a:endParaRPr lang="en-IN" sz="2800" b="1" dirty="0"/>
          </a:p>
        </p:txBody>
      </p:sp>
      <p:pic>
        <p:nvPicPr>
          <p:cNvPr id="7" name="Picture 6">
            <a:extLst>
              <a:ext uri="{FF2B5EF4-FFF2-40B4-BE49-F238E27FC236}">
                <a16:creationId xmlns:a16="http://schemas.microsoft.com/office/drawing/2014/main" id="{93EF643D-19A8-435D-AA12-B7016B4706CD}"/>
              </a:ext>
            </a:extLst>
          </p:cNvPr>
          <p:cNvPicPr>
            <a:picLocks noChangeAspect="1"/>
          </p:cNvPicPr>
          <p:nvPr/>
        </p:nvPicPr>
        <p:blipFill>
          <a:blip r:embed="rId2"/>
          <a:stretch>
            <a:fillRect/>
          </a:stretch>
        </p:blipFill>
        <p:spPr>
          <a:xfrm>
            <a:off x="833145" y="1681089"/>
            <a:ext cx="5145624" cy="41851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Picture 8">
            <a:extLst>
              <a:ext uri="{FF2B5EF4-FFF2-40B4-BE49-F238E27FC236}">
                <a16:creationId xmlns:a16="http://schemas.microsoft.com/office/drawing/2014/main" id="{81288425-465A-42F0-9031-E3CCAC448563}"/>
              </a:ext>
            </a:extLst>
          </p:cNvPr>
          <p:cNvPicPr>
            <a:picLocks noChangeAspect="1"/>
          </p:cNvPicPr>
          <p:nvPr/>
        </p:nvPicPr>
        <p:blipFill rotWithShape="1">
          <a:blip r:embed="rId3"/>
          <a:srcRect l="9412" t="2488"/>
          <a:stretch/>
        </p:blipFill>
        <p:spPr>
          <a:xfrm>
            <a:off x="7160455" y="2349304"/>
            <a:ext cx="4367212" cy="275726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217233967"/>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A75CFC-532C-4132-9D70-F634F962031C}"/>
              </a:ext>
            </a:extLst>
          </p:cNvPr>
          <p:cNvSpPr txBox="1"/>
          <p:nvPr/>
        </p:nvSpPr>
        <p:spPr>
          <a:xfrm>
            <a:off x="1458351" y="458056"/>
            <a:ext cx="10733649"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6.What is the average price of products by category?</a:t>
            </a:r>
            <a:endParaRPr lang="en-IN" sz="2800" b="1" dirty="0"/>
          </a:p>
        </p:txBody>
      </p:sp>
      <p:pic>
        <p:nvPicPr>
          <p:cNvPr id="5" name="Picture 4">
            <a:extLst>
              <a:ext uri="{FF2B5EF4-FFF2-40B4-BE49-F238E27FC236}">
                <a16:creationId xmlns:a16="http://schemas.microsoft.com/office/drawing/2014/main" id="{ED6EB129-0F4C-44AC-9D5C-D9296BE6EE7D}"/>
              </a:ext>
            </a:extLst>
          </p:cNvPr>
          <p:cNvPicPr>
            <a:picLocks noChangeAspect="1"/>
          </p:cNvPicPr>
          <p:nvPr/>
        </p:nvPicPr>
        <p:blipFill>
          <a:blip r:embed="rId2"/>
          <a:stretch>
            <a:fillRect/>
          </a:stretch>
        </p:blipFill>
        <p:spPr>
          <a:xfrm>
            <a:off x="964712" y="2180492"/>
            <a:ext cx="4954810" cy="378420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82413962-6ABF-4F66-BD14-E16F351B3C57}"/>
              </a:ext>
            </a:extLst>
          </p:cNvPr>
          <p:cNvPicPr>
            <a:picLocks noChangeAspect="1"/>
          </p:cNvPicPr>
          <p:nvPr/>
        </p:nvPicPr>
        <p:blipFill rotWithShape="1">
          <a:blip r:embed="rId3"/>
          <a:srcRect l="1075" t="2463" r="-1075" b="-1"/>
          <a:stretch/>
        </p:blipFill>
        <p:spPr>
          <a:xfrm>
            <a:off x="7540283" y="2715065"/>
            <a:ext cx="3926156" cy="2785401"/>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13337427"/>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103E0-BCA7-41F2-B71B-1D31E15CACAA}"/>
              </a:ext>
            </a:extLst>
          </p:cNvPr>
          <p:cNvSpPr txBox="1"/>
          <p:nvPr/>
        </p:nvSpPr>
        <p:spPr>
          <a:xfrm>
            <a:off x="337626" y="420672"/>
            <a:ext cx="12590584" cy="954107"/>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7.Which products have the highest total sales volume (by quantity)?</a:t>
            </a:r>
            <a:br>
              <a:rPr lang="en-US" sz="2800" b="1" i="0" u="none" strike="noStrike" dirty="0">
                <a:solidFill>
                  <a:srgbClr val="000000"/>
                </a:solidFill>
                <a:effectLst/>
                <a:latin typeface="Arial" panose="020B0604020202020204" pitchFamily="34" charset="0"/>
              </a:rPr>
            </a:br>
            <a:endParaRPr lang="en-IN" sz="2800" b="1" dirty="0"/>
          </a:p>
        </p:txBody>
      </p:sp>
      <p:pic>
        <p:nvPicPr>
          <p:cNvPr id="7" name="Picture 6">
            <a:extLst>
              <a:ext uri="{FF2B5EF4-FFF2-40B4-BE49-F238E27FC236}">
                <a16:creationId xmlns:a16="http://schemas.microsoft.com/office/drawing/2014/main" id="{32F7FE98-25C5-42DC-BE6B-0B101C507691}"/>
              </a:ext>
            </a:extLst>
          </p:cNvPr>
          <p:cNvPicPr>
            <a:picLocks noChangeAspect="1"/>
          </p:cNvPicPr>
          <p:nvPr/>
        </p:nvPicPr>
        <p:blipFill>
          <a:blip r:embed="rId2"/>
          <a:stretch>
            <a:fillRect/>
          </a:stretch>
        </p:blipFill>
        <p:spPr>
          <a:xfrm>
            <a:off x="6766560" y="2345787"/>
            <a:ext cx="4870427" cy="2166425"/>
          </a:xfrm>
          <a:prstGeom prst="rect">
            <a:avLst/>
          </a:prstGeom>
        </p:spPr>
      </p:pic>
      <p:pic>
        <p:nvPicPr>
          <p:cNvPr id="4" name="Picture 3">
            <a:extLst>
              <a:ext uri="{FF2B5EF4-FFF2-40B4-BE49-F238E27FC236}">
                <a16:creationId xmlns:a16="http://schemas.microsoft.com/office/drawing/2014/main" id="{C15E21CB-1DE1-4443-ADF4-F43485F6ADA0}"/>
              </a:ext>
            </a:extLst>
          </p:cNvPr>
          <p:cNvPicPr>
            <a:picLocks noChangeAspect="1"/>
          </p:cNvPicPr>
          <p:nvPr/>
        </p:nvPicPr>
        <p:blipFill>
          <a:blip r:embed="rId3"/>
          <a:stretch>
            <a:fillRect/>
          </a:stretch>
        </p:blipFill>
        <p:spPr>
          <a:xfrm>
            <a:off x="555012" y="1533379"/>
            <a:ext cx="5409689" cy="505030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642356625"/>
      </p:ext>
    </p:extLst>
  </p:cSld>
  <p:clrMapOvr>
    <a:masterClrMapping/>
  </p:clrMapOvr>
  <p:transition spd="slow">
    <p:randomBar dir="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605B925-0E48-445B-8173-B38236A70215}"/>
              </a:ext>
            </a:extLst>
          </p:cNvPr>
          <p:cNvSpPr txBox="1"/>
          <p:nvPr/>
        </p:nvSpPr>
        <p:spPr>
          <a:xfrm>
            <a:off x="1322365" y="426350"/>
            <a:ext cx="11197882"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8.What is the total revenue generated by each product?</a:t>
            </a:r>
            <a:endParaRPr lang="en-IN" sz="2800" b="1" dirty="0"/>
          </a:p>
        </p:txBody>
      </p:sp>
      <p:pic>
        <p:nvPicPr>
          <p:cNvPr id="4" name="Picture 3">
            <a:extLst>
              <a:ext uri="{FF2B5EF4-FFF2-40B4-BE49-F238E27FC236}">
                <a16:creationId xmlns:a16="http://schemas.microsoft.com/office/drawing/2014/main" id="{E572CAA3-76FD-444E-BC8D-7AF19150EC0D}"/>
              </a:ext>
            </a:extLst>
          </p:cNvPr>
          <p:cNvPicPr>
            <a:picLocks noChangeAspect="1"/>
          </p:cNvPicPr>
          <p:nvPr/>
        </p:nvPicPr>
        <p:blipFill>
          <a:blip r:embed="rId2"/>
          <a:stretch>
            <a:fillRect/>
          </a:stretch>
        </p:blipFill>
        <p:spPr>
          <a:xfrm>
            <a:off x="618980" y="1772528"/>
            <a:ext cx="6865034" cy="3924886"/>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4BBD119-8290-46E2-838B-7DBEDDFD4A7A}"/>
              </a:ext>
            </a:extLst>
          </p:cNvPr>
          <p:cNvPicPr>
            <a:picLocks noChangeAspect="1"/>
          </p:cNvPicPr>
          <p:nvPr/>
        </p:nvPicPr>
        <p:blipFill>
          <a:blip r:embed="rId3"/>
          <a:stretch>
            <a:fillRect/>
          </a:stretch>
        </p:blipFill>
        <p:spPr>
          <a:xfrm>
            <a:off x="8679767" y="1533377"/>
            <a:ext cx="2893253" cy="440318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47691433"/>
      </p:ext>
    </p:extLst>
  </p:cSld>
  <p:clrMapOvr>
    <a:masterClrMapping/>
  </p:clrMapOvr>
  <p:transition spd="slow">
    <p:randomBar dir="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B223AEE-E66B-4F4F-B518-B962461675D9}"/>
              </a:ext>
            </a:extLst>
          </p:cNvPr>
          <p:cNvPicPr>
            <a:picLocks noChangeAspect="1"/>
          </p:cNvPicPr>
          <p:nvPr/>
        </p:nvPicPr>
        <p:blipFill>
          <a:blip r:embed="rId2"/>
          <a:stretch>
            <a:fillRect/>
          </a:stretch>
        </p:blipFill>
        <p:spPr>
          <a:xfrm>
            <a:off x="631288" y="1505243"/>
            <a:ext cx="5572564" cy="49087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CD1D7FBA-03E3-4C2E-9E4A-71A43B1F7C99}"/>
              </a:ext>
            </a:extLst>
          </p:cNvPr>
          <p:cNvPicPr>
            <a:picLocks noChangeAspect="1"/>
          </p:cNvPicPr>
          <p:nvPr/>
        </p:nvPicPr>
        <p:blipFill>
          <a:blip r:embed="rId3"/>
          <a:stretch>
            <a:fillRect/>
          </a:stretch>
        </p:blipFill>
        <p:spPr>
          <a:xfrm>
            <a:off x="7080008" y="1899138"/>
            <a:ext cx="4480704" cy="389675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33D63940-6104-419F-A589-83FBCC27F45A}"/>
              </a:ext>
            </a:extLst>
          </p:cNvPr>
          <p:cNvSpPr txBox="1"/>
          <p:nvPr/>
        </p:nvSpPr>
        <p:spPr>
          <a:xfrm>
            <a:off x="1003495" y="443988"/>
            <a:ext cx="10185009" cy="523220"/>
          </a:xfrm>
          <a:prstGeom prst="rect">
            <a:avLst/>
          </a:prstGeom>
          <a:noFill/>
        </p:spPr>
        <p:txBody>
          <a:bodyPr wrap="square">
            <a:spAutoFit/>
          </a:bodyPr>
          <a:lstStyle/>
          <a:p>
            <a:r>
              <a:rPr lang="en-IN" sz="2800" b="1" dirty="0"/>
              <a:t> 9.How do product sales vary by category and supplier?</a:t>
            </a:r>
          </a:p>
        </p:txBody>
      </p:sp>
    </p:spTree>
    <p:extLst>
      <p:ext uri="{BB962C8B-B14F-4D97-AF65-F5344CB8AC3E}">
        <p14:creationId xmlns:p14="http://schemas.microsoft.com/office/powerpoint/2010/main" val="8298941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C88678-2622-43C5-BA97-5F5D2F353242}"/>
              </a:ext>
            </a:extLst>
          </p:cNvPr>
          <p:cNvSpPr txBox="1"/>
          <p:nvPr/>
        </p:nvSpPr>
        <p:spPr>
          <a:xfrm>
            <a:off x="1460695" y="429922"/>
            <a:ext cx="9270609" cy="523220"/>
          </a:xfrm>
          <a:prstGeom prst="rect">
            <a:avLst/>
          </a:prstGeom>
          <a:noFill/>
        </p:spPr>
        <p:txBody>
          <a:bodyPr wrap="square">
            <a:spAutoFit/>
          </a:bodyPr>
          <a:lstStyle/>
          <a:p>
            <a:r>
              <a:rPr lang="en-IN" sz="2800" b="1" dirty="0"/>
              <a:t>10.How many orders have been placed in total?</a:t>
            </a:r>
          </a:p>
        </p:txBody>
      </p:sp>
      <p:pic>
        <p:nvPicPr>
          <p:cNvPr id="11" name="Picture 10">
            <a:extLst>
              <a:ext uri="{FF2B5EF4-FFF2-40B4-BE49-F238E27FC236}">
                <a16:creationId xmlns:a16="http://schemas.microsoft.com/office/drawing/2014/main" id="{DD663E41-0409-404E-B626-7CF16B25F498}"/>
              </a:ext>
            </a:extLst>
          </p:cNvPr>
          <p:cNvPicPr>
            <a:picLocks noChangeAspect="1"/>
          </p:cNvPicPr>
          <p:nvPr/>
        </p:nvPicPr>
        <p:blipFill>
          <a:blip r:embed="rId2"/>
          <a:stretch>
            <a:fillRect/>
          </a:stretch>
        </p:blipFill>
        <p:spPr>
          <a:xfrm>
            <a:off x="703386" y="1566789"/>
            <a:ext cx="5120640" cy="42871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AFC4EEAA-D6D6-47E3-90ED-4E16596AA299}"/>
              </a:ext>
            </a:extLst>
          </p:cNvPr>
          <p:cNvPicPr>
            <a:picLocks noChangeAspect="1"/>
          </p:cNvPicPr>
          <p:nvPr/>
        </p:nvPicPr>
        <p:blipFill rotWithShape="1">
          <a:blip r:embed="rId3"/>
          <a:srcRect l="4172" t="6540" r="9645" b="6250"/>
          <a:stretch/>
        </p:blipFill>
        <p:spPr>
          <a:xfrm>
            <a:off x="8102989" y="2373923"/>
            <a:ext cx="2954217" cy="21101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556244209"/>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34712E6-332F-4469-895D-7081429F1228}"/>
              </a:ext>
            </a:extLst>
          </p:cNvPr>
          <p:cNvSpPr txBox="1"/>
          <p:nvPr/>
        </p:nvSpPr>
        <p:spPr>
          <a:xfrm>
            <a:off x="1993509" y="373650"/>
            <a:ext cx="8204981"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11.What is the average value per order?</a:t>
            </a:r>
            <a:endParaRPr lang="en-IN" sz="2800" b="1" dirty="0"/>
          </a:p>
        </p:txBody>
      </p:sp>
      <p:pic>
        <p:nvPicPr>
          <p:cNvPr id="5" name="Picture 4">
            <a:extLst>
              <a:ext uri="{FF2B5EF4-FFF2-40B4-BE49-F238E27FC236}">
                <a16:creationId xmlns:a16="http://schemas.microsoft.com/office/drawing/2014/main" id="{C0073FC4-22E1-44E4-8B59-739EFD4BA234}"/>
              </a:ext>
            </a:extLst>
          </p:cNvPr>
          <p:cNvPicPr>
            <a:picLocks noChangeAspect="1"/>
          </p:cNvPicPr>
          <p:nvPr/>
        </p:nvPicPr>
        <p:blipFill>
          <a:blip r:embed="rId2"/>
          <a:stretch>
            <a:fillRect/>
          </a:stretch>
        </p:blipFill>
        <p:spPr>
          <a:xfrm>
            <a:off x="689316" y="1969477"/>
            <a:ext cx="5824026" cy="38826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DEBC154-CF96-4824-8A00-F664DCB9505E}"/>
              </a:ext>
            </a:extLst>
          </p:cNvPr>
          <p:cNvPicPr>
            <a:picLocks noChangeAspect="1"/>
          </p:cNvPicPr>
          <p:nvPr/>
        </p:nvPicPr>
        <p:blipFill rotWithShape="1">
          <a:blip r:embed="rId3"/>
          <a:srcRect l="3518" t="5769"/>
          <a:stretch/>
        </p:blipFill>
        <p:spPr>
          <a:xfrm>
            <a:off x="8131126" y="2377440"/>
            <a:ext cx="2700997" cy="224028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973001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8B18F26-2E49-4F84-877C-ED782CC13712}"/>
              </a:ext>
            </a:extLst>
          </p:cNvPr>
          <p:cNvSpPr txBox="1"/>
          <p:nvPr/>
        </p:nvSpPr>
        <p:spPr>
          <a:xfrm>
            <a:off x="1659987" y="443989"/>
            <a:ext cx="10396025"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12.On which dates were the most orders placed?</a:t>
            </a:r>
            <a:endParaRPr lang="en-IN" sz="2800" b="1" dirty="0"/>
          </a:p>
        </p:txBody>
      </p:sp>
      <p:pic>
        <p:nvPicPr>
          <p:cNvPr id="11" name="Picture 10">
            <a:extLst>
              <a:ext uri="{FF2B5EF4-FFF2-40B4-BE49-F238E27FC236}">
                <a16:creationId xmlns:a16="http://schemas.microsoft.com/office/drawing/2014/main" id="{871FABDC-8F30-4B59-9524-1909C8E76169}"/>
              </a:ext>
            </a:extLst>
          </p:cNvPr>
          <p:cNvPicPr>
            <a:picLocks noChangeAspect="1"/>
          </p:cNvPicPr>
          <p:nvPr/>
        </p:nvPicPr>
        <p:blipFill rotWithShape="1">
          <a:blip r:embed="rId2"/>
          <a:srcRect l="2767" t="5435" b="2174"/>
          <a:stretch/>
        </p:blipFill>
        <p:spPr>
          <a:xfrm>
            <a:off x="7638757" y="2539510"/>
            <a:ext cx="3460651" cy="23915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a:extLst>
              <a:ext uri="{FF2B5EF4-FFF2-40B4-BE49-F238E27FC236}">
                <a16:creationId xmlns:a16="http://schemas.microsoft.com/office/drawing/2014/main" id="{61219F65-5549-4A74-A432-D9E65EAD0B1F}"/>
              </a:ext>
            </a:extLst>
          </p:cNvPr>
          <p:cNvPicPr>
            <a:picLocks noChangeAspect="1"/>
          </p:cNvPicPr>
          <p:nvPr/>
        </p:nvPicPr>
        <p:blipFill>
          <a:blip r:embed="rId3"/>
          <a:stretch>
            <a:fillRect/>
          </a:stretch>
        </p:blipFill>
        <p:spPr>
          <a:xfrm>
            <a:off x="647993" y="1491173"/>
            <a:ext cx="6413989" cy="474081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408798878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CFB3986-E533-4367-8D87-CD240CF5F7D0}"/>
              </a:ext>
            </a:extLst>
          </p:cNvPr>
          <p:cNvPicPr>
            <a:picLocks noChangeAspect="1"/>
          </p:cNvPicPr>
          <p:nvPr/>
        </p:nvPicPr>
        <p:blipFill>
          <a:blip r:embed="rId2"/>
          <a:stretch>
            <a:fillRect/>
          </a:stretch>
        </p:blipFill>
        <p:spPr>
          <a:xfrm>
            <a:off x="484017" y="1519311"/>
            <a:ext cx="5818309" cy="46704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 name="TextBox 4">
            <a:extLst>
              <a:ext uri="{FF2B5EF4-FFF2-40B4-BE49-F238E27FC236}">
                <a16:creationId xmlns:a16="http://schemas.microsoft.com/office/drawing/2014/main" id="{6DBAFACC-17FE-4660-A1E6-EA89FAFC7213}"/>
              </a:ext>
            </a:extLst>
          </p:cNvPr>
          <p:cNvSpPr txBox="1"/>
          <p:nvPr/>
        </p:nvSpPr>
        <p:spPr>
          <a:xfrm>
            <a:off x="637736" y="387718"/>
            <a:ext cx="10916528"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13.What are the monthly trends in order volume and revenue?</a:t>
            </a:r>
            <a:endParaRPr lang="en-IN" sz="2800" b="1" dirty="0"/>
          </a:p>
        </p:txBody>
      </p:sp>
      <p:pic>
        <p:nvPicPr>
          <p:cNvPr id="7" name="Picture 6">
            <a:extLst>
              <a:ext uri="{FF2B5EF4-FFF2-40B4-BE49-F238E27FC236}">
                <a16:creationId xmlns:a16="http://schemas.microsoft.com/office/drawing/2014/main" id="{4CFDA22A-8514-4BAB-9F77-D118AE54589D}"/>
              </a:ext>
            </a:extLst>
          </p:cNvPr>
          <p:cNvPicPr>
            <a:picLocks noChangeAspect="1"/>
          </p:cNvPicPr>
          <p:nvPr/>
        </p:nvPicPr>
        <p:blipFill rotWithShape="1">
          <a:blip r:embed="rId3"/>
          <a:srcRect t="1425"/>
          <a:stretch/>
        </p:blipFill>
        <p:spPr>
          <a:xfrm>
            <a:off x="8704971" y="2294791"/>
            <a:ext cx="2619522" cy="316171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41626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A5632C-14DA-4B48-A978-890728658E08}"/>
              </a:ext>
            </a:extLst>
          </p:cNvPr>
          <p:cNvSpPr txBox="1"/>
          <p:nvPr/>
        </p:nvSpPr>
        <p:spPr>
          <a:xfrm>
            <a:off x="4258993" y="508187"/>
            <a:ext cx="6098344" cy="646331"/>
          </a:xfrm>
          <a:prstGeom prst="rect">
            <a:avLst/>
          </a:prstGeom>
          <a:noFill/>
        </p:spPr>
        <p:txBody>
          <a:bodyPr wrap="square">
            <a:spAutoFit/>
          </a:bodyPr>
          <a:lstStyle/>
          <a:p>
            <a:r>
              <a:rPr lang="en-IN" sz="3600" b="1" dirty="0"/>
              <a:t>Introduction</a:t>
            </a:r>
            <a:r>
              <a:rPr lang="en-IN" dirty="0"/>
              <a:t> </a:t>
            </a:r>
          </a:p>
        </p:txBody>
      </p:sp>
      <p:sp>
        <p:nvSpPr>
          <p:cNvPr id="8" name="TextBox 7">
            <a:extLst>
              <a:ext uri="{FF2B5EF4-FFF2-40B4-BE49-F238E27FC236}">
                <a16:creationId xmlns:a16="http://schemas.microsoft.com/office/drawing/2014/main" id="{58C667BB-E42D-46A3-A6B2-3E01DD6BC432}"/>
              </a:ext>
            </a:extLst>
          </p:cNvPr>
          <p:cNvSpPr txBox="1"/>
          <p:nvPr/>
        </p:nvSpPr>
        <p:spPr>
          <a:xfrm>
            <a:off x="609600" y="1532917"/>
            <a:ext cx="10972800" cy="4816896"/>
          </a:xfrm>
          <a:prstGeom prst="rect">
            <a:avLst/>
          </a:prstGeom>
          <a:noFill/>
        </p:spPr>
        <p:txBody>
          <a:bodyPr wrap="square">
            <a:spAutoFit/>
          </a:bodyPr>
          <a:lstStyle/>
          <a:p>
            <a:pPr marL="342900" lvl="0" indent="-342900">
              <a:lnSpc>
                <a:spcPct val="107000"/>
              </a:lnSpc>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The Retail and Grocery sector depends heavily on smooth management of products, suppliers, customers, and employees.</a:t>
            </a:r>
          </a:p>
          <a:p>
            <a:pPr marL="342900" lvl="0" indent="-342900">
              <a:lnSpc>
                <a:spcPct val="107000"/>
              </a:lnSpc>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Proper data management helps in tracking sales, monitoring stock, and understanding business performance.</a:t>
            </a:r>
          </a:p>
          <a:p>
            <a:pPr marL="342900" lvl="0" indent="-342900">
              <a:lnSpc>
                <a:spcPct val="107000"/>
              </a:lnSpc>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This project builds a mini grocery store database that connects different parts of the business, like products, orders, and suppliers.</a:t>
            </a:r>
          </a:p>
          <a:p>
            <a:pPr marL="342900" lvl="0" indent="-342900">
              <a:lnSpc>
                <a:spcPct val="107000"/>
              </a:lnSpc>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It gives a practical learning experience in managing and analysing  real-world data relationships.</a:t>
            </a:r>
          </a:p>
          <a:p>
            <a:pPr marL="342900" lvl="0" indent="-342900">
              <a:lnSpc>
                <a:spcPct val="107000"/>
              </a:lnSpc>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Using SQL queries, we can extract important information, spot trends, and solve operational challenges.</a:t>
            </a:r>
          </a:p>
          <a:p>
            <a:pPr marL="342900" lvl="0" indent="-342900">
              <a:lnSpc>
                <a:spcPct val="107000"/>
              </a:lnSpc>
              <a:spcAft>
                <a:spcPts val="800"/>
              </a:spcAft>
              <a:buFont typeface="Wingdings" panose="05000000000000000000" pitchFamily="2" charset="2"/>
              <a:buChar char=""/>
            </a:pPr>
            <a:r>
              <a:rPr lang="en-IN" sz="2400" b="1" dirty="0">
                <a:effectLst/>
                <a:latin typeface="Calibri" panose="020F0502020204030204" pitchFamily="34" charset="0"/>
                <a:ea typeface="Calibri" panose="020F0502020204030204" pitchFamily="34" charset="0"/>
                <a:cs typeface="Times New Roman" panose="02020603050405020304" pitchFamily="18" charset="0"/>
              </a:rPr>
              <a:t>The main aim is to make better business decisions and improve the overall efficiency of the store.</a:t>
            </a:r>
          </a:p>
        </p:txBody>
      </p:sp>
    </p:spTree>
    <p:extLst>
      <p:ext uri="{BB962C8B-B14F-4D97-AF65-F5344CB8AC3E}">
        <p14:creationId xmlns:p14="http://schemas.microsoft.com/office/powerpoint/2010/main" val="2283500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F741CF26-6BCF-488D-957B-3167861B9CA1}"/>
              </a:ext>
            </a:extLst>
          </p:cNvPr>
          <p:cNvSpPr txBox="1"/>
          <p:nvPr/>
        </p:nvSpPr>
        <p:spPr>
          <a:xfrm>
            <a:off x="417341" y="336267"/>
            <a:ext cx="11357318" cy="523220"/>
          </a:xfrm>
          <a:prstGeom prst="rect">
            <a:avLst/>
          </a:prstGeom>
          <a:noFill/>
        </p:spPr>
        <p:txBody>
          <a:bodyPr wrap="square">
            <a:spAutoFit/>
          </a:bodyPr>
          <a:lstStyle/>
          <a:p>
            <a:r>
              <a:rPr lang="en-IN" sz="2800" b="1" dirty="0"/>
              <a:t> 14.How do order patterns vary across weekdays and weekends?</a:t>
            </a:r>
          </a:p>
        </p:txBody>
      </p:sp>
      <p:pic>
        <p:nvPicPr>
          <p:cNvPr id="4" name="Picture 3">
            <a:extLst>
              <a:ext uri="{FF2B5EF4-FFF2-40B4-BE49-F238E27FC236}">
                <a16:creationId xmlns:a16="http://schemas.microsoft.com/office/drawing/2014/main" id="{D13ED296-AC5E-4332-8E06-2C0F2B772123}"/>
              </a:ext>
            </a:extLst>
          </p:cNvPr>
          <p:cNvPicPr>
            <a:picLocks noChangeAspect="1"/>
          </p:cNvPicPr>
          <p:nvPr/>
        </p:nvPicPr>
        <p:blipFill>
          <a:blip r:embed="rId2"/>
          <a:stretch>
            <a:fillRect/>
          </a:stretch>
        </p:blipFill>
        <p:spPr>
          <a:xfrm>
            <a:off x="178190" y="1069145"/>
            <a:ext cx="6527409" cy="559894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8" name="Picture 7">
            <a:extLst>
              <a:ext uri="{FF2B5EF4-FFF2-40B4-BE49-F238E27FC236}">
                <a16:creationId xmlns:a16="http://schemas.microsoft.com/office/drawing/2014/main" id="{05692F0F-2F0E-4434-B1D0-D8CDF09746B4}"/>
              </a:ext>
            </a:extLst>
          </p:cNvPr>
          <p:cNvPicPr>
            <a:picLocks noChangeAspect="1"/>
          </p:cNvPicPr>
          <p:nvPr/>
        </p:nvPicPr>
        <p:blipFill rotWithShape="1">
          <a:blip r:embed="rId3"/>
          <a:srcRect t="4720"/>
          <a:stretch/>
        </p:blipFill>
        <p:spPr>
          <a:xfrm>
            <a:off x="7085427" y="2419643"/>
            <a:ext cx="4928383" cy="173911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20407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9363FE8-22C9-4927-A4B9-671876F70C9D}"/>
              </a:ext>
            </a:extLst>
          </p:cNvPr>
          <p:cNvSpPr txBox="1"/>
          <p:nvPr/>
        </p:nvSpPr>
        <p:spPr>
          <a:xfrm>
            <a:off x="1760220" y="303312"/>
            <a:ext cx="8671560"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15.How many suppliers are there in the database?</a:t>
            </a:r>
            <a:endParaRPr lang="en-IN" sz="2800" b="1" dirty="0"/>
          </a:p>
        </p:txBody>
      </p:sp>
      <p:pic>
        <p:nvPicPr>
          <p:cNvPr id="5" name="Picture 4">
            <a:extLst>
              <a:ext uri="{FF2B5EF4-FFF2-40B4-BE49-F238E27FC236}">
                <a16:creationId xmlns:a16="http://schemas.microsoft.com/office/drawing/2014/main" id="{718029B0-7526-4AAA-9E95-8A805B2C78A6}"/>
              </a:ext>
            </a:extLst>
          </p:cNvPr>
          <p:cNvPicPr>
            <a:picLocks noChangeAspect="1"/>
          </p:cNvPicPr>
          <p:nvPr/>
        </p:nvPicPr>
        <p:blipFill>
          <a:blip r:embed="rId2"/>
          <a:stretch>
            <a:fillRect/>
          </a:stretch>
        </p:blipFill>
        <p:spPr>
          <a:xfrm>
            <a:off x="618979" y="1772529"/>
            <a:ext cx="6611815" cy="402336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108C5A3-A439-4DC6-9724-59F6060CCF24}"/>
              </a:ext>
            </a:extLst>
          </p:cNvPr>
          <p:cNvPicPr>
            <a:picLocks noChangeAspect="1"/>
          </p:cNvPicPr>
          <p:nvPr/>
        </p:nvPicPr>
        <p:blipFill rotWithShape="1">
          <a:blip r:embed="rId3"/>
          <a:srcRect t="7032"/>
          <a:stretch/>
        </p:blipFill>
        <p:spPr>
          <a:xfrm>
            <a:off x="8195017" y="2396783"/>
            <a:ext cx="2771335" cy="209256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04553175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F6CB282-CA75-4E70-8290-66DD167989E7}"/>
              </a:ext>
            </a:extLst>
          </p:cNvPr>
          <p:cNvPicPr>
            <a:picLocks noChangeAspect="1"/>
          </p:cNvPicPr>
          <p:nvPr/>
        </p:nvPicPr>
        <p:blipFill rotWithShape="1">
          <a:blip r:embed="rId2"/>
          <a:srcRect l="3288" t="8572"/>
          <a:stretch/>
        </p:blipFill>
        <p:spPr>
          <a:xfrm>
            <a:off x="8454684" y="3052262"/>
            <a:ext cx="3235568" cy="191320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B2D794E2-E53B-4184-B4AF-B6BA075236F4}"/>
              </a:ext>
            </a:extLst>
          </p:cNvPr>
          <p:cNvSpPr txBox="1"/>
          <p:nvPr/>
        </p:nvSpPr>
        <p:spPr>
          <a:xfrm>
            <a:off x="1733256" y="472124"/>
            <a:ext cx="8725487" cy="523220"/>
          </a:xfrm>
          <a:prstGeom prst="rect">
            <a:avLst/>
          </a:prstGeom>
          <a:noFill/>
        </p:spPr>
        <p:txBody>
          <a:bodyPr wrap="square">
            <a:spAutoFit/>
          </a:bodyPr>
          <a:lstStyle/>
          <a:p>
            <a:r>
              <a:rPr lang="en-IN" sz="2800" b="1" dirty="0"/>
              <a:t>16.Which supplier provides the most products?</a:t>
            </a:r>
          </a:p>
        </p:txBody>
      </p:sp>
      <p:pic>
        <p:nvPicPr>
          <p:cNvPr id="15" name="Picture 14">
            <a:extLst>
              <a:ext uri="{FF2B5EF4-FFF2-40B4-BE49-F238E27FC236}">
                <a16:creationId xmlns:a16="http://schemas.microsoft.com/office/drawing/2014/main" id="{17D8EE3E-327D-454D-8263-043B3FD19218}"/>
              </a:ext>
            </a:extLst>
          </p:cNvPr>
          <p:cNvPicPr>
            <a:picLocks noChangeAspect="1"/>
          </p:cNvPicPr>
          <p:nvPr/>
        </p:nvPicPr>
        <p:blipFill>
          <a:blip r:embed="rId3"/>
          <a:stretch>
            <a:fillRect/>
          </a:stretch>
        </p:blipFill>
        <p:spPr>
          <a:xfrm>
            <a:off x="787791" y="1631853"/>
            <a:ext cx="6541477" cy="475402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74978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BBCD35-75B0-4E28-B69E-1C4932A3A070}"/>
              </a:ext>
            </a:extLst>
          </p:cNvPr>
          <p:cNvPicPr>
            <a:picLocks noChangeAspect="1"/>
          </p:cNvPicPr>
          <p:nvPr/>
        </p:nvPicPr>
        <p:blipFill>
          <a:blip r:embed="rId2"/>
          <a:stretch>
            <a:fillRect/>
          </a:stretch>
        </p:blipFill>
        <p:spPr>
          <a:xfrm>
            <a:off x="759655" y="1519312"/>
            <a:ext cx="5880296" cy="444539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51283826-88DC-466A-98CA-FBB6BA9C1AE7}"/>
              </a:ext>
            </a:extLst>
          </p:cNvPr>
          <p:cNvPicPr>
            <a:picLocks noChangeAspect="1"/>
          </p:cNvPicPr>
          <p:nvPr/>
        </p:nvPicPr>
        <p:blipFill>
          <a:blip r:embed="rId3"/>
          <a:stretch>
            <a:fillRect/>
          </a:stretch>
        </p:blipFill>
        <p:spPr>
          <a:xfrm>
            <a:off x="7906043" y="2293033"/>
            <a:ext cx="3010486" cy="26869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A5496F3A-D935-4A6B-9EC4-DF1AEFB94736}"/>
              </a:ext>
            </a:extLst>
          </p:cNvPr>
          <p:cNvSpPr txBox="1"/>
          <p:nvPr/>
        </p:nvSpPr>
        <p:spPr>
          <a:xfrm>
            <a:off x="461889" y="408820"/>
            <a:ext cx="11268222" cy="523220"/>
          </a:xfrm>
          <a:prstGeom prst="rect">
            <a:avLst/>
          </a:prstGeom>
          <a:noFill/>
        </p:spPr>
        <p:txBody>
          <a:bodyPr wrap="square">
            <a:spAutoFit/>
          </a:bodyPr>
          <a:lstStyle/>
          <a:p>
            <a:r>
              <a:rPr lang="en-IN" sz="2800" b="1" dirty="0"/>
              <a:t> 17.What is the average price of products from each supplier?</a:t>
            </a:r>
          </a:p>
        </p:txBody>
      </p:sp>
    </p:spTree>
    <p:extLst>
      <p:ext uri="{BB962C8B-B14F-4D97-AF65-F5344CB8AC3E}">
        <p14:creationId xmlns:p14="http://schemas.microsoft.com/office/powerpoint/2010/main" val="3679542315"/>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027D62EA-445F-445E-9A4D-3C47762E0E58}"/>
              </a:ext>
            </a:extLst>
          </p:cNvPr>
          <p:cNvSpPr txBox="1"/>
          <p:nvPr/>
        </p:nvSpPr>
        <p:spPr>
          <a:xfrm>
            <a:off x="464234" y="500260"/>
            <a:ext cx="13476849" cy="461665"/>
          </a:xfrm>
          <a:prstGeom prst="rect">
            <a:avLst/>
          </a:prstGeom>
          <a:noFill/>
        </p:spPr>
        <p:txBody>
          <a:bodyPr wrap="square">
            <a:spAutoFit/>
          </a:bodyPr>
          <a:lstStyle/>
          <a:p>
            <a:r>
              <a:rPr lang="en-IN" sz="2400" b="1" dirty="0"/>
              <a:t> 18.Which suppliers contribute the most to total product sales (by revenue)?</a:t>
            </a:r>
          </a:p>
        </p:txBody>
      </p:sp>
      <p:pic>
        <p:nvPicPr>
          <p:cNvPr id="9" name="Picture 8">
            <a:extLst>
              <a:ext uri="{FF2B5EF4-FFF2-40B4-BE49-F238E27FC236}">
                <a16:creationId xmlns:a16="http://schemas.microsoft.com/office/drawing/2014/main" id="{C2ACF784-5F9B-4996-BE8E-3CA575E81E78}"/>
              </a:ext>
            </a:extLst>
          </p:cNvPr>
          <p:cNvPicPr>
            <a:picLocks noChangeAspect="1"/>
          </p:cNvPicPr>
          <p:nvPr/>
        </p:nvPicPr>
        <p:blipFill>
          <a:blip r:embed="rId2"/>
          <a:stretch>
            <a:fillRect/>
          </a:stretch>
        </p:blipFill>
        <p:spPr>
          <a:xfrm>
            <a:off x="8595360" y="2627141"/>
            <a:ext cx="2897944" cy="16037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F88A09A2-C3BC-4EBA-8E44-EB86DA562F4E}"/>
              </a:ext>
            </a:extLst>
          </p:cNvPr>
          <p:cNvPicPr>
            <a:picLocks noChangeAspect="1"/>
          </p:cNvPicPr>
          <p:nvPr/>
        </p:nvPicPr>
        <p:blipFill>
          <a:blip r:embed="rId3"/>
          <a:stretch>
            <a:fillRect/>
          </a:stretch>
        </p:blipFill>
        <p:spPr>
          <a:xfrm>
            <a:off x="309489" y="1560657"/>
            <a:ext cx="7526216" cy="479708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502128062"/>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B5708FE-80BD-485B-95F6-106044CAA026}"/>
              </a:ext>
            </a:extLst>
          </p:cNvPr>
          <p:cNvSpPr txBox="1"/>
          <p:nvPr/>
        </p:nvSpPr>
        <p:spPr>
          <a:xfrm>
            <a:off x="1879209" y="556530"/>
            <a:ext cx="10641037"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19.How many employees have processed orders?</a:t>
            </a:r>
            <a:endParaRPr lang="en-IN" sz="2800" b="1" dirty="0"/>
          </a:p>
        </p:txBody>
      </p:sp>
      <p:pic>
        <p:nvPicPr>
          <p:cNvPr id="5" name="Picture 4">
            <a:extLst>
              <a:ext uri="{FF2B5EF4-FFF2-40B4-BE49-F238E27FC236}">
                <a16:creationId xmlns:a16="http://schemas.microsoft.com/office/drawing/2014/main" id="{16DC510E-3E55-4F8D-BC3D-76FA5D68BF0D}"/>
              </a:ext>
            </a:extLst>
          </p:cNvPr>
          <p:cNvPicPr>
            <a:picLocks noChangeAspect="1"/>
          </p:cNvPicPr>
          <p:nvPr/>
        </p:nvPicPr>
        <p:blipFill>
          <a:blip r:embed="rId2"/>
          <a:stretch>
            <a:fillRect/>
          </a:stretch>
        </p:blipFill>
        <p:spPr>
          <a:xfrm>
            <a:off x="791453" y="1899138"/>
            <a:ext cx="6129851" cy="38686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3BF09AED-9759-433F-86DB-356E4135AA9B}"/>
              </a:ext>
            </a:extLst>
          </p:cNvPr>
          <p:cNvPicPr>
            <a:picLocks noChangeAspect="1"/>
          </p:cNvPicPr>
          <p:nvPr/>
        </p:nvPicPr>
        <p:blipFill rotWithShape="1">
          <a:blip r:embed="rId3"/>
          <a:srcRect t="6135"/>
          <a:stretch/>
        </p:blipFill>
        <p:spPr>
          <a:xfrm>
            <a:off x="7720159" y="2729132"/>
            <a:ext cx="2957220" cy="215235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0313849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D08CA0-5BC3-4D45-A1CE-9181F4CCFE63}"/>
              </a:ext>
            </a:extLst>
          </p:cNvPr>
          <p:cNvSpPr txBox="1"/>
          <p:nvPr/>
        </p:nvSpPr>
        <p:spPr>
          <a:xfrm>
            <a:off x="1528689" y="387719"/>
            <a:ext cx="10663311"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20.Which employees have handled the most orders?</a:t>
            </a:r>
            <a:endParaRPr lang="en-IN" sz="2800" b="1" dirty="0"/>
          </a:p>
        </p:txBody>
      </p:sp>
      <p:pic>
        <p:nvPicPr>
          <p:cNvPr id="5" name="Picture 4">
            <a:extLst>
              <a:ext uri="{FF2B5EF4-FFF2-40B4-BE49-F238E27FC236}">
                <a16:creationId xmlns:a16="http://schemas.microsoft.com/office/drawing/2014/main" id="{50B4E344-762B-4518-8B57-2960440B16C4}"/>
              </a:ext>
            </a:extLst>
          </p:cNvPr>
          <p:cNvPicPr>
            <a:picLocks noChangeAspect="1"/>
          </p:cNvPicPr>
          <p:nvPr/>
        </p:nvPicPr>
        <p:blipFill>
          <a:blip r:embed="rId2"/>
          <a:stretch>
            <a:fillRect/>
          </a:stretch>
        </p:blipFill>
        <p:spPr>
          <a:xfrm>
            <a:off x="738333" y="1406769"/>
            <a:ext cx="6379920" cy="4431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C95353D2-7342-4B3B-B4E1-B59088E27488}"/>
              </a:ext>
            </a:extLst>
          </p:cNvPr>
          <p:cNvPicPr>
            <a:picLocks noChangeAspect="1"/>
          </p:cNvPicPr>
          <p:nvPr/>
        </p:nvPicPr>
        <p:blipFill rotWithShape="1">
          <a:blip r:embed="rId3"/>
          <a:srcRect l="2247" t="4808" r="1"/>
          <a:stretch/>
        </p:blipFill>
        <p:spPr>
          <a:xfrm>
            <a:off x="7891975" y="2602523"/>
            <a:ext cx="3671668" cy="17408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38142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28B6F-407D-4842-8206-086FA0C7F693}"/>
              </a:ext>
            </a:extLst>
          </p:cNvPr>
          <p:cNvSpPr txBox="1"/>
          <p:nvPr/>
        </p:nvSpPr>
        <p:spPr>
          <a:xfrm>
            <a:off x="703385" y="453628"/>
            <a:ext cx="12210757" cy="523220"/>
          </a:xfrm>
          <a:prstGeom prst="rect">
            <a:avLst/>
          </a:prstGeom>
          <a:noFill/>
        </p:spPr>
        <p:txBody>
          <a:bodyPr wrap="square">
            <a:spAutoFit/>
          </a:bodyPr>
          <a:lstStyle/>
          <a:p>
            <a:pPr rtl="0" fontAlgn="base">
              <a:spcBef>
                <a:spcPts val="1200"/>
              </a:spcBef>
              <a:spcAft>
                <a:spcPts val="1200"/>
              </a:spcAft>
            </a:pPr>
            <a:r>
              <a:rPr lang="en-US" sz="2800" b="1" i="0" u="none" strike="noStrike" dirty="0">
                <a:solidFill>
                  <a:srgbClr val="000000"/>
                </a:solidFill>
                <a:effectLst/>
                <a:latin typeface="Arial" panose="020B0604020202020204" pitchFamily="34" charset="0"/>
              </a:rPr>
              <a:t>21.What is the total sales value processed by each employee?</a:t>
            </a:r>
          </a:p>
        </p:txBody>
      </p:sp>
      <p:pic>
        <p:nvPicPr>
          <p:cNvPr id="5" name="Picture 4">
            <a:extLst>
              <a:ext uri="{FF2B5EF4-FFF2-40B4-BE49-F238E27FC236}">
                <a16:creationId xmlns:a16="http://schemas.microsoft.com/office/drawing/2014/main" id="{1AC1B8AA-8B81-4DC5-B09E-F9B49BE16C5A}"/>
              </a:ext>
            </a:extLst>
          </p:cNvPr>
          <p:cNvPicPr>
            <a:picLocks noChangeAspect="1"/>
          </p:cNvPicPr>
          <p:nvPr/>
        </p:nvPicPr>
        <p:blipFill>
          <a:blip r:embed="rId2"/>
          <a:stretch>
            <a:fillRect/>
          </a:stretch>
        </p:blipFill>
        <p:spPr>
          <a:xfrm>
            <a:off x="942535" y="1631852"/>
            <a:ext cx="5669280" cy="4473525"/>
          </a:xfrm>
          <a:prstGeom prst="rect">
            <a:avLst/>
          </a:prstGeom>
        </p:spPr>
      </p:pic>
      <p:pic>
        <p:nvPicPr>
          <p:cNvPr id="7" name="Picture 6">
            <a:extLst>
              <a:ext uri="{FF2B5EF4-FFF2-40B4-BE49-F238E27FC236}">
                <a16:creationId xmlns:a16="http://schemas.microsoft.com/office/drawing/2014/main" id="{D733AAA5-EA47-4A4D-9A18-0C745F77F2D5}"/>
              </a:ext>
            </a:extLst>
          </p:cNvPr>
          <p:cNvPicPr>
            <a:picLocks noChangeAspect="1"/>
          </p:cNvPicPr>
          <p:nvPr/>
        </p:nvPicPr>
        <p:blipFill>
          <a:blip r:embed="rId3"/>
          <a:stretch>
            <a:fillRect/>
          </a:stretch>
        </p:blipFill>
        <p:spPr>
          <a:xfrm>
            <a:off x="8532422" y="2103118"/>
            <a:ext cx="2224674" cy="3671668"/>
          </a:xfrm>
          <a:prstGeom prst="rect">
            <a:avLst/>
          </a:prstGeom>
        </p:spPr>
      </p:pic>
    </p:spTree>
    <p:extLst>
      <p:ext uri="{BB962C8B-B14F-4D97-AF65-F5344CB8AC3E}">
        <p14:creationId xmlns:p14="http://schemas.microsoft.com/office/powerpoint/2010/main" val="829594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33D000-F121-43CC-8155-DA80C8545C4E}"/>
              </a:ext>
            </a:extLst>
          </p:cNvPr>
          <p:cNvSpPr txBox="1"/>
          <p:nvPr/>
        </p:nvSpPr>
        <p:spPr>
          <a:xfrm>
            <a:off x="1179341" y="434741"/>
            <a:ext cx="10818055" cy="523220"/>
          </a:xfrm>
          <a:prstGeom prst="rect">
            <a:avLst/>
          </a:prstGeom>
          <a:noFill/>
        </p:spPr>
        <p:txBody>
          <a:bodyPr wrap="square">
            <a:spAutoFit/>
          </a:bodyPr>
          <a:lstStyle/>
          <a:p>
            <a:pPr rtl="0" fontAlgn="base">
              <a:spcBef>
                <a:spcPts val="1200"/>
              </a:spcBef>
              <a:spcAft>
                <a:spcPts val="1200"/>
              </a:spcAft>
            </a:pPr>
            <a:r>
              <a:rPr lang="en-US" sz="2800" b="1" i="0" u="none" strike="noStrike" dirty="0">
                <a:solidFill>
                  <a:srgbClr val="000000"/>
                </a:solidFill>
                <a:effectLst/>
                <a:latin typeface="Arial" panose="020B0604020202020204" pitchFamily="34" charset="0"/>
              </a:rPr>
              <a:t>22.What is the average order value handled per employee?</a:t>
            </a:r>
          </a:p>
        </p:txBody>
      </p:sp>
      <p:pic>
        <p:nvPicPr>
          <p:cNvPr id="5" name="Picture 4">
            <a:extLst>
              <a:ext uri="{FF2B5EF4-FFF2-40B4-BE49-F238E27FC236}">
                <a16:creationId xmlns:a16="http://schemas.microsoft.com/office/drawing/2014/main" id="{4CC4E62E-DDAE-4DEE-9198-649EA8F71475}"/>
              </a:ext>
            </a:extLst>
          </p:cNvPr>
          <p:cNvPicPr>
            <a:picLocks noChangeAspect="1"/>
          </p:cNvPicPr>
          <p:nvPr/>
        </p:nvPicPr>
        <p:blipFill>
          <a:blip r:embed="rId2"/>
          <a:stretch>
            <a:fillRect/>
          </a:stretch>
        </p:blipFill>
        <p:spPr>
          <a:xfrm>
            <a:off x="686971" y="1533378"/>
            <a:ext cx="5741963" cy="48898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DF8957E6-B0E6-4E2D-9125-B29AB1C83305}"/>
              </a:ext>
            </a:extLst>
          </p:cNvPr>
          <p:cNvPicPr>
            <a:picLocks noChangeAspect="1"/>
          </p:cNvPicPr>
          <p:nvPr/>
        </p:nvPicPr>
        <p:blipFill rotWithShape="1">
          <a:blip r:embed="rId3"/>
          <a:srcRect l="4477" t="5723"/>
          <a:stretch/>
        </p:blipFill>
        <p:spPr>
          <a:xfrm>
            <a:off x="7469945" y="2813538"/>
            <a:ext cx="4141102" cy="220159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774107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44C79F-C953-425D-9712-F96B7ABC6B38}"/>
              </a:ext>
            </a:extLst>
          </p:cNvPr>
          <p:cNvSpPr txBox="1"/>
          <p:nvPr/>
        </p:nvSpPr>
        <p:spPr>
          <a:xfrm>
            <a:off x="140677" y="308131"/>
            <a:ext cx="12112283"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23.What is the relationship between quantity ordered and total price?</a:t>
            </a:r>
            <a:endParaRPr lang="en-IN" sz="2800" b="1" dirty="0"/>
          </a:p>
        </p:txBody>
      </p:sp>
      <p:pic>
        <p:nvPicPr>
          <p:cNvPr id="5" name="Picture 4">
            <a:extLst>
              <a:ext uri="{FF2B5EF4-FFF2-40B4-BE49-F238E27FC236}">
                <a16:creationId xmlns:a16="http://schemas.microsoft.com/office/drawing/2014/main" id="{5D060865-61F7-48F2-855C-72FF4DB4118B}"/>
              </a:ext>
            </a:extLst>
          </p:cNvPr>
          <p:cNvPicPr>
            <a:picLocks noChangeAspect="1"/>
          </p:cNvPicPr>
          <p:nvPr/>
        </p:nvPicPr>
        <p:blipFill>
          <a:blip r:embed="rId2"/>
          <a:stretch>
            <a:fillRect/>
          </a:stretch>
        </p:blipFill>
        <p:spPr>
          <a:xfrm>
            <a:off x="748812" y="1688123"/>
            <a:ext cx="6186560" cy="451573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5146BE72-7AF2-4C97-85B1-DA0AC6BC20A9}"/>
              </a:ext>
            </a:extLst>
          </p:cNvPr>
          <p:cNvPicPr>
            <a:picLocks noChangeAspect="1"/>
          </p:cNvPicPr>
          <p:nvPr/>
        </p:nvPicPr>
        <p:blipFill>
          <a:blip r:embed="rId3"/>
          <a:stretch>
            <a:fillRect/>
          </a:stretch>
        </p:blipFill>
        <p:spPr>
          <a:xfrm>
            <a:off x="8277957" y="2016955"/>
            <a:ext cx="3165231" cy="38299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380993143"/>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DB3460C-CEB5-4B08-BEC6-082F5BA39F2D}"/>
              </a:ext>
            </a:extLst>
          </p:cNvPr>
          <p:cNvSpPr txBox="1"/>
          <p:nvPr/>
        </p:nvSpPr>
        <p:spPr>
          <a:xfrm>
            <a:off x="5151706" y="-251689"/>
            <a:ext cx="1888587" cy="1986698"/>
          </a:xfrm>
          <a:prstGeom prst="rect">
            <a:avLst/>
          </a:prstGeom>
          <a:noFill/>
        </p:spPr>
        <p:txBody>
          <a:bodyPr wrap="square">
            <a:spAutoFit/>
          </a:bodyPr>
          <a:lstStyle/>
          <a:p>
            <a:pPr algn="ctr">
              <a:lnSpc>
                <a:spcPct val="107000"/>
              </a:lnSpc>
              <a:spcAft>
                <a:spcPts val="800"/>
              </a:spcAft>
            </a:pPr>
            <a:endParaRPr lang="en-US" sz="32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b="1" dirty="0">
                <a:effectLst/>
                <a:latin typeface="Calibri" panose="020F0502020204030204" pitchFamily="34" charset="0"/>
                <a:ea typeface="Calibri" panose="020F0502020204030204" pitchFamily="34" charset="0"/>
                <a:cs typeface="Times New Roman" panose="02020603050405020304" pitchFamily="18" charset="0"/>
              </a:rPr>
              <a:t>Tables</a:t>
            </a:r>
            <a:endParaRPr lang="en-IN" sz="4000" dirty="0"/>
          </a:p>
          <a:p>
            <a:pPr algn="ctr">
              <a:lnSpc>
                <a:spcPct val="107000"/>
              </a:lnSpc>
              <a:spcAft>
                <a:spcPts val="800"/>
              </a:spcAft>
            </a:pPr>
            <a:endParaRPr lang="en-IN"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8" name="Picture 7">
            <a:extLst>
              <a:ext uri="{FF2B5EF4-FFF2-40B4-BE49-F238E27FC236}">
                <a16:creationId xmlns:a16="http://schemas.microsoft.com/office/drawing/2014/main" id="{3D0CFDEC-A040-4018-A561-1C92E0E89124}"/>
              </a:ext>
            </a:extLst>
          </p:cNvPr>
          <p:cNvPicPr>
            <a:picLocks noChangeAspect="1"/>
          </p:cNvPicPr>
          <p:nvPr/>
        </p:nvPicPr>
        <p:blipFill rotWithShape="1">
          <a:blip r:embed="rId2"/>
          <a:srcRect l="8156"/>
          <a:stretch/>
        </p:blipFill>
        <p:spPr>
          <a:xfrm>
            <a:off x="829994" y="1929227"/>
            <a:ext cx="4772936" cy="126455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9" name="TextBox 8">
            <a:extLst>
              <a:ext uri="{FF2B5EF4-FFF2-40B4-BE49-F238E27FC236}">
                <a16:creationId xmlns:a16="http://schemas.microsoft.com/office/drawing/2014/main" id="{EB742DEF-E704-4116-9B00-875AE1B965C9}"/>
              </a:ext>
            </a:extLst>
          </p:cNvPr>
          <p:cNvSpPr txBox="1"/>
          <p:nvPr/>
        </p:nvSpPr>
        <p:spPr>
          <a:xfrm rot="10800000" flipV="1">
            <a:off x="1991075" y="1159161"/>
            <a:ext cx="3010486" cy="523220"/>
          </a:xfrm>
          <a:prstGeom prst="rect">
            <a:avLst/>
          </a:prstGeom>
          <a:noFill/>
        </p:spPr>
        <p:txBody>
          <a:bodyPr wrap="square" rtlCol="0">
            <a:spAutoFit/>
          </a:bodyPr>
          <a:lstStyle/>
          <a:p>
            <a:r>
              <a:rPr lang="en-IN" sz="2800" b="1" dirty="0"/>
              <a:t>supplier</a:t>
            </a:r>
          </a:p>
        </p:txBody>
      </p:sp>
      <p:pic>
        <p:nvPicPr>
          <p:cNvPr id="11" name="Picture 10">
            <a:extLst>
              <a:ext uri="{FF2B5EF4-FFF2-40B4-BE49-F238E27FC236}">
                <a16:creationId xmlns:a16="http://schemas.microsoft.com/office/drawing/2014/main" id="{D6E3E3BB-5074-441E-8DB7-FB909A6C65FC}"/>
              </a:ext>
            </a:extLst>
          </p:cNvPr>
          <p:cNvPicPr>
            <a:picLocks noChangeAspect="1"/>
          </p:cNvPicPr>
          <p:nvPr/>
        </p:nvPicPr>
        <p:blipFill rotWithShape="1">
          <a:blip r:embed="rId3"/>
          <a:srcRect l="8507"/>
          <a:stretch/>
        </p:blipFill>
        <p:spPr>
          <a:xfrm>
            <a:off x="6935372" y="1929227"/>
            <a:ext cx="4839271" cy="1364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2" name="TextBox 11">
            <a:extLst>
              <a:ext uri="{FF2B5EF4-FFF2-40B4-BE49-F238E27FC236}">
                <a16:creationId xmlns:a16="http://schemas.microsoft.com/office/drawing/2014/main" id="{0ADC235C-76F1-479E-ACEC-D7C930FEBB48}"/>
              </a:ext>
            </a:extLst>
          </p:cNvPr>
          <p:cNvSpPr txBox="1"/>
          <p:nvPr/>
        </p:nvSpPr>
        <p:spPr>
          <a:xfrm>
            <a:off x="8058036" y="1164271"/>
            <a:ext cx="2166424" cy="523220"/>
          </a:xfrm>
          <a:prstGeom prst="rect">
            <a:avLst/>
          </a:prstGeom>
          <a:noFill/>
        </p:spPr>
        <p:txBody>
          <a:bodyPr wrap="square" rtlCol="0">
            <a:spAutoFit/>
          </a:bodyPr>
          <a:lstStyle/>
          <a:p>
            <a:r>
              <a:rPr lang="en-IN" sz="2800" b="1" dirty="0"/>
              <a:t>employees</a:t>
            </a:r>
          </a:p>
        </p:txBody>
      </p:sp>
      <p:pic>
        <p:nvPicPr>
          <p:cNvPr id="14" name="Picture 13">
            <a:extLst>
              <a:ext uri="{FF2B5EF4-FFF2-40B4-BE49-F238E27FC236}">
                <a16:creationId xmlns:a16="http://schemas.microsoft.com/office/drawing/2014/main" id="{93E2062C-7B18-4A5A-9976-2012EA489877}"/>
              </a:ext>
            </a:extLst>
          </p:cNvPr>
          <p:cNvPicPr>
            <a:picLocks noChangeAspect="1"/>
          </p:cNvPicPr>
          <p:nvPr/>
        </p:nvPicPr>
        <p:blipFill rotWithShape="1">
          <a:blip r:embed="rId4"/>
          <a:srcRect l="8084"/>
          <a:stretch/>
        </p:blipFill>
        <p:spPr>
          <a:xfrm>
            <a:off x="829993" y="4450433"/>
            <a:ext cx="4691807" cy="1061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5" name="TextBox 14">
            <a:extLst>
              <a:ext uri="{FF2B5EF4-FFF2-40B4-BE49-F238E27FC236}">
                <a16:creationId xmlns:a16="http://schemas.microsoft.com/office/drawing/2014/main" id="{41A17A70-CEC6-4971-B4F7-9FE3DA6D27D0}"/>
              </a:ext>
            </a:extLst>
          </p:cNvPr>
          <p:cNvSpPr txBox="1"/>
          <p:nvPr/>
        </p:nvSpPr>
        <p:spPr>
          <a:xfrm>
            <a:off x="1914501" y="3690610"/>
            <a:ext cx="2110155" cy="523220"/>
          </a:xfrm>
          <a:prstGeom prst="rect">
            <a:avLst/>
          </a:prstGeom>
          <a:noFill/>
        </p:spPr>
        <p:txBody>
          <a:bodyPr wrap="square" rtlCol="0">
            <a:spAutoFit/>
          </a:bodyPr>
          <a:lstStyle/>
          <a:p>
            <a:r>
              <a:rPr lang="en-IN" sz="2800" b="1" dirty="0"/>
              <a:t>categories</a:t>
            </a:r>
          </a:p>
        </p:txBody>
      </p:sp>
      <p:pic>
        <p:nvPicPr>
          <p:cNvPr id="17" name="Picture 16">
            <a:extLst>
              <a:ext uri="{FF2B5EF4-FFF2-40B4-BE49-F238E27FC236}">
                <a16:creationId xmlns:a16="http://schemas.microsoft.com/office/drawing/2014/main" id="{7F79E161-D393-4C5C-BEED-A2C3B622C351}"/>
              </a:ext>
            </a:extLst>
          </p:cNvPr>
          <p:cNvPicPr>
            <a:picLocks noChangeAspect="1"/>
          </p:cNvPicPr>
          <p:nvPr/>
        </p:nvPicPr>
        <p:blipFill rotWithShape="1">
          <a:blip r:embed="rId5"/>
          <a:srcRect l="8085"/>
          <a:stretch/>
        </p:blipFill>
        <p:spPr>
          <a:xfrm>
            <a:off x="7082835" y="4481765"/>
            <a:ext cx="4691808" cy="10618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8" name="TextBox 17">
            <a:extLst>
              <a:ext uri="{FF2B5EF4-FFF2-40B4-BE49-F238E27FC236}">
                <a16:creationId xmlns:a16="http://schemas.microsoft.com/office/drawing/2014/main" id="{ACAAD308-5E4A-478B-8C57-2FF35BFC2BC8}"/>
              </a:ext>
            </a:extLst>
          </p:cNvPr>
          <p:cNvSpPr txBox="1"/>
          <p:nvPr/>
        </p:nvSpPr>
        <p:spPr>
          <a:xfrm>
            <a:off x="8139212" y="3690610"/>
            <a:ext cx="2004075" cy="523220"/>
          </a:xfrm>
          <a:prstGeom prst="rect">
            <a:avLst/>
          </a:prstGeom>
          <a:noFill/>
        </p:spPr>
        <p:txBody>
          <a:bodyPr wrap="none" rtlCol="0">
            <a:spAutoFit/>
          </a:bodyPr>
          <a:lstStyle/>
          <a:p>
            <a:r>
              <a:rPr lang="en-IN" sz="2800" b="1" dirty="0"/>
              <a:t>customers</a:t>
            </a:r>
          </a:p>
        </p:txBody>
      </p:sp>
    </p:spTree>
    <p:extLst>
      <p:ext uri="{BB962C8B-B14F-4D97-AF65-F5344CB8AC3E}">
        <p14:creationId xmlns:p14="http://schemas.microsoft.com/office/powerpoint/2010/main" val="11063961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59B8A54-9110-4814-9A54-0DCE73C71990}"/>
              </a:ext>
            </a:extLst>
          </p:cNvPr>
          <p:cNvSpPr txBox="1"/>
          <p:nvPr/>
        </p:nvSpPr>
        <p:spPr>
          <a:xfrm>
            <a:off x="1266091" y="429921"/>
            <a:ext cx="10747717"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24.What is the average quantity ordered per product?</a:t>
            </a:r>
            <a:endParaRPr lang="en-IN" sz="2800" b="1" dirty="0"/>
          </a:p>
        </p:txBody>
      </p:sp>
      <p:pic>
        <p:nvPicPr>
          <p:cNvPr id="5" name="Picture 4">
            <a:extLst>
              <a:ext uri="{FF2B5EF4-FFF2-40B4-BE49-F238E27FC236}">
                <a16:creationId xmlns:a16="http://schemas.microsoft.com/office/drawing/2014/main" id="{A71EBDC7-64D0-466F-B928-0B5CBA4B8ADA}"/>
              </a:ext>
            </a:extLst>
          </p:cNvPr>
          <p:cNvPicPr>
            <a:picLocks noChangeAspect="1"/>
          </p:cNvPicPr>
          <p:nvPr/>
        </p:nvPicPr>
        <p:blipFill>
          <a:blip r:embed="rId2"/>
          <a:stretch>
            <a:fillRect/>
          </a:stretch>
        </p:blipFill>
        <p:spPr>
          <a:xfrm>
            <a:off x="548639" y="1744394"/>
            <a:ext cx="6274192" cy="436098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Picture 6">
            <a:extLst>
              <a:ext uri="{FF2B5EF4-FFF2-40B4-BE49-F238E27FC236}">
                <a16:creationId xmlns:a16="http://schemas.microsoft.com/office/drawing/2014/main" id="{21C4BC17-43D6-45A0-AECB-88F344BA49A5}"/>
              </a:ext>
            </a:extLst>
          </p:cNvPr>
          <p:cNvPicPr>
            <a:picLocks noChangeAspect="1"/>
          </p:cNvPicPr>
          <p:nvPr/>
        </p:nvPicPr>
        <p:blipFill rotWithShape="1">
          <a:blip r:embed="rId3"/>
          <a:srcRect t="2198"/>
          <a:stretch/>
        </p:blipFill>
        <p:spPr>
          <a:xfrm>
            <a:off x="8308511" y="1955409"/>
            <a:ext cx="2664289" cy="375607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15811972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37AFAD2-1ED2-4F23-8E19-E568B14881F3}"/>
              </a:ext>
            </a:extLst>
          </p:cNvPr>
          <p:cNvSpPr txBox="1"/>
          <p:nvPr/>
        </p:nvSpPr>
        <p:spPr>
          <a:xfrm>
            <a:off x="867508" y="472124"/>
            <a:ext cx="11324492" cy="523220"/>
          </a:xfrm>
          <a:prstGeom prst="rect">
            <a:avLst/>
          </a:prstGeom>
          <a:noFill/>
        </p:spPr>
        <p:txBody>
          <a:bodyPr wrap="square">
            <a:spAutoFit/>
          </a:bodyPr>
          <a:lstStyle/>
          <a:p>
            <a:r>
              <a:rPr lang="en-US" sz="2800" b="1" i="0" u="none" strike="noStrike" dirty="0">
                <a:solidFill>
                  <a:srgbClr val="000000"/>
                </a:solidFill>
                <a:effectLst/>
                <a:latin typeface="Arial" panose="020B0604020202020204" pitchFamily="34" charset="0"/>
              </a:rPr>
              <a:t>25.How does the unit price vary across products and orders?</a:t>
            </a:r>
            <a:endParaRPr lang="en-IN" sz="2800" b="1" dirty="0"/>
          </a:p>
        </p:txBody>
      </p:sp>
      <p:pic>
        <p:nvPicPr>
          <p:cNvPr id="9" name="Picture 8">
            <a:extLst>
              <a:ext uri="{FF2B5EF4-FFF2-40B4-BE49-F238E27FC236}">
                <a16:creationId xmlns:a16="http://schemas.microsoft.com/office/drawing/2014/main" id="{1F6AFEC0-9962-46C8-95BE-D302B7331A76}"/>
              </a:ext>
            </a:extLst>
          </p:cNvPr>
          <p:cNvPicPr>
            <a:picLocks noChangeAspect="1"/>
          </p:cNvPicPr>
          <p:nvPr/>
        </p:nvPicPr>
        <p:blipFill>
          <a:blip r:embed="rId2"/>
          <a:stretch>
            <a:fillRect/>
          </a:stretch>
        </p:blipFill>
        <p:spPr>
          <a:xfrm>
            <a:off x="7295857" y="1505243"/>
            <a:ext cx="4028635" cy="4515729"/>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1" name="Picture 10">
            <a:extLst>
              <a:ext uri="{FF2B5EF4-FFF2-40B4-BE49-F238E27FC236}">
                <a16:creationId xmlns:a16="http://schemas.microsoft.com/office/drawing/2014/main" id="{CF7B7DD2-EACE-4247-830E-1DEDD9766502}"/>
              </a:ext>
            </a:extLst>
          </p:cNvPr>
          <p:cNvPicPr>
            <a:picLocks noChangeAspect="1"/>
          </p:cNvPicPr>
          <p:nvPr/>
        </p:nvPicPr>
        <p:blipFill>
          <a:blip r:embed="rId3"/>
          <a:stretch>
            <a:fillRect/>
          </a:stretch>
        </p:blipFill>
        <p:spPr>
          <a:xfrm>
            <a:off x="532374" y="1477107"/>
            <a:ext cx="5854358" cy="476894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910525238"/>
      </p:ext>
    </p:extLst>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247470" y="1242399"/>
            <a:ext cx="4973887" cy="1699584"/>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C00000"/>
              </a:buClr>
              <a:buSzPts val="4400"/>
              <a:buFont typeface="Libre Baskerville"/>
              <a:buNone/>
            </a:pPr>
            <a:endParaRPr lang="en-IN" sz="2800" dirty="0">
              <a:solidFill>
                <a:schemeClr val="dk1"/>
              </a:solidFill>
              <a:latin typeface="Calibri"/>
              <a:ea typeface="Calibri"/>
              <a:cs typeface="Calibri"/>
              <a:sym typeface="Calibri"/>
            </a:endParaRPr>
          </a:p>
        </p:txBody>
      </p:sp>
      <p:pic>
        <p:nvPicPr>
          <p:cNvPr id="1028" name="Picture 4" descr="4 Better Ways to Say &quot;Thank You&quot;">
            <a:extLst>
              <a:ext uri="{FF2B5EF4-FFF2-40B4-BE49-F238E27FC236}">
                <a16:creationId xmlns:a16="http://schemas.microsoft.com/office/drawing/2014/main" id="{1ED6E6B7-2B2A-4FE4-A18A-693359C9B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2192000" cy="710927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2E841F-01B9-4A02-94F9-A06665542D05}"/>
              </a:ext>
            </a:extLst>
          </p:cNvPr>
          <p:cNvSpPr txBox="1"/>
          <p:nvPr/>
        </p:nvSpPr>
        <p:spPr>
          <a:xfrm>
            <a:off x="3046828" y="36761"/>
            <a:ext cx="6098344" cy="1310423"/>
          </a:xfrm>
          <a:prstGeom prst="rect">
            <a:avLst/>
          </a:prstGeom>
          <a:noFill/>
        </p:spPr>
        <p:txBody>
          <a:bodyPr wrap="square">
            <a:spAutoFit/>
          </a:bodyPr>
          <a:lstStyle/>
          <a:p>
            <a:pPr algn="ctr">
              <a:lnSpc>
                <a:spcPct val="107000"/>
              </a:lnSpc>
              <a:spcAft>
                <a:spcPts val="800"/>
              </a:spcAft>
            </a:pPr>
            <a:endParaRPr lang="en-US" sz="1100" b="1" dirty="0">
              <a:effectLst/>
              <a:latin typeface="Calibri" panose="020F0502020204030204" pitchFamily="34" charset="0"/>
              <a:ea typeface="Calibri" panose="020F0502020204030204" pitchFamily="34" charset="0"/>
              <a:cs typeface="Times New Roman" panose="02020603050405020304" pitchFamily="18" charset="0"/>
            </a:endParaRPr>
          </a:p>
          <a:p>
            <a:pPr algn="ctr">
              <a:lnSpc>
                <a:spcPct val="107000"/>
              </a:lnSpc>
              <a:spcAft>
                <a:spcPts val="800"/>
              </a:spcAft>
            </a:pPr>
            <a:r>
              <a:rPr lang="en-US" sz="4000" b="1" dirty="0">
                <a:effectLst/>
                <a:latin typeface="Calibri" panose="020F0502020204030204" pitchFamily="34" charset="0"/>
                <a:ea typeface="Calibri" panose="020F0502020204030204" pitchFamily="34" charset="0"/>
                <a:cs typeface="Times New Roman" panose="02020603050405020304" pitchFamily="18" charset="0"/>
              </a:rPr>
              <a:t>Tables</a:t>
            </a:r>
            <a:endParaRPr lang="en-IN" sz="4000" b="1" dirty="0"/>
          </a:p>
          <a:p>
            <a:pPr algn="ctr">
              <a:lnSpc>
                <a:spcPct val="107000"/>
              </a:lnSpc>
              <a:spcAft>
                <a:spcPts val="800"/>
              </a:spcAft>
            </a:pP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DDC0313-DDBA-47BA-BB1D-DA8EC719B977}"/>
              </a:ext>
            </a:extLst>
          </p:cNvPr>
          <p:cNvPicPr>
            <a:picLocks noChangeAspect="1"/>
          </p:cNvPicPr>
          <p:nvPr/>
        </p:nvPicPr>
        <p:blipFill rotWithShape="1">
          <a:blip r:embed="rId2"/>
          <a:srcRect l="7454"/>
          <a:stretch/>
        </p:blipFill>
        <p:spPr>
          <a:xfrm>
            <a:off x="647114" y="1749343"/>
            <a:ext cx="5086423" cy="17306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6" name="TextBox 5">
            <a:extLst>
              <a:ext uri="{FF2B5EF4-FFF2-40B4-BE49-F238E27FC236}">
                <a16:creationId xmlns:a16="http://schemas.microsoft.com/office/drawing/2014/main" id="{C01D1E8D-E952-4EDB-83EA-473DF53BFC49}"/>
              </a:ext>
            </a:extLst>
          </p:cNvPr>
          <p:cNvSpPr txBox="1"/>
          <p:nvPr/>
        </p:nvSpPr>
        <p:spPr>
          <a:xfrm>
            <a:off x="2333708" y="855034"/>
            <a:ext cx="1303562" cy="523220"/>
          </a:xfrm>
          <a:prstGeom prst="rect">
            <a:avLst/>
          </a:prstGeom>
          <a:noFill/>
        </p:spPr>
        <p:txBody>
          <a:bodyPr wrap="none" rtlCol="0">
            <a:spAutoFit/>
          </a:bodyPr>
          <a:lstStyle/>
          <a:p>
            <a:r>
              <a:rPr lang="en-IN" sz="2800" b="1" dirty="0"/>
              <a:t>orders</a:t>
            </a:r>
          </a:p>
        </p:txBody>
      </p:sp>
      <p:pic>
        <p:nvPicPr>
          <p:cNvPr id="8" name="Picture 7">
            <a:extLst>
              <a:ext uri="{FF2B5EF4-FFF2-40B4-BE49-F238E27FC236}">
                <a16:creationId xmlns:a16="http://schemas.microsoft.com/office/drawing/2014/main" id="{87687C29-E3D7-4E05-8C4C-99C93F85A748}"/>
              </a:ext>
            </a:extLst>
          </p:cNvPr>
          <p:cNvPicPr>
            <a:picLocks noChangeAspect="1"/>
          </p:cNvPicPr>
          <p:nvPr/>
        </p:nvPicPr>
        <p:blipFill rotWithShape="1">
          <a:blip r:embed="rId3"/>
          <a:srcRect l="5982"/>
          <a:stretch/>
        </p:blipFill>
        <p:spPr>
          <a:xfrm>
            <a:off x="787791" y="4604444"/>
            <a:ext cx="5308209" cy="1730671"/>
          </a:xfrm>
          <a:prstGeom prst="rect">
            <a:avLst/>
          </a:prstGeom>
        </p:spPr>
      </p:pic>
      <p:sp>
        <p:nvSpPr>
          <p:cNvPr id="10" name="TextBox 9">
            <a:extLst>
              <a:ext uri="{FF2B5EF4-FFF2-40B4-BE49-F238E27FC236}">
                <a16:creationId xmlns:a16="http://schemas.microsoft.com/office/drawing/2014/main" id="{95400981-6021-4F99-9432-C543CC81A01E}"/>
              </a:ext>
            </a:extLst>
          </p:cNvPr>
          <p:cNvSpPr txBox="1"/>
          <p:nvPr/>
        </p:nvSpPr>
        <p:spPr>
          <a:xfrm>
            <a:off x="1831352" y="3882173"/>
            <a:ext cx="6098344" cy="523220"/>
          </a:xfrm>
          <a:prstGeom prst="rect">
            <a:avLst/>
          </a:prstGeom>
          <a:noFill/>
        </p:spPr>
        <p:txBody>
          <a:bodyPr wrap="square">
            <a:spAutoFit/>
          </a:bodyPr>
          <a:lstStyle/>
          <a:p>
            <a:r>
              <a:rPr lang="en-IN" sz="2800" b="1" dirty="0" err="1"/>
              <a:t>order_details</a:t>
            </a:r>
            <a:endParaRPr lang="en-IN" sz="2800" b="1" dirty="0"/>
          </a:p>
        </p:txBody>
      </p:sp>
      <p:pic>
        <p:nvPicPr>
          <p:cNvPr id="12" name="Picture 11">
            <a:extLst>
              <a:ext uri="{FF2B5EF4-FFF2-40B4-BE49-F238E27FC236}">
                <a16:creationId xmlns:a16="http://schemas.microsoft.com/office/drawing/2014/main" id="{E3C71D7F-F194-4AFC-8BBB-6F77DDEEF152}"/>
              </a:ext>
            </a:extLst>
          </p:cNvPr>
          <p:cNvPicPr>
            <a:picLocks noChangeAspect="1"/>
          </p:cNvPicPr>
          <p:nvPr/>
        </p:nvPicPr>
        <p:blipFill rotWithShape="1">
          <a:blip r:embed="rId4"/>
          <a:srcRect l="7592"/>
          <a:stretch/>
        </p:blipFill>
        <p:spPr>
          <a:xfrm>
            <a:off x="7160454" y="2975827"/>
            <a:ext cx="4794103" cy="186109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27D63E67-E4E2-4C90-AB81-66315002B778}"/>
              </a:ext>
            </a:extLst>
          </p:cNvPr>
          <p:cNvSpPr txBox="1"/>
          <p:nvPr/>
        </p:nvSpPr>
        <p:spPr>
          <a:xfrm>
            <a:off x="8549640" y="2353068"/>
            <a:ext cx="6098344" cy="523220"/>
          </a:xfrm>
          <a:prstGeom prst="rect">
            <a:avLst/>
          </a:prstGeom>
          <a:noFill/>
        </p:spPr>
        <p:txBody>
          <a:bodyPr wrap="square">
            <a:spAutoFit/>
          </a:bodyPr>
          <a:lstStyle/>
          <a:p>
            <a:r>
              <a:rPr lang="en-IN" sz="2800" b="1" dirty="0"/>
              <a:t>products</a:t>
            </a:r>
          </a:p>
        </p:txBody>
      </p:sp>
    </p:spTree>
    <p:extLst>
      <p:ext uri="{BB962C8B-B14F-4D97-AF65-F5344CB8AC3E}">
        <p14:creationId xmlns:p14="http://schemas.microsoft.com/office/powerpoint/2010/main" val="1148380820"/>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D68E3-0C75-4AB6-B065-5AA7A426E57F}"/>
              </a:ext>
            </a:extLst>
          </p:cNvPr>
          <p:cNvSpPr txBox="1"/>
          <p:nvPr/>
        </p:nvSpPr>
        <p:spPr>
          <a:xfrm>
            <a:off x="4385604" y="103258"/>
            <a:ext cx="6098344" cy="707886"/>
          </a:xfrm>
          <a:prstGeom prst="rect">
            <a:avLst/>
          </a:prstGeom>
          <a:noFill/>
        </p:spPr>
        <p:txBody>
          <a:bodyPr wrap="square">
            <a:spAutoFit/>
          </a:bodyPr>
          <a:lstStyle/>
          <a:p>
            <a:r>
              <a:rPr lang="en-IN" sz="4000" b="1" dirty="0"/>
              <a:t>ER Diagram</a:t>
            </a:r>
          </a:p>
        </p:txBody>
      </p:sp>
      <p:pic>
        <p:nvPicPr>
          <p:cNvPr id="4" name="Picture 3">
            <a:extLst>
              <a:ext uri="{FF2B5EF4-FFF2-40B4-BE49-F238E27FC236}">
                <a16:creationId xmlns:a16="http://schemas.microsoft.com/office/drawing/2014/main" id="{072361B2-5349-4DFD-A1BC-9735D0360640}"/>
              </a:ext>
            </a:extLst>
          </p:cNvPr>
          <p:cNvPicPr>
            <a:picLocks noChangeAspect="1"/>
          </p:cNvPicPr>
          <p:nvPr/>
        </p:nvPicPr>
        <p:blipFill>
          <a:blip r:embed="rId2"/>
          <a:stretch>
            <a:fillRect/>
          </a:stretch>
        </p:blipFill>
        <p:spPr>
          <a:xfrm>
            <a:off x="379827" y="937753"/>
            <a:ext cx="11432345" cy="5280148"/>
          </a:xfrm>
          <a:prstGeom prst="rect">
            <a:avLst/>
          </a:prstGeom>
        </p:spPr>
      </p:pic>
    </p:spTree>
    <p:extLst>
      <p:ext uri="{BB962C8B-B14F-4D97-AF65-F5344CB8AC3E}">
        <p14:creationId xmlns:p14="http://schemas.microsoft.com/office/powerpoint/2010/main" val="2992185528"/>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D171E24-1F56-438B-8853-5F8FC0FFA96D}"/>
              </a:ext>
            </a:extLst>
          </p:cNvPr>
          <p:cNvSpPr txBox="1"/>
          <p:nvPr/>
        </p:nvSpPr>
        <p:spPr>
          <a:xfrm>
            <a:off x="525194" y="2156938"/>
            <a:ext cx="11141612" cy="3416320"/>
          </a:xfrm>
          <a:prstGeom prst="rect">
            <a:avLst/>
          </a:prstGeom>
          <a:noFill/>
        </p:spPr>
        <p:txBody>
          <a:bodyPr wrap="square">
            <a:spAutoFit/>
          </a:bodyPr>
          <a:lstStyle/>
          <a:p>
            <a:r>
              <a:rPr lang="en-US" sz="2400" dirty="0"/>
              <a:t>In the dynamic environment of a retail grocery store, managing and analyzing large volumes of data related to products, suppliers, customers, and orders is crucial for efficient operations and informed decision making. This project aims to design and implement a relational database system that captures essential store activities and enables users to retrieve and analyze data through SQL. The system will support complex queries to identify key business insights such as top performing products, high value customers, and revenue patterns, while reinforcing practical SQL skills including joins, aggregations, subqueries, and filtering.</a:t>
            </a:r>
            <a:endParaRPr lang="en-IN" sz="2400" dirty="0"/>
          </a:p>
        </p:txBody>
      </p:sp>
      <p:sp>
        <p:nvSpPr>
          <p:cNvPr id="11" name="TextBox 10">
            <a:extLst>
              <a:ext uri="{FF2B5EF4-FFF2-40B4-BE49-F238E27FC236}">
                <a16:creationId xmlns:a16="http://schemas.microsoft.com/office/drawing/2014/main" id="{C5BBD6CA-40ED-49E1-B260-EC61C8CF5D4A}"/>
              </a:ext>
            </a:extLst>
          </p:cNvPr>
          <p:cNvSpPr txBox="1"/>
          <p:nvPr/>
        </p:nvSpPr>
        <p:spPr>
          <a:xfrm>
            <a:off x="3046828" y="669072"/>
            <a:ext cx="6098344" cy="769441"/>
          </a:xfrm>
          <a:prstGeom prst="rect">
            <a:avLst/>
          </a:prstGeom>
          <a:noFill/>
        </p:spPr>
        <p:txBody>
          <a:bodyPr wrap="square">
            <a:spAutoFit/>
          </a:bodyPr>
          <a:lstStyle/>
          <a:p>
            <a:pPr algn="ctr"/>
            <a:r>
              <a:rPr lang="en-IN" sz="4000" b="1" dirty="0"/>
              <a:t>Problem</a:t>
            </a:r>
            <a:r>
              <a:rPr lang="en-IN" sz="4400" b="1" dirty="0"/>
              <a:t> Statement</a:t>
            </a:r>
          </a:p>
        </p:txBody>
      </p:sp>
    </p:spTree>
    <p:extLst>
      <p:ext uri="{BB962C8B-B14F-4D97-AF65-F5344CB8AC3E}">
        <p14:creationId xmlns:p14="http://schemas.microsoft.com/office/powerpoint/2010/main" val="589945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40299E-722E-4DCD-81BA-9EB554CB88BE}"/>
              </a:ext>
            </a:extLst>
          </p:cNvPr>
          <p:cNvSpPr txBox="1"/>
          <p:nvPr/>
        </p:nvSpPr>
        <p:spPr>
          <a:xfrm>
            <a:off x="1950731" y="365759"/>
            <a:ext cx="9074920" cy="523220"/>
          </a:xfrm>
          <a:prstGeom prst="rect">
            <a:avLst/>
          </a:prstGeom>
          <a:noFill/>
        </p:spPr>
        <p:txBody>
          <a:bodyPr wrap="none" rtlCol="0">
            <a:spAutoFit/>
          </a:bodyPr>
          <a:lstStyle/>
          <a:p>
            <a:r>
              <a:rPr lang="en-US" sz="2800" b="1" dirty="0"/>
              <a:t>1.How many unique customers have placed orders?</a:t>
            </a:r>
            <a:endParaRPr lang="en-IN" sz="2800" b="1" dirty="0"/>
          </a:p>
        </p:txBody>
      </p:sp>
      <p:pic>
        <p:nvPicPr>
          <p:cNvPr id="4" name="Picture 3">
            <a:extLst>
              <a:ext uri="{FF2B5EF4-FFF2-40B4-BE49-F238E27FC236}">
                <a16:creationId xmlns:a16="http://schemas.microsoft.com/office/drawing/2014/main" id="{AB6B3850-8A9F-45FD-B7BD-9BEE05880AB7}"/>
              </a:ext>
            </a:extLst>
          </p:cNvPr>
          <p:cNvPicPr>
            <a:picLocks noChangeAspect="1"/>
          </p:cNvPicPr>
          <p:nvPr/>
        </p:nvPicPr>
        <p:blipFill>
          <a:blip r:embed="rId2"/>
          <a:stretch>
            <a:fillRect/>
          </a:stretch>
        </p:blipFill>
        <p:spPr>
          <a:xfrm>
            <a:off x="547182" y="1885070"/>
            <a:ext cx="5783279" cy="3137096"/>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73A49530-0F15-484B-9682-E0189BC4C4EB}"/>
              </a:ext>
            </a:extLst>
          </p:cNvPr>
          <p:cNvPicPr>
            <a:picLocks noChangeAspect="1"/>
          </p:cNvPicPr>
          <p:nvPr/>
        </p:nvPicPr>
        <p:blipFill rotWithShape="1">
          <a:blip r:embed="rId3"/>
          <a:srcRect l="17526" t="7455"/>
          <a:stretch/>
        </p:blipFill>
        <p:spPr>
          <a:xfrm>
            <a:off x="7540282" y="2439718"/>
            <a:ext cx="4421281" cy="174644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580615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3C48249-9D5A-40D4-AB88-0CC5B5594142}"/>
              </a:ext>
            </a:extLst>
          </p:cNvPr>
          <p:cNvSpPr txBox="1"/>
          <p:nvPr/>
        </p:nvSpPr>
        <p:spPr>
          <a:xfrm>
            <a:off x="773723" y="472122"/>
            <a:ext cx="12056012" cy="523220"/>
          </a:xfrm>
          <a:prstGeom prst="rect">
            <a:avLst/>
          </a:prstGeom>
          <a:noFill/>
        </p:spPr>
        <p:txBody>
          <a:bodyPr wrap="square">
            <a:spAutoFit/>
          </a:bodyPr>
          <a:lstStyle/>
          <a:p>
            <a:r>
              <a:rPr lang="en-IN" sz="2800" b="1" dirty="0"/>
              <a:t>2.Which customers have placed the highest number of orders?</a:t>
            </a:r>
          </a:p>
        </p:txBody>
      </p:sp>
      <p:pic>
        <p:nvPicPr>
          <p:cNvPr id="7" name="Picture 6">
            <a:extLst>
              <a:ext uri="{FF2B5EF4-FFF2-40B4-BE49-F238E27FC236}">
                <a16:creationId xmlns:a16="http://schemas.microsoft.com/office/drawing/2014/main" id="{4A27AE74-2108-4306-94E6-F74515C631DA}"/>
              </a:ext>
            </a:extLst>
          </p:cNvPr>
          <p:cNvPicPr>
            <a:picLocks noChangeAspect="1"/>
          </p:cNvPicPr>
          <p:nvPr/>
        </p:nvPicPr>
        <p:blipFill rotWithShape="1">
          <a:blip r:embed="rId2"/>
          <a:srcRect l="12759" t="6535" b="8496"/>
          <a:stretch/>
        </p:blipFill>
        <p:spPr>
          <a:xfrm>
            <a:off x="8032652" y="2968284"/>
            <a:ext cx="3559126" cy="2011678"/>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4" name="Picture 3">
            <a:extLst>
              <a:ext uri="{FF2B5EF4-FFF2-40B4-BE49-F238E27FC236}">
                <a16:creationId xmlns:a16="http://schemas.microsoft.com/office/drawing/2014/main" id="{F6453C96-4710-4A41-8683-EBBB3B5461F3}"/>
              </a:ext>
            </a:extLst>
          </p:cNvPr>
          <p:cNvPicPr>
            <a:picLocks noChangeAspect="1"/>
          </p:cNvPicPr>
          <p:nvPr/>
        </p:nvPicPr>
        <p:blipFill>
          <a:blip r:embed="rId3"/>
          <a:stretch>
            <a:fillRect/>
          </a:stretch>
        </p:blipFill>
        <p:spPr>
          <a:xfrm>
            <a:off x="600221" y="1744394"/>
            <a:ext cx="6307015" cy="445945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330097381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84965D-65BC-47C4-AC97-4F0F7FD90A20}"/>
              </a:ext>
            </a:extLst>
          </p:cNvPr>
          <p:cNvPicPr>
            <a:picLocks noChangeAspect="1"/>
          </p:cNvPicPr>
          <p:nvPr/>
        </p:nvPicPr>
        <p:blipFill>
          <a:blip r:embed="rId2"/>
          <a:stretch>
            <a:fillRect/>
          </a:stretch>
        </p:blipFill>
        <p:spPr>
          <a:xfrm>
            <a:off x="498554" y="1499161"/>
            <a:ext cx="6085126" cy="4578081"/>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id="{93CED6F4-B520-4BA1-A02A-8CEF75451D10}"/>
              </a:ext>
            </a:extLst>
          </p:cNvPr>
          <p:cNvPicPr>
            <a:picLocks noChangeAspect="1"/>
          </p:cNvPicPr>
          <p:nvPr/>
        </p:nvPicPr>
        <p:blipFill rotWithShape="1">
          <a:blip r:embed="rId3"/>
          <a:srcRect l="9066"/>
          <a:stretch/>
        </p:blipFill>
        <p:spPr>
          <a:xfrm>
            <a:off x="7427741" y="1499161"/>
            <a:ext cx="4091721" cy="4578081"/>
          </a:xfrm>
          <a:prstGeom prst="rect">
            <a:avLst/>
          </a:prstGeom>
          <a:solidFill>
            <a:srgbClr val="FFFFFF">
              <a:shade val="85000"/>
            </a:srgbClr>
          </a:solidFill>
          <a:ln w="88900" cap="sq">
            <a:solidFill>
              <a:schemeClr val="bg1"/>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42E0DA93-E8EF-46C0-AEF2-794284FCB0C9}"/>
              </a:ext>
            </a:extLst>
          </p:cNvPr>
          <p:cNvSpPr txBox="1"/>
          <p:nvPr/>
        </p:nvSpPr>
        <p:spPr>
          <a:xfrm>
            <a:off x="498555" y="373650"/>
            <a:ext cx="11360510" cy="523220"/>
          </a:xfrm>
          <a:prstGeom prst="rect">
            <a:avLst/>
          </a:prstGeom>
          <a:noFill/>
        </p:spPr>
        <p:txBody>
          <a:bodyPr wrap="square">
            <a:spAutoFit/>
          </a:bodyPr>
          <a:lstStyle/>
          <a:p>
            <a:r>
              <a:rPr lang="en-US" sz="2800" b="1" dirty="0"/>
              <a:t>3.What is the total and average purchase value per customer?</a:t>
            </a:r>
          </a:p>
        </p:txBody>
      </p:sp>
    </p:spTree>
    <p:extLst>
      <p:ext uri="{BB962C8B-B14F-4D97-AF65-F5344CB8AC3E}">
        <p14:creationId xmlns:p14="http://schemas.microsoft.com/office/powerpoint/2010/main" val="1840177541"/>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1786</TotalTime>
  <Words>544</Words>
  <Application>Microsoft Office PowerPoint</Application>
  <PresentationFormat>Widescreen</PresentationFormat>
  <Paragraphs>50</Paragraphs>
  <Slides>32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Wingdings</vt:lpstr>
      <vt:lpstr>Libre Baskerville</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dinesh bodigadla</cp:lastModifiedBy>
  <cp:revision>23</cp:revision>
  <dcterms:created xsi:type="dcterms:W3CDTF">2021-02-16T05:19:01Z</dcterms:created>
  <dcterms:modified xsi:type="dcterms:W3CDTF">2025-08-22T12:03:35Z</dcterms:modified>
</cp:coreProperties>
</file>