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91">
          <p15:clr>
            <a:srgbClr val="A4A3A4"/>
          </p15:clr>
        </p15:guide>
        <p15:guide id="3" orient="horz" pos="14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FD6459-D3D8-4921-ABF5-8A6804C2FA9A}">
  <a:tblStyle styleId="{3CFD6459-D3D8-4921-ABF5-8A6804C2FA9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91"/>
        <p:guide pos="14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22320eb1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22320eb1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9dddbdaa6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9dddbdaa6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a007b8b1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a007b8b1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a0f0734d8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a0f0734d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a0f0734d8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a0f0734d8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22320eb1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22320eb1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a007b8b1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a007b8b1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a0f0734d8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a0f0734d8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9dddbda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9dddbda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a007b8b1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a007b8b1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a007b8b1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a007b8b1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22320eb1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22320eb1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a0f0734d8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a0f0734d8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22320eb1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22320eb1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9dddbdaa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9dddbdaa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9dddbdaa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9dddbdaa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22320eb1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22320eb1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9dddbdaa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9dddbdaa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9dddbdaa6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9dddbdaa6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jcreview.com/fulltext/197-1583405087.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371700" y="472150"/>
            <a:ext cx="8448600" cy="3897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TE Mini Project  :   Insurance Fraud Detec</a:t>
            </a:r>
            <a:r>
              <a:rPr lang="en" sz="2600">
                <a:latin typeface="Times New Roman"/>
                <a:ea typeface="Times New Roman"/>
                <a:cs typeface="Times New Roman"/>
                <a:sym typeface="Times New Roman"/>
              </a:rPr>
              <a:t>tion</a:t>
            </a:r>
            <a:endParaRPr sz="26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a:p>
            <a:pPr indent="0" lvl="0" marL="0" rtl="0" algn="l">
              <a:spcBef>
                <a:spcPts val="0"/>
              </a:spcBef>
              <a:spcAft>
                <a:spcPts val="0"/>
              </a:spcAft>
              <a:buNone/>
            </a:pPr>
            <a:r>
              <a:rPr lang="en" sz="2200">
                <a:latin typeface="Times New Roman"/>
                <a:ea typeface="Times New Roman"/>
                <a:cs typeface="Times New Roman"/>
                <a:sym typeface="Times New Roman"/>
              </a:rPr>
              <a:t>Group Members:</a:t>
            </a:r>
            <a:endParaRPr sz="2200">
              <a:latin typeface="Times New Roman"/>
              <a:ea typeface="Times New Roman"/>
              <a:cs typeface="Times New Roman"/>
              <a:sym typeface="Times New Roman"/>
            </a:endParaRPr>
          </a:p>
          <a:p>
            <a:pPr indent="0" lvl="0" marL="0" rtl="0" algn="l">
              <a:spcBef>
                <a:spcPts val="0"/>
              </a:spcBef>
              <a:spcAft>
                <a:spcPts val="0"/>
              </a:spcAft>
              <a:buNone/>
            </a:pPr>
            <a:r>
              <a:rPr lang="en" sz="2200">
                <a:latin typeface="Times New Roman"/>
                <a:ea typeface="Times New Roman"/>
                <a:cs typeface="Times New Roman"/>
                <a:sym typeface="Times New Roman"/>
              </a:rPr>
              <a:t>118A1003 Aditya Sadashiv</a:t>
            </a:r>
            <a:endParaRPr sz="2200">
              <a:latin typeface="Times New Roman"/>
              <a:ea typeface="Times New Roman"/>
              <a:cs typeface="Times New Roman"/>
              <a:sym typeface="Times New Roman"/>
            </a:endParaRPr>
          </a:p>
          <a:p>
            <a:pPr indent="0" lvl="0" marL="0" rtl="0" algn="l">
              <a:spcBef>
                <a:spcPts val="0"/>
              </a:spcBef>
              <a:spcAft>
                <a:spcPts val="0"/>
              </a:spcAft>
              <a:buNone/>
            </a:pPr>
            <a:r>
              <a:rPr lang="en" sz="2200">
                <a:latin typeface="Times New Roman"/>
                <a:ea typeface="Times New Roman"/>
                <a:cs typeface="Times New Roman"/>
                <a:sym typeface="Times New Roman"/>
              </a:rPr>
              <a:t>118A1019 Dinesh Choudhary</a:t>
            </a:r>
            <a:endParaRPr sz="2200">
              <a:latin typeface="Times New Roman"/>
              <a:ea typeface="Times New Roman"/>
              <a:cs typeface="Times New Roman"/>
              <a:sym typeface="Times New Roman"/>
            </a:endParaRPr>
          </a:p>
          <a:p>
            <a:pPr indent="0" lvl="0" marL="0" rtl="0" algn="l">
              <a:spcBef>
                <a:spcPts val="0"/>
              </a:spcBef>
              <a:spcAft>
                <a:spcPts val="0"/>
              </a:spcAft>
              <a:buNone/>
            </a:pPr>
            <a:r>
              <a:rPr lang="en" sz="2200">
                <a:latin typeface="Times New Roman"/>
                <a:ea typeface="Times New Roman"/>
                <a:cs typeface="Times New Roman"/>
                <a:sym typeface="Times New Roman"/>
              </a:rPr>
              <a:t>118A1028 Saravanan Iyer</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a:p>
            <a:pPr indent="0" lvl="0" marL="0" rtl="0" algn="l">
              <a:spcBef>
                <a:spcPts val="0"/>
              </a:spcBef>
              <a:spcAft>
                <a:spcPts val="0"/>
              </a:spcAft>
              <a:buNone/>
            </a:pPr>
            <a:r>
              <a:rPr b="1" lang="en" sz="2200">
                <a:latin typeface="Times New Roman"/>
                <a:ea typeface="Times New Roman"/>
                <a:cs typeface="Times New Roman"/>
                <a:sym typeface="Times New Roman"/>
              </a:rPr>
              <a:t>Project Guide : Prof. Aarthi Boyanapalli</a:t>
            </a:r>
            <a:endParaRPr b="1" sz="2200">
              <a:latin typeface="Times New Roman"/>
              <a:ea typeface="Times New Roman"/>
              <a:cs typeface="Times New Roman"/>
              <a:sym typeface="Times New Roman"/>
            </a:endParaRPr>
          </a:p>
        </p:txBody>
      </p:sp>
      <p:sp>
        <p:nvSpPr>
          <p:cNvPr id="86" name="Google Shape;86;p13"/>
          <p:cNvSpPr txBox="1"/>
          <p:nvPr/>
        </p:nvSpPr>
        <p:spPr>
          <a:xfrm>
            <a:off x="532425" y="693175"/>
            <a:ext cx="80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621300" y="291327"/>
            <a:ext cx="8222100" cy="62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280"/>
              <a:t>Data Cleaning and Preprocessing</a:t>
            </a:r>
            <a:endParaRPr sz="2280"/>
          </a:p>
          <a:p>
            <a:pPr indent="0" lvl="0" marL="0" marR="0" rtl="0" algn="l">
              <a:lnSpc>
                <a:spcPct val="100000"/>
              </a:lnSpc>
              <a:spcBef>
                <a:spcPts val="0"/>
              </a:spcBef>
              <a:spcAft>
                <a:spcPts val="0"/>
              </a:spcAft>
              <a:buClr>
                <a:srgbClr val="000000"/>
              </a:buClr>
              <a:buSzPct val="43421"/>
              <a:buFont typeface="Arial"/>
              <a:buNone/>
            </a:pPr>
            <a:r>
              <a:t/>
            </a:r>
            <a:endParaRPr sz="2280"/>
          </a:p>
        </p:txBody>
      </p:sp>
      <p:sp>
        <p:nvSpPr>
          <p:cNvPr id="144" name="Google Shape;144;p22"/>
          <p:cNvSpPr txBox="1"/>
          <p:nvPr/>
        </p:nvSpPr>
        <p:spPr>
          <a:xfrm>
            <a:off x="621300" y="1083050"/>
            <a:ext cx="7564500" cy="2401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400"/>
              </a:spcBef>
              <a:spcAft>
                <a:spcPts val="0"/>
              </a:spcAft>
              <a:buClr>
                <a:srgbClr val="FFFFFF"/>
              </a:buClr>
              <a:buSzPts val="1800"/>
              <a:buChar char="●"/>
            </a:pPr>
            <a:r>
              <a:rPr lang="en" sz="1800">
                <a:solidFill>
                  <a:srgbClr val="FFFFFF"/>
                </a:solidFill>
              </a:rPr>
              <a:t>Three columns had ‘?’ (missing values):</a:t>
            </a:r>
            <a:endParaRPr sz="1800">
              <a:solidFill>
                <a:srgbClr val="FFFFFF"/>
              </a:solidFill>
            </a:endParaRPr>
          </a:p>
          <a:p>
            <a:pPr indent="-330200" lvl="1" marL="914400" rtl="0" algn="l">
              <a:lnSpc>
                <a:spcPct val="115000"/>
              </a:lnSpc>
              <a:spcBef>
                <a:spcPts val="0"/>
              </a:spcBef>
              <a:spcAft>
                <a:spcPts val="0"/>
              </a:spcAft>
              <a:buClr>
                <a:srgbClr val="FFFFFF"/>
              </a:buClr>
              <a:buSzPts val="1600"/>
              <a:buChar char="○"/>
            </a:pPr>
            <a:r>
              <a:rPr lang="en" sz="1600">
                <a:solidFill>
                  <a:srgbClr val="FFFFFF"/>
                </a:solidFill>
              </a:rPr>
              <a:t>Collision Type</a:t>
            </a:r>
            <a:endParaRPr sz="1600">
              <a:solidFill>
                <a:srgbClr val="FFFFFF"/>
              </a:solidFill>
            </a:endParaRPr>
          </a:p>
          <a:p>
            <a:pPr indent="-330200" lvl="1" marL="914400" rtl="0" algn="l">
              <a:lnSpc>
                <a:spcPct val="115000"/>
              </a:lnSpc>
              <a:spcBef>
                <a:spcPts val="0"/>
              </a:spcBef>
              <a:spcAft>
                <a:spcPts val="0"/>
              </a:spcAft>
              <a:buClr>
                <a:srgbClr val="FFFFFF"/>
              </a:buClr>
              <a:buSzPts val="1600"/>
              <a:buChar char="○"/>
            </a:pPr>
            <a:r>
              <a:rPr lang="en" sz="1600">
                <a:solidFill>
                  <a:srgbClr val="FFFFFF"/>
                </a:solidFill>
              </a:rPr>
              <a:t>Property Damage</a:t>
            </a:r>
            <a:endParaRPr sz="1600">
              <a:solidFill>
                <a:srgbClr val="FFFFFF"/>
              </a:solidFill>
            </a:endParaRPr>
          </a:p>
          <a:p>
            <a:pPr indent="-330200" lvl="1" marL="914400" rtl="0" algn="l">
              <a:lnSpc>
                <a:spcPct val="115000"/>
              </a:lnSpc>
              <a:spcBef>
                <a:spcPts val="0"/>
              </a:spcBef>
              <a:spcAft>
                <a:spcPts val="0"/>
              </a:spcAft>
              <a:buClr>
                <a:srgbClr val="FFFFFF"/>
              </a:buClr>
              <a:buSzPts val="1600"/>
              <a:buChar char="○"/>
            </a:pPr>
            <a:r>
              <a:rPr lang="en" sz="1600">
                <a:solidFill>
                  <a:srgbClr val="FFFFFF"/>
                </a:solidFill>
              </a:rPr>
              <a:t>Police Report Available</a:t>
            </a:r>
            <a:endParaRPr sz="1600">
              <a:solidFill>
                <a:srgbClr val="FFFFFF"/>
              </a:solidFill>
            </a:endParaRPr>
          </a:p>
          <a:p>
            <a:pPr indent="0" lvl="0" marL="914400" rtl="0" algn="l">
              <a:lnSpc>
                <a:spcPct val="115000"/>
              </a:lnSpc>
              <a:spcBef>
                <a:spcPts val="600"/>
              </a:spcBef>
              <a:spcAft>
                <a:spcPts val="0"/>
              </a:spcAft>
              <a:buNone/>
            </a:pPr>
            <a:r>
              <a:t/>
            </a:r>
            <a:endParaRPr sz="1600">
              <a:solidFill>
                <a:srgbClr val="FFFFFF"/>
              </a:solidFill>
            </a:endParaRPr>
          </a:p>
          <a:p>
            <a:pPr indent="0" lvl="0" marL="0" rtl="0" algn="l">
              <a:lnSpc>
                <a:spcPct val="115000"/>
              </a:lnSpc>
              <a:spcBef>
                <a:spcPts val="600"/>
              </a:spcBef>
              <a:spcAft>
                <a:spcPts val="0"/>
              </a:spcAft>
              <a:buNone/>
            </a:pPr>
            <a:r>
              <a:t/>
            </a:r>
            <a:endParaRPr sz="1800">
              <a:solidFill>
                <a:srgbClr val="FFFFFF"/>
              </a:solidFill>
            </a:endParaRPr>
          </a:p>
          <a:p>
            <a:pPr indent="0" lvl="0" marL="0" rtl="0" algn="l">
              <a:spcBef>
                <a:spcPts val="60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186475" y="183349"/>
            <a:ext cx="8222100" cy="499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2280"/>
          </a:p>
          <a:p>
            <a:pPr indent="0" lvl="0" marL="0" rtl="0" algn="l">
              <a:spcBef>
                <a:spcPts val="0"/>
              </a:spcBef>
              <a:spcAft>
                <a:spcPts val="0"/>
              </a:spcAft>
              <a:buNone/>
            </a:pPr>
            <a:r>
              <a:t/>
            </a:r>
            <a:endParaRPr sz="2280"/>
          </a:p>
          <a:p>
            <a:pPr indent="0" lvl="0" marL="0" rtl="0" algn="l">
              <a:spcBef>
                <a:spcPts val="0"/>
              </a:spcBef>
              <a:spcAft>
                <a:spcPts val="0"/>
              </a:spcAft>
              <a:buNone/>
            </a:pPr>
            <a:r>
              <a:t/>
            </a:r>
            <a:endParaRPr sz="2280"/>
          </a:p>
          <a:p>
            <a:pPr indent="0" lvl="0" marL="0" rtl="0" algn="l">
              <a:spcBef>
                <a:spcPts val="0"/>
              </a:spcBef>
              <a:spcAft>
                <a:spcPts val="0"/>
              </a:spcAft>
              <a:buNone/>
            </a:pPr>
            <a:r>
              <a:t/>
            </a:r>
            <a:endParaRPr sz="2280"/>
          </a:p>
          <a:p>
            <a:pPr indent="0" lvl="0" marL="0" rtl="0" algn="l">
              <a:spcBef>
                <a:spcPts val="0"/>
              </a:spcBef>
              <a:spcAft>
                <a:spcPts val="0"/>
              </a:spcAft>
              <a:buNone/>
            </a:pPr>
            <a:r>
              <a:t/>
            </a:r>
            <a:endParaRPr sz="2280"/>
          </a:p>
          <a:p>
            <a:pPr indent="0" lvl="0" marL="0" rtl="0" algn="l">
              <a:spcBef>
                <a:spcPts val="0"/>
              </a:spcBef>
              <a:spcAft>
                <a:spcPts val="0"/>
              </a:spcAft>
              <a:buNone/>
            </a:pPr>
            <a:r>
              <a:rPr b="1" lang="en" sz="2391"/>
              <a:t>Data Cleaning and Preprocessing</a:t>
            </a:r>
            <a:endParaRPr b="1" sz="2391"/>
          </a:p>
          <a:p>
            <a:pPr indent="0" lvl="0" marL="0" rtl="0" algn="l">
              <a:lnSpc>
                <a:spcPct val="130000"/>
              </a:lnSpc>
              <a:spcBef>
                <a:spcPts val="1800"/>
              </a:spcBef>
              <a:spcAft>
                <a:spcPts val="0"/>
              </a:spcAft>
              <a:buNone/>
            </a:pPr>
            <a:r>
              <a:t/>
            </a:r>
            <a:endParaRPr sz="1900">
              <a:solidFill>
                <a:srgbClr val="610B38"/>
              </a:solidFill>
              <a:highlight>
                <a:srgbClr val="FFFFFF"/>
              </a:highlight>
              <a:latin typeface="Arial"/>
              <a:ea typeface="Arial"/>
              <a:cs typeface="Arial"/>
              <a:sym typeface="Arial"/>
            </a:endParaRPr>
          </a:p>
          <a:p>
            <a:pPr indent="0" lvl="0" marL="0" rtl="0" algn="l">
              <a:spcBef>
                <a:spcPts val="400"/>
              </a:spcBef>
              <a:spcAft>
                <a:spcPts val="0"/>
              </a:spcAft>
              <a:buNone/>
            </a:pPr>
            <a:r>
              <a:t/>
            </a:r>
            <a:endParaRPr sz="2280"/>
          </a:p>
          <a:p>
            <a:pPr indent="0" lvl="0" marL="0" rtl="0" algn="l">
              <a:spcBef>
                <a:spcPts val="0"/>
              </a:spcBef>
              <a:spcAft>
                <a:spcPts val="0"/>
              </a:spcAft>
              <a:buNone/>
            </a:pPr>
            <a:r>
              <a:t/>
            </a:r>
            <a:endParaRPr sz="2280"/>
          </a:p>
        </p:txBody>
      </p:sp>
      <p:sp>
        <p:nvSpPr>
          <p:cNvPr id="150" name="Google Shape;150;p23"/>
          <p:cNvSpPr txBox="1"/>
          <p:nvPr/>
        </p:nvSpPr>
        <p:spPr>
          <a:xfrm>
            <a:off x="301375" y="1576725"/>
            <a:ext cx="8107200" cy="324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00"/>
              </a:spcBef>
              <a:spcAft>
                <a:spcPts val="0"/>
              </a:spcAft>
              <a:buNone/>
            </a:pPr>
            <a:r>
              <a:t/>
            </a:r>
            <a:endParaRPr sz="1800">
              <a:solidFill>
                <a:srgbClr val="FFFFFF"/>
              </a:solidFill>
            </a:endParaRPr>
          </a:p>
          <a:p>
            <a:pPr indent="-342900" lvl="0" marL="457200" rtl="0" algn="l">
              <a:lnSpc>
                <a:spcPct val="115000"/>
              </a:lnSpc>
              <a:spcBef>
                <a:spcPts val="600"/>
              </a:spcBef>
              <a:spcAft>
                <a:spcPts val="0"/>
              </a:spcAft>
              <a:buClr>
                <a:srgbClr val="FFFFFF"/>
              </a:buClr>
              <a:buSzPts val="1800"/>
              <a:buChar char="●"/>
            </a:pPr>
            <a:r>
              <a:rPr lang="en" sz="1800">
                <a:solidFill>
                  <a:srgbClr val="FFFFFF"/>
                </a:solidFill>
              </a:rPr>
              <a:t>Since machine learning model completely works on mathematics and numbers, but if our dataset would have a categorical variable, then it may create trouble while building the model. So it is necessary to encode these categorical variables into numbers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One hot encoding is the technique which is used to convert categorical variables to numerical variables</a:t>
            </a:r>
            <a:endParaRPr sz="1800">
              <a:solidFill>
                <a:srgbClr val="FFFFFF"/>
              </a:solidFill>
            </a:endParaRPr>
          </a:p>
          <a:p>
            <a:pPr indent="0" lvl="0" marL="457200" rtl="0" algn="l">
              <a:lnSpc>
                <a:spcPct val="115000"/>
              </a:lnSpc>
              <a:spcBef>
                <a:spcPts val="600"/>
              </a:spcBef>
              <a:spcAft>
                <a:spcPts val="0"/>
              </a:spcAft>
              <a:buNone/>
            </a:pPr>
            <a:r>
              <a:t/>
            </a:r>
            <a:endParaRPr sz="1800">
              <a:solidFill>
                <a:srgbClr val="FFFFFF"/>
              </a:solidFill>
            </a:endParaRPr>
          </a:p>
          <a:p>
            <a:pPr indent="0" lvl="0" marL="457200" rtl="0" algn="l">
              <a:spcBef>
                <a:spcPts val="600"/>
              </a:spcBef>
              <a:spcAft>
                <a:spcPts val="0"/>
              </a:spcAft>
              <a:buNone/>
            </a:pPr>
            <a:r>
              <a:t/>
            </a:r>
            <a:endParaRPr sz="1800">
              <a:solidFill>
                <a:srgbClr val="FFFFFF"/>
              </a:solidFill>
            </a:endParaRPr>
          </a:p>
        </p:txBody>
      </p:sp>
      <p:sp>
        <p:nvSpPr>
          <p:cNvPr id="151" name="Google Shape;151;p23"/>
          <p:cNvSpPr txBox="1"/>
          <p:nvPr/>
        </p:nvSpPr>
        <p:spPr>
          <a:xfrm>
            <a:off x="823750" y="1068825"/>
            <a:ext cx="4701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Roboto"/>
                <a:ea typeface="Roboto"/>
                <a:cs typeface="Roboto"/>
                <a:sym typeface="Roboto"/>
              </a:rPr>
              <a:t>Encoding categorical data</a:t>
            </a:r>
            <a:endParaRPr sz="21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data preprocessing" id="156" name="Google Shape;156;p24"/>
          <p:cNvPicPr preferRelativeResize="0"/>
          <p:nvPr/>
        </p:nvPicPr>
        <p:blipFill>
          <a:blip r:embed="rId3">
            <a:alphaModFix/>
          </a:blip>
          <a:stretch>
            <a:fillRect/>
          </a:stretch>
        </p:blipFill>
        <p:spPr>
          <a:xfrm>
            <a:off x="2234300" y="3304797"/>
            <a:ext cx="5229225" cy="1447800"/>
          </a:xfrm>
          <a:prstGeom prst="rect">
            <a:avLst/>
          </a:prstGeom>
          <a:noFill/>
          <a:ln>
            <a:noFill/>
          </a:ln>
        </p:spPr>
      </p:pic>
      <p:sp>
        <p:nvSpPr>
          <p:cNvPr id="157" name="Google Shape;157;p24"/>
          <p:cNvSpPr txBox="1"/>
          <p:nvPr/>
        </p:nvSpPr>
        <p:spPr>
          <a:xfrm>
            <a:off x="621300" y="301375"/>
            <a:ext cx="57765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300">
                <a:solidFill>
                  <a:srgbClr val="FEFEFE"/>
                </a:solidFill>
              </a:rPr>
              <a:t>Data preprocessing and cleaning</a:t>
            </a:r>
            <a:endParaRPr b="1" sz="2300">
              <a:solidFill>
                <a:srgbClr val="FEFEFE"/>
              </a:solidFill>
            </a:endParaRPr>
          </a:p>
        </p:txBody>
      </p:sp>
      <p:sp>
        <p:nvSpPr>
          <p:cNvPr id="158" name="Google Shape;158;p24"/>
          <p:cNvSpPr txBox="1"/>
          <p:nvPr/>
        </p:nvSpPr>
        <p:spPr>
          <a:xfrm>
            <a:off x="763475" y="1024700"/>
            <a:ext cx="80871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5 . Splitting the dataset</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Every dataset for machine learning model must be split into </a:t>
            </a:r>
            <a:r>
              <a:rPr lang="en" sz="1700">
                <a:solidFill>
                  <a:schemeClr val="lt1"/>
                </a:solidFill>
                <a:latin typeface="Roboto"/>
                <a:ea typeface="Roboto"/>
                <a:cs typeface="Roboto"/>
                <a:sym typeface="Roboto"/>
              </a:rPr>
              <a:t>separate</a:t>
            </a:r>
            <a:r>
              <a:rPr lang="en" sz="1700">
                <a:solidFill>
                  <a:schemeClr val="lt1"/>
                </a:solidFill>
                <a:latin typeface="Roboto"/>
                <a:ea typeface="Roboto"/>
                <a:cs typeface="Roboto"/>
                <a:sym typeface="Roboto"/>
              </a:rPr>
              <a:t> sets   training set and test dataset</a:t>
            </a:r>
            <a:endParaRPr sz="17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598100" y="180831"/>
            <a:ext cx="8222100" cy="36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280"/>
              <a:t>Data preprocessing and cleaning</a:t>
            </a:r>
            <a:endParaRPr sz="2280"/>
          </a:p>
        </p:txBody>
      </p:sp>
      <p:sp>
        <p:nvSpPr>
          <p:cNvPr id="164" name="Google Shape;164;p25"/>
          <p:cNvSpPr txBox="1"/>
          <p:nvPr/>
        </p:nvSpPr>
        <p:spPr>
          <a:xfrm>
            <a:off x="532425" y="1115100"/>
            <a:ext cx="8247600" cy="2542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400"/>
              </a:spcBef>
              <a:spcAft>
                <a:spcPts val="0"/>
              </a:spcAft>
              <a:buNone/>
            </a:pPr>
            <a:r>
              <a:rPr lang="en" sz="1800">
                <a:solidFill>
                  <a:srgbClr val="FFFFFF"/>
                </a:solidFill>
              </a:rPr>
              <a:t>6. Feature scaling</a:t>
            </a:r>
            <a:endParaRPr sz="1800">
              <a:solidFill>
                <a:srgbClr val="FFFFFF"/>
              </a:solidFill>
            </a:endParaRPr>
          </a:p>
          <a:p>
            <a:pPr indent="0" lvl="0" marL="457200" marR="0" rtl="0" algn="l">
              <a:lnSpc>
                <a:spcPct val="115000"/>
              </a:lnSpc>
              <a:spcBef>
                <a:spcPts val="600"/>
              </a:spcBef>
              <a:spcAft>
                <a:spcPts val="0"/>
              </a:spcAft>
              <a:buNone/>
            </a:pPr>
            <a:r>
              <a:t/>
            </a:r>
            <a:endParaRPr sz="1800">
              <a:solidFill>
                <a:srgbClr val="FFFFFF"/>
              </a:solidFill>
            </a:endParaRPr>
          </a:p>
          <a:p>
            <a:pPr indent="-342900" lvl="0" marL="457200" marR="0" rtl="0" algn="l">
              <a:lnSpc>
                <a:spcPct val="115000"/>
              </a:lnSpc>
              <a:spcBef>
                <a:spcPts val="600"/>
              </a:spcBef>
              <a:spcAft>
                <a:spcPts val="0"/>
              </a:spcAft>
              <a:buClr>
                <a:srgbClr val="FFFFFF"/>
              </a:buClr>
              <a:buSzPts val="1800"/>
              <a:buChar char="●"/>
            </a:pPr>
            <a:r>
              <a:rPr lang="en" sz="1800">
                <a:solidFill>
                  <a:srgbClr val="FFFFFF"/>
                </a:solidFill>
              </a:rPr>
              <a:t>Feature scaling marks the end of the data preprocessing in Machine Learning. It is a method to standardize the independent variables of a dataset within a specific range. In other words, feature scaling limits the range of variables so that you can compare them on common grounds.</a:t>
            </a:r>
            <a:endParaRPr sz="1800">
              <a:solidFill>
                <a:srgbClr val="FFFFFF"/>
              </a:solidFill>
            </a:endParaRPr>
          </a:p>
          <a:p>
            <a:pPr indent="0" lvl="0" marL="0" rtl="0" algn="l">
              <a:spcBef>
                <a:spcPts val="60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113075" y="994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520">
                <a:latin typeface="Times New Roman"/>
                <a:ea typeface="Times New Roman"/>
                <a:cs typeface="Times New Roman"/>
                <a:sym typeface="Times New Roman"/>
              </a:rPr>
              <a:t>Model Performance and Comparison</a:t>
            </a:r>
            <a:endParaRPr sz="1979">
              <a:latin typeface="Times New Roman"/>
              <a:ea typeface="Times New Roman"/>
              <a:cs typeface="Times New Roman"/>
              <a:sym typeface="Times New Roman"/>
            </a:endParaRPr>
          </a:p>
        </p:txBody>
      </p:sp>
      <p:sp>
        <p:nvSpPr>
          <p:cNvPr id="170" name="Google Shape;170;p26"/>
          <p:cNvSpPr txBox="1"/>
          <p:nvPr/>
        </p:nvSpPr>
        <p:spPr>
          <a:xfrm>
            <a:off x="6032150" y="4583125"/>
            <a:ext cx="859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71" name="Google Shape;171;p26"/>
          <p:cNvPicPr preferRelativeResize="0"/>
          <p:nvPr/>
        </p:nvPicPr>
        <p:blipFill>
          <a:blip r:embed="rId3">
            <a:alphaModFix/>
          </a:blip>
          <a:stretch>
            <a:fillRect/>
          </a:stretch>
        </p:blipFill>
        <p:spPr>
          <a:xfrm>
            <a:off x="966175" y="853875"/>
            <a:ext cx="6962374" cy="3954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462100" y="431975"/>
            <a:ext cx="8358000" cy="40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680"/>
              <a:t>Comparison</a:t>
            </a:r>
            <a:endParaRPr sz="2680"/>
          </a:p>
        </p:txBody>
      </p:sp>
      <p:sp>
        <p:nvSpPr>
          <p:cNvPr id="177" name="Google Shape;177;p27"/>
          <p:cNvSpPr txBox="1"/>
          <p:nvPr/>
        </p:nvSpPr>
        <p:spPr>
          <a:xfrm>
            <a:off x="391800" y="1205500"/>
            <a:ext cx="786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graphicFrame>
        <p:nvGraphicFramePr>
          <p:cNvPr id="178" name="Google Shape;178;p27"/>
          <p:cNvGraphicFramePr/>
          <p:nvPr/>
        </p:nvGraphicFramePr>
        <p:xfrm>
          <a:off x="952500" y="1047750"/>
          <a:ext cx="3000000" cy="3000000"/>
        </p:xfrm>
        <a:graphic>
          <a:graphicData uri="http://schemas.openxmlformats.org/drawingml/2006/table">
            <a:tbl>
              <a:tblPr>
                <a:noFill/>
                <a:tableStyleId>{3CFD6459-D3D8-4921-ABF5-8A6804C2FA9A}</a:tableStyleId>
              </a:tblPr>
              <a:tblGrid>
                <a:gridCol w="3619500"/>
                <a:gridCol w="3619500"/>
              </a:tblGrid>
              <a:tr h="554025">
                <a:tc>
                  <a:txBody>
                    <a:bodyPr/>
                    <a:lstStyle/>
                    <a:p>
                      <a:pPr indent="0" lvl="0" marL="0" rtl="0" algn="ctr">
                        <a:spcBef>
                          <a:spcPts val="0"/>
                        </a:spcBef>
                        <a:spcAft>
                          <a:spcPts val="0"/>
                        </a:spcAft>
                        <a:buNone/>
                      </a:pPr>
                      <a:r>
                        <a:rPr lang="en" sz="2200">
                          <a:solidFill>
                            <a:schemeClr val="lt1"/>
                          </a:solidFill>
                        </a:rPr>
                        <a:t>Algorithm</a:t>
                      </a:r>
                      <a:endParaRPr sz="22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Accuracy(%)</a:t>
                      </a:r>
                      <a:endParaRPr sz="1800">
                        <a:solidFill>
                          <a:schemeClr val="lt1"/>
                        </a:solidFill>
                      </a:endParaRPr>
                    </a:p>
                  </a:txBody>
                  <a:tcPr marT="91425" marB="91425" marR="91425" marL="91425"/>
                </a:tc>
              </a:tr>
              <a:tr h="423650">
                <a:tc>
                  <a:txBody>
                    <a:bodyPr/>
                    <a:lstStyle/>
                    <a:p>
                      <a:pPr indent="0" lvl="0" marL="0" rtl="0" algn="ctr">
                        <a:spcBef>
                          <a:spcPts val="0"/>
                        </a:spcBef>
                        <a:spcAft>
                          <a:spcPts val="0"/>
                        </a:spcAft>
                        <a:buNone/>
                      </a:pPr>
                      <a:r>
                        <a:rPr lang="en">
                          <a:solidFill>
                            <a:schemeClr val="lt1"/>
                          </a:solidFill>
                        </a:rPr>
                        <a:t> XGB</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82.3</a:t>
                      </a:r>
                      <a:endParaRPr>
                        <a:solidFill>
                          <a:schemeClr val="lt1"/>
                        </a:solidFill>
                      </a:endParaRPr>
                    </a:p>
                  </a:txBody>
                  <a:tcPr marT="91425" marB="91425" marR="91425" marL="91425"/>
                </a:tc>
              </a:tr>
              <a:tr h="423650">
                <a:tc>
                  <a:txBody>
                    <a:bodyPr/>
                    <a:lstStyle/>
                    <a:p>
                      <a:pPr indent="0" lvl="0" marL="0" rtl="0" algn="ctr">
                        <a:spcBef>
                          <a:spcPts val="0"/>
                        </a:spcBef>
                        <a:spcAft>
                          <a:spcPts val="0"/>
                        </a:spcAft>
                        <a:buNone/>
                      </a:pPr>
                      <a:r>
                        <a:rPr lang="en">
                          <a:solidFill>
                            <a:schemeClr val="lt1"/>
                          </a:solidFill>
                        </a:rPr>
                        <a:t>LR</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82.62</a:t>
                      </a:r>
                      <a:endParaRPr>
                        <a:solidFill>
                          <a:schemeClr val="lt1"/>
                        </a:solidFill>
                      </a:endParaRPr>
                    </a:p>
                  </a:txBody>
                  <a:tcPr marT="91425" marB="91425" marR="91425" marL="91425"/>
                </a:tc>
              </a:tr>
              <a:tr h="423650">
                <a:tc>
                  <a:txBody>
                    <a:bodyPr/>
                    <a:lstStyle/>
                    <a:p>
                      <a:pPr indent="0" lvl="0" marL="0" rtl="0" algn="ctr">
                        <a:spcBef>
                          <a:spcPts val="0"/>
                        </a:spcBef>
                        <a:spcAft>
                          <a:spcPts val="0"/>
                        </a:spcAft>
                        <a:buNone/>
                      </a:pPr>
                      <a:r>
                        <a:rPr lang="en">
                          <a:solidFill>
                            <a:schemeClr val="lt1"/>
                          </a:solidFill>
                        </a:rPr>
                        <a:t>KNN</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72.5</a:t>
                      </a:r>
                      <a:endParaRPr>
                        <a:solidFill>
                          <a:schemeClr val="lt1"/>
                        </a:solidFill>
                      </a:endParaRPr>
                    </a:p>
                  </a:txBody>
                  <a:tcPr marT="91425" marB="91425" marR="91425" marL="91425"/>
                </a:tc>
              </a:tr>
              <a:tr h="423650">
                <a:tc>
                  <a:txBody>
                    <a:bodyPr/>
                    <a:lstStyle/>
                    <a:p>
                      <a:pPr indent="0" lvl="0" marL="0" rtl="0" algn="ctr">
                        <a:spcBef>
                          <a:spcPts val="0"/>
                        </a:spcBef>
                        <a:spcAft>
                          <a:spcPts val="0"/>
                        </a:spcAft>
                        <a:buNone/>
                      </a:pPr>
                      <a:r>
                        <a:rPr lang="en">
                          <a:solidFill>
                            <a:schemeClr val="lt1"/>
                          </a:solidFill>
                        </a:rPr>
                        <a:t>DT</a:t>
                      </a:r>
                      <a:endParaRPr sz="22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78.75</a:t>
                      </a:r>
                      <a:endParaRPr>
                        <a:solidFill>
                          <a:schemeClr val="lt1"/>
                        </a:solidFill>
                      </a:endParaRPr>
                    </a:p>
                  </a:txBody>
                  <a:tcPr marT="91425" marB="91425" marR="91425" marL="91425"/>
                </a:tc>
              </a:tr>
              <a:tr h="423650">
                <a:tc>
                  <a:txBody>
                    <a:bodyPr/>
                    <a:lstStyle/>
                    <a:p>
                      <a:pPr indent="0" lvl="0" marL="0" rtl="0" algn="ctr">
                        <a:spcBef>
                          <a:spcPts val="0"/>
                        </a:spcBef>
                        <a:spcAft>
                          <a:spcPts val="0"/>
                        </a:spcAft>
                        <a:buNone/>
                      </a:pPr>
                      <a:r>
                        <a:rPr lang="en">
                          <a:solidFill>
                            <a:schemeClr val="lt1"/>
                          </a:solidFill>
                        </a:rPr>
                        <a:t>SVM</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78</a:t>
                      </a:r>
                      <a:endParaRPr>
                        <a:solidFill>
                          <a:schemeClr val="lt1"/>
                        </a:solidFill>
                      </a:endParaRPr>
                    </a:p>
                  </a:txBody>
                  <a:tcPr marT="91425" marB="91425" marR="91425" marL="91425"/>
                </a:tc>
              </a:tr>
              <a:tr h="423650">
                <a:tc>
                  <a:txBody>
                    <a:bodyPr/>
                    <a:lstStyle/>
                    <a:p>
                      <a:pPr indent="0" lvl="0" marL="0" rtl="0" algn="ctr">
                        <a:spcBef>
                          <a:spcPts val="0"/>
                        </a:spcBef>
                        <a:spcAft>
                          <a:spcPts val="0"/>
                        </a:spcAft>
                        <a:buNone/>
                      </a:pPr>
                      <a:r>
                        <a:rPr lang="en">
                          <a:solidFill>
                            <a:schemeClr val="lt1"/>
                          </a:solidFill>
                        </a:rPr>
                        <a:t>RF</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78.5</a:t>
                      </a:r>
                      <a:endParaRPr>
                        <a:solidFill>
                          <a:schemeClr val="lt1"/>
                        </a:solidFill>
                      </a:endParaRPr>
                    </a:p>
                  </a:txBody>
                  <a:tcPr marT="91425" marB="91425" marR="91425" marL="91425"/>
                </a:tc>
              </a:tr>
              <a:tr h="423650">
                <a:tc>
                  <a:txBody>
                    <a:bodyPr/>
                    <a:lstStyle/>
                    <a:p>
                      <a:pPr indent="0" lvl="0" marL="0" marR="0" rtl="0" algn="ctr">
                        <a:lnSpc>
                          <a:spcPct val="100000"/>
                        </a:lnSpc>
                        <a:spcBef>
                          <a:spcPts val="0"/>
                        </a:spcBef>
                        <a:spcAft>
                          <a:spcPts val="0"/>
                        </a:spcAft>
                        <a:buClr>
                          <a:srgbClr val="000000"/>
                        </a:buClr>
                        <a:buSzPts val="990"/>
                        <a:buFont typeface="Arial"/>
                        <a:buNone/>
                      </a:pPr>
                      <a:r>
                        <a:rPr lang="en">
                          <a:solidFill>
                            <a:schemeClr val="lt1"/>
                          </a:solidFill>
                          <a:latin typeface="Roboto"/>
                          <a:ea typeface="Roboto"/>
                          <a:cs typeface="Roboto"/>
                          <a:sym typeface="Roboto"/>
                        </a:rPr>
                        <a:t>ADA</a:t>
                      </a:r>
                      <a:endParaRPr>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solidFill>
                            <a:schemeClr val="lt1"/>
                          </a:solidFill>
                        </a:rPr>
                        <a:t>79.7</a:t>
                      </a:r>
                      <a:endParaRPr>
                        <a:solidFill>
                          <a:schemeClr val="lt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FEFEFE"/>
                </a:solidFill>
              </a:rPr>
              <a:t>Test performance of Model</a:t>
            </a:r>
            <a:endParaRPr>
              <a:solidFill>
                <a:srgbClr val="FEFEFE"/>
              </a:solidFill>
            </a:endParaRPr>
          </a:p>
          <a:p>
            <a:pPr indent="0" lvl="0" marL="0" rtl="0" algn="l">
              <a:spcBef>
                <a:spcPts val="0"/>
              </a:spcBef>
              <a:spcAft>
                <a:spcPts val="0"/>
              </a:spcAft>
              <a:buNone/>
            </a:pPr>
            <a:r>
              <a:t/>
            </a:r>
            <a:endParaRPr>
              <a:solidFill>
                <a:srgbClr val="FEFEFE"/>
              </a:solidFill>
            </a:endParaRPr>
          </a:p>
          <a:p>
            <a:pPr indent="0" lvl="0" marL="0" rtl="0" algn="l">
              <a:spcBef>
                <a:spcPts val="0"/>
              </a:spcBef>
              <a:spcAft>
                <a:spcPts val="0"/>
              </a:spcAft>
              <a:buNone/>
            </a:pPr>
            <a:r>
              <a:t/>
            </a:r>
            <a:endParaRPr>
              <a:solidFill>
                <a:srgbClr val="FEFEFE"/>
              </a:solidFill>
            </a:endParaRPr>
          </a:p>
          <a:p>
            <a:pPr indent="0" lvl="0" marL="0" rtl="0" algn="l">
              <a:spcBef>
                <a:spcPts val="0"/>
              </a:spcBef>
              <a:spcAft>
                <a:spcPts val="0"/>
              </a:spcAft>
              <a:buNone/>
            </a:pPr>
            <a:r>
              <a:t/>
            </a:r>
            <a:endParaRPr>
              <a:solidFill>
                <a:srgbClr val="FEFEFE"/>
              </a:solidFill>
            </a:endParaRPr>
          </a:p>
          <a:p>
            <a:pPr indent="0" lvl="0" marL="0" rtl="0" algn="l">
              <a:spcBef>
                <a:spcPts val="0"/>
              </a:spcBef>
              <a:spcAft>
                <a:spcPts val="0"/>
              </a:spcAft>
              <a:buNone/>
            </a:pPr>
            <a:r>
              <a:t/>
            </a:r>
            <a:endParaRPr>
              <a:solidFill>
                <a:srgbClr val="FEFEFE"/>
              </a:solidFill>
            </a:endParaRPr>
          </a:p>
          <a:p>
            <a:pPr indent="0" lvl="0" marL="0" rtl="0" algn="l">
              <a:spcBef>
                <a:spcPts val="0"/>
              </a:spcBef>
              <a:spcAft>
                <a:spcPts val="0"/>
              </a:spcAft>
              <a:buNone/>
            </a:pPr>
            <a:r>
              <a:rPr i="1" lang="en" sz="2050">
                <a:solidFill>
                  <a:srgbClr val="3C3C3B"/>
                </a:solidFill>
                <a:highlight>
                  <a:srgbClr val="FFFFFF"/>
                </a:highlight>
                <a:latin typeface="Arial"/>
                <a:ea typeface="Arial"/>
                <a:cs typeface="Arial"/>
                <a:sym typeface="Arial"/>
              </a:rPr>
              <a:t>Hence we will keep the fitted XGB model as the final model for our  project.</a:t>
            </a:r>
            <a:endParaRPr sz="3977">
              <a:solidFill>
                <a:srgbClr val="3C3C3B"/>
              </a:solidFill>
            </a:endParaRPr>
          </a:p>
          <a:p>
            <a:pPr indent="0" lvl="0" marL="0" rtl="0" algn="l">
              <a:spcBef>
                <a:spcPts val="0"/>
              </a:spcBef>
              <a:spcAft>
                <a:spcPts val="0"/>
              </a:spcAft>
              <a:buNone/>
            </a:pPr>
            <a:r>
              <a:t/>
            </a:r>
            <a:endParaRPr>
              <a:solidFill>
                <a:srgbClr val="FEFEFE"/>
              </a:solidFill>
            </a:endParaRPr>
          </a:p>
        </p:txBody>
      </p:sp>
      <p:graphicFrame>
        <p:nvGraphicFramePr>
          <p:cNvPr id="184" name="Google Shape;184;p28"/>
          <p:cNvGraphicFramePr/>
          <p:nvPr/>
        </p:nvGraphicFramePr>
        <p:xfrm>
          <a:off x="952500" y="2000250"/>
          <a:ext cx="3000000" cy="3000000"/>
        </p:xfrm>
        <a:graphic>
          <a:graphicData uri="http://schemas.openxmlformats.org/drawingml/2006/table">
            <a:tbl>
              <a:tblPr>
                <a:noFill/>
                <a:tableStyleId>{3CFD6459-D3D8-4921-ABF5-8A6804C2FA9A}</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EFEFE"/>
                          </a:solidFill>
                        </a:rPr>
                        <a:t>Parameters</a:t>
                      </a:r>
                      <a:endParaRPr>
                        <a:solidFill>
                          <a:srgbClr val="FEFEFE"/>
                        </a:solidFill>
                      </a:endParaRPr>
                    </a:p>
                  </a:txBody>
                  <a:tcPr marT="91425" marB="91425" marR="91425" marL="91425"/>
                </a:tc>
                <a:tc>
                  <a:txBody>
                    <a:bodyPr/>
                    <a:lstStyle/>
                    <a:p>
                      <a:pPr indent="0" lvl="0" marL="0" rtl="0" algn="l">
                        <a:spcBef>
                          <a:spcPts val="0"/>
                        </a:spcBef>
                        <a:spcAft>
                          <a:spcPts val="0"/>
                        </a:spcAft>
                        <a:buNone/>
                      </a:pPr>
                      <a:r>
                        <a:rPr lang="en">
                          <a:solidFill>
                            <a:srgbClr val="FEFEFE"/>
                          </a:solidFill>
                        </a:rPr>
                        <a:t>Accuracy</a:t>
                      </a:r>
                      <a:endParaRPr>
                        <a:solidFill>
                          <a:srgbClr val="FEFEFE"/>
                        </a:solidFill>
                      </a:endParaRPr>
                    </a:p>
                  </a:txBody>
                  <a:tcPr marT="91425" marB="91425" marR="91425" marL="91425"/>
                </a:tc>
                <a:tc>
                  <a:txBody>
                    <a:bodyPr/>
                    <a:lstStyle/>
                    <a:p>
                      <a:pPr indent="0" lvl="0" marL="0" rtl="0" algn="l">
                        <a:spcBef>
                          <a:spcPts val="0"/>
                        </a:spcBef>
                        <a:spcAft>
                          <a:spcPts val="0"/>
                        </a:spcAft>
                        <a:buNone/>
                      </a:pPr>
                      <a:r>
                        <a:rPr lang="en">
                          <a:solidFill>
                            <a:srgbClr val="FEFEFE"/>
                          </a:solidFill>
                        </a:rPr>
                        <a:t>Cohen Kappa</a:t>
                      </a:r>
                      <a:endParaRPr>
                        <a:solidFill>
                          <a:srgbClr val="FEFEFE"/>
                        </a:solidFill>
                      </a:endParaRPr>
                    </a:p>
                  </a:txBody>
                  <a:tcPr marT="91425" marB="91425" marR="91425" marL="91425"/>
                </a:tc>
                <a:tc>
                  <a:txBody>
                    <a:bodyPr/>
                    <a:lstStyle/>
                    <a:p>
                      <a:pPr indent="0" lvl="0" marL="0" rtl="0" algn="l">
                        <a:spcBef>
                          <a:spcPts val="0"/>
                        </a:spcBef>
                        <a:spcAft>
                          <a:spcPts val="0"/>
                        </a:spcAft>
                        <a:buNone/>
                      </a:pPr>
                      <a:r>
                        <a:rPr lang="en">
                          <a:solidFill>
                            <a:srgbClr val="FEFEFE"/>
                          </a:solidFill>
                        </a:rPr>
                        <a:t>Recall</a:t>
                      </a:r>
                      <a:endParaRPr>
                        <a:solidFill>
                          <a:srgbClr val="FEFEFE"/>
                        </a:solidFill>
                      </a:endParaRPr>
                    </a:p>
                  </a:txBody>
                  <a:tcPr marT="91425" marB="91425" marR="91425" marL="91425"/>
                </a:tc>
              </a:tr>
              <a:tr h="381000">
                <a:tc>
                  <a:txBody>
                    <a:bodyPr/>
                    <a:lstStyle/>
                    <a:p>
                      <a:pPr indent="0" lvl="0" marL="0" rtl="0" algn="l">
                        <a:spcBef>
                          <a:spcPts val="0"/>
                        </a:spcBef>
                        <a:spcAft>
                          <a:spcPts val="0"/>
                        </a:spcAft>
                        <a:buNone/>
                      </a:pPr>
                      <a:r>
                        <a:rPr lang="en">
                          <a:solidFill>
                            <a:srgbClr val="FEFEFE"/>
                          </a:solidFill>
                        </a:rPr>
                        <a:t>XGB</a:t>
                      </a:r>
                      <a:endParaRPr>
                        <a:solidFill>
                          <a:srgbClr val="FEFEFE"/>
                        </a:solidFill>
                      </a:endParaRPr>
                    </a:p>
                  </a:txBody>
                  <a:tcPr marT="91425" marB="91425" marR="91425" marL="91425"/>
                </a:tc>
                <a:tc>
                  <a:txBody>
                    <a:bodyPr/>
                    <a:lstStyle/>
                    <a:p>
                      <a:pPr indent="0" lvl="0" marL="0" rtl="0" algn="l">
                        <a:spcBef>
                          <a:spcPts val="0"/>
                        </a:spcBef>
                        <a:spcAft>
                          <a:spcPts val="0"/>
                        </a:spcAft>
                        <a:buNone/>
                      </a:pPr>
                      <a:r>
                        <a:rPr lang="en">
                          <a:solidFill>
                            <a:srgbClr val="FEFEFE"/>
                          </a:solidFill>
                        </a:rPr>
                        <a:t>82.0</a:t>
                      </a:r>
                      <a:endParaRPr>
                        <a:solidFill>
                          <a:srgbClr val="FEFEFE"/>
                        </a:solidFill>
                      </a:endParaRPr>
                    </a:p>
                  </a:txBody>
                  <a:tcPr marT="91425" marB="91425" marR="91425" marL="91425"/>
                </a:tc>
                <a:tc>
                  <a:txBody>
                    <a:bodyPr/>
                    <a:lstStyle/>
                    <a:p>
                      <a:pPr indent="0" lvl="0" marL="0" rtl="0" algn="l">
                        <a:spcBef>
                          <a:spcPts val="0"/>
                        </a:spcBef>
                        <a:spcAft>
                          <a:spcPts val="0"/>
                        </a:spcAft>
                        <a:buNone/>
                      </a:pPr>
                      <a:r>
                        <a:rPr lang="en">
                          <a:solidFill>
                            <a:srgbClr val="FEFEFE"/>
                          </a:solidFill>
                        </a:rPr>
                        <a:t>0.58</a:t>
                      </a:r>
                      <a:endParaRPr>
                        <a:solidFill>
                          <a:srgbClr val="FEFEFE"/>
                        </a:solidFill>
                      </a:endParaRPr>
                    </a:p>
                  </a:txBody>
                  <a:tcPr marT="91425" marB="91425" marR="91425" marL="91425"/>
                </a:tc>
                <a:tc>
                  <a:txBody>
                    <a:bodyPr/>
                    <a:lstStyle/>
                    <a:p>
                      <a:pPr indent="0" lvl="0" marL="0" rtl="0" algn="l">
                        <a:spcBef>
                          <a:spcPts val="0"/>
                        </a:spcBef>
                        <a:spcAft>
                          <a:spcPts val="0"/>
                        </a:spcAft>
                        <a:buNone/>
                      </a:pPr>
                      <a:r>
                        <a:rPr lang="en">
                          <a:solidFill>
                            <a:srgbClr val="FEFEFE"/>
                          </a:solidFill>
                        </a:rPr>
                        <a:t>84.31</a:t>
                      </a:r>
                      <a:endParaRPr>
                        <a:solidFill>
                          <a:srgbClr val="FEFEFE"/>
                        </a:solidFill>
                      </a:endParaRPr>
                    </a:p>
                  </a:txBody>
                  <a:tcPr marT="91425" marB="91425" marR="91425" marL="91425"/>
                </a:tc>
              </a:tr>
              <a:tr h="381000">
                <a:tc>
                  <a:txBody>
                    <a:bodyPr/>
                    <a:lstStyle/>
                    <a:p>
                      <a:pPr indent="0" lvl="0" marL="0" rtl="0" algn="l">
                        <a:spcBef>
                          <a:spcPts val="0"/>
                        </a:spcBef>
                        <a:spcAft>
                          <a:spcPts val="0"/>
                        </a:spcAft>
                        <a:buNone/>
                      </a:pPr>
                      <a:r>
                        <a:rPr lang="en">
                          <a:solidFill>
                            <a:srgbClr val="FEFEFE"/>
                          </a:solidFill>
                        </a:rPr>
                        <a:t>LR</a:t>
                      </a:r>
                      <a:endParaRPr>
                        <a:solidFill>
                          <a:srgbClr val="FEFEFE"/>
                        </a:solidFill>
                      </a:endParaRPr>
                    </a:p>
                  </a:txBody>
                  <a:tcPr marT="91425" marB="91425" marR="91425" marL="91425"/>
                </a:tc>
                <a:tc>
                  <a:txBody>
                    <a:bodyPr/>
                    <a:lstStyle/>
                    <a:p>
                      <a:pPr indent="0" lvl="0" marL="0" rtl="0" algn="l">
                        <a:spcBef>
                          <a:spcPts val="0"/>
                        </a:spcBef>
                        <a:spcAft>
                          <a:spcPts val="0"/>
                        </a:spcAft>
                        <a:buNone/>
                      </a:pPr>
                      <a:r>
                        <a:rPr lang="en">
                          <a:solidFill>
                            <a:srgbClr val="FEFEFE"/>
                          </a:solidFill>
                        </a:rPr>
                        <a:t>80.5</a:t>
                      </a:r>
                      <a:endParaRPr>
                        <a:solidFill>
                          <a:srgbClr val="FEFEFE"/>
                        </a:solidFill>
                      </a:endParaRPr>
                    </a:p>
                  </a:txBody>
                  <a:tcPr marT="91425" marB="91425" marR="91425" marL="91425"/>
                </a:tc>
                <a:tc>
                  <a:txBody>
                    <a:bodyPr/>
                    <a:lstStyle/>
                    <a:p>
                      <a:pPr indent="0" lvl="0" marL="0" rtl="0" algn="l">
                        <a:spcBef>
                          <a:spcPts val="0"/>
                        </a:spcBef>
                        <a:spcAft>
                          <a:spcPts val="0"/>
                        </a:spcAft>
                        <a:buNone/>
                      </a:pPr>
                      <a:r>
                        <a:rPr lang="en">
                          <a:solidFill>
                            <a:srgbClr val="FEFEFE"/>
                          </a:solidFill>
                        </a:rPr>
                        <a:t>0.49</a:t>
                      </a:r>
                      <a:endParaRPr>
                        <a:solidFill>
                          <a:srgbClr val="FEFEFE"/>
                        </a:solidFill>
                      </a:endParaRPr>
                    </a:p>
                  </a:txBody>
                  <a:tcPr marT="91425" marB="91425" marR="91425" marL="91425"/>
                </a:tc>
                <a:tc>
                  <a:txBody>
                    <a:bodyPr/>
                    <a:lstStyle/>
                    <a:p>
                      <a:pPr indent="0" lvl="0" marL="0" rtl="0" algn="l">
                        <a:spcBef>
                          <a:spcPts val="0"/>
                        </a:spcBef>
                        <a:spcAft>
                          <a:spcPts val="0"/>
                        </a:spcAft>
                        <a:buNone/>
                      </a:pPr>
                      <a:r>
                        <a:rPr lang="en">
                          <a:solidFill>
                            <a:srgbClr val="FEFEFE"/>
                          </a:solidFill>
                        </a:rPr>
                        <a:t>62.75</a:t>
                      </a:r>
                      <a:endParaRPr>
                        <a:solidFill>
                          <a:srgbClr val="FEFEFE"/>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226400" y="160750"/>
            <a:ext cx="8222100" cy="44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Conclusion:</a:t>
            </a:r>
            <a:endParaRPr sz="2200"/>
          </a:p>
        </p:txBody>
      </p:sp>
      <p:sp>
        <p:nvSpPr>
          <p:cNvPr id="190" name="Google Shape;190;p29"/>
          <p:cNvSpPr txBox="1"/>
          <p:nvPr/>
        </p:nvSpPr>
        <p:spPr>
          <a:xfrm>
            <a:off x="241100" y="884050"/>
            <a:ext cx="8538900" cy="2373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400"/>
              </a:spcBef>
              <a:spcAft>
                <a:spcPts val="0"/>
              </a:spcAft>
              <a:buClr>
                <a:srgbClr val="FFFFFF"/>
              </a:buClr>
              <a:buSzPts val="1800"/>
              <a:buChar char="●"/>
            </a:pPr>
            <a:r>
              <a:rPr lang="en" sz="1800">
                <a:solidFill>
                  <a:srgbClr val="FFFFFF"/>
                </a:solidFill>
              </a:rPr>
              <a:t>Insurance fraud detection is a rough task, this industry has grappled with challenges of insurance claim fraud from the very beginning. Proposed system aims at developing a system that can help to recognize possible frauds with peak magnitude of accuracy. Proposed system predicts whether the claimed insurance is “FRAUD” or “GENUINE”. Thus helping the insurance companies to spot frauds with fewer amount of time and with good accuracy rate</a:t>
            </a:r>
            <a:endParaRPr sz="18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460950" y="3440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900"/>
              <a:t>References:</a:t>
            </a:r>
            <a:endParaRPr sz="2900"/>
          </a:p>
        </p:txBody>
      </p:sp>
      <p:sp>
        <p:nvSpPr>
          <p:cNvPr id="196" name="Google Shape;196;p30"/>
          <p:cNvSpPr txBox="1"/>
          <p:nvPr/>
        </p:nvSpPr>
        <p:spPr>
          <a:xfrm>
            <a:off x="291325" y="1446600"/>
            <a:ext cx="7946400" cy="2339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Char char="●"/>
            </a:pPr>
            <a:r>
              <a:rPr lang="en">
                <a:solidFill>
                  <a:schemeClr val="lt1"/>
                </a:solidFill>
              </a:rPr>
              <a:t> Dal Pozzolo, A., Caelen, O., Le Borgne, Y. A., Waterschoot, S., &amp; Bontempi, G. (2014). Learnedlessons in credit card fraud detection from a practitioner perspective. Expert systems with applications, 41(10), 4915–4928.</a:t>
            </a:r>
            <a:endParaRPr>
              <a:solidFill>
                <a:schemeClr val="lt1"/>
              </a:solidFill>
            </a:endParaRPr>
          </a:p>
          <a:p>
            <a:pPr indent="0" lvl="0" marL="457200" marR="0" rtl="0" algn="l">
              <a:lnSpc>
                <a:spcPct val="100000"/>
              </a:lnSpc>
              <a:spcBef>
                <a:spcPts val="0"/>
              </a:spcBef>
              <a:spcAft>
                <a:spcPts val="0"/>
              </a:spcAft>
              <a:buNone/>
            </a:pPr>
            <a:r>
              <a:t/>
            </a:r>
            <a:endParaRPr>
              <a:solidFill>
                <a:schemeClr val="lt1"/>
              </a:solidFill>
            </a:endParaRPr>
          </a:p>
          <a:p>
            <a:pPr indent="-317500" lvl="0" marL="457200" marR="0" rtl="0" algn="l">
              <a:lnSpc>
                <a:spcPct val="100000"/>
              </a:lnSpc>
              <a:spcBef>
                <a:spcPts val="0"/>
              </a:spcBef>
              <a:spcAft>
                <a:spcPts val="0"/>
              </a:spcAft>
              <a:buClr>
                <a:schemeClr val="lt1"/>
              </a:buClr>
              <a:buSzPts val="1400"/>
              <a:buChar char="●"/>
            </a:pPr>
            <a:r>
              <a:rPr lang="en" u="sng">
                <a:solidFill>
                  <a:schemeClr val="lt1"/>
                </a:solidFill>
                <a:hlinkClick r:id="rId3">
                  <a:extLst>
                    <a:ext uri="{A12FA001-AC4F-418D-AE19-62706E023703}">
                      <ahyp:hlinkClr val="tx"/>
                    </a:ext>
                  </a:extLst>
                </a:hlinkClick>
              </a:rPr>
              <a:t>http://www.jcreview.com/fulltext/197-1583405087.pdf</a:t>
            </a:r>
            <a:endParaRPr>
              <a:solidFill>
                <a:schemeClr val="lt1"/>
              </a:solidFill>
            </a:endParaRPr>
          </a:p>
          <a:p>
            <a:pPr indent="0" lvl="0" marL="457200" marR="0" rtl="0" algn="l">
              <a:lnSpc>
                <a:spcPct val="100000"/>
              </a:lnSpc>
              <a:spcBef>
                <a:spcPts val="0"/>
              </a:spcBef>
              <a:spcAft>
                <a:spcPts val="0"/>
              </a:spcAft>
              <a:buNone/>
            </a:pPr>
            <a:r>
              <a:t/>
            </a:r>
            <a:endParaRPr>
              <a:solidFill>
                <a:schemeClr val="lt1"/>
              </a:solidFill>
            </a:endParaRPr>
          </a:p>
          <a:p>
            <a:pPr indent="-317500" lvl="0" marL="457200" marR="0" rtl="0" algn="l">
              <a:lnSpc>
                <a:spcPct val="100000"/>
              </a:lnSpc>
              <a:spcBef>
                <a:spcPts val="0"/>
              </a:spcBef>
              <a:spcAft>
                <a:spcPts val="0"/>
              </a:spcAft>
              <a:buClr>
                <a:schemeClr val="lt1"/>
              </a:buClr>
              <a:buSzPts val="1400"/>
              <a:buChar char="●"/>
            </a:pPr>
            <a:r>
              <a:rPr lang="en">
                <a:solidFill>
                  <a:schemeClr val="lt1"/>
                </a:solidFill>
              </a:rPr>
              <a:t>https://www.researchgate.net/publication/326102521_Detection_of_Automobile_Insurance_Fraud_Using_Feature_Selection_and_Data_Mining_Techniques</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400"/>
              <a:t>Thank  You</a:t>
            </a:r>
            <a:endParaRPr sz="5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57000" y="3943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370">
                <a:latin typeface="Times New Roman"/>
                <a:ea typeface="Times New Roman"/>
                <a:cs typeface="Times New Roman"/>
                <a:sym typeface="Times New Roman"/>
              </a:rPr>
              <a:t>Introduction:</a:t>
            </a:r>
            <a:endParaRPr b="1" sz="2370">
              <a:latin typeface="Times New Roman"/>
              <a:ea typeface="Times New Roman"/>
              <a:cs typeface="Times New Roman"/>
              <a:sym typeface="Times New Roman"/>
            </a:endParaRPr>
          </a:p>
        </p:txBody>
      </p:sp>
      <p:sp>
        <p:nvSpPr>
          <p:cNvPr id="92" name="Google Shape;92;p14"/>
          <p:cNvSpPr txBox="1"/>
          <p:nvPr/>
        </p:nvSpPr>
        <p:spPr>
          <a:xfrm>
            <a:off x="421925" y="1617400"/>
            <a:ext cx="7514400" cy="179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900">
                <a:solidFill>
                  <a:schemeClr val="lt1"/>
                </a:solidFill>
                <a:latin typeface="Times New Roman"/>
                <a:ea typeface="Times New Roman"/>
                <a:cs typeface="Times New Roman"/>
                <a:sym typeface="Times New Roman"/>
              </a:rPr>
              <a:t>In this Project we will try to classify whether an Insurance </a:t>
            </a:r>
            <a:r>
              <a:rPr lang="en" sz="1900">
                <a:solidFill>
                  <a:schemeClr val="lt1"/>
                </a:solidFill>
                <a:latin typeface="Times New Roman"/>
                <a:ea typeface="Times New Roman"/>
                <a:cs typeface="Times New Roman"/>
                <a:sym typeface="Times New Roman"/>
              </a:rPr>
              <a:t>claim</a:t>
            </a:r>
            <a:r>
              <a:rPr lang="en" sz="1900">
                <a:solidFill>
                  <a:schemeClr val="lt1"/>
                </a:solidFill>
                <a:latin typeface="Times New Roman"/>
                <a:ea typeface="Times New Roman"/>
                <a:cs typeface="Times New Roman"/>
                <a:sym typeface="Times New Roman"/>
              </a:rPr>
              <a:t> is </a:t>
            </a:r>
            <a:r>
              <a:rPr lang="en" sz="1900">
                <a:solidFill>
                  <a:schemeClr val="lt1"/>
                </a:solidFill>
                <a:latin typeface="Times New Roman"/>
                <a:ea typeface="Times New Roman"/>
                <a:cs typeface="Times New Roman"/>
                <a:sym typeface="Times New Roman"/>
              </a:rPr>
              <a:t>fraudulent</a:t>
            </a:r>
            <a:r>
              <a:rPr lang="en" sz="1900">
                <a:solidFill>
                  <a:schemeClr val="lt1"/>
                </a:solidFill>
                <a:latin typeface="Times New Roman"/>
                <a:ea typeface="Times New Roman"/>
                <a:cs typeface="Times New Roman"/>
                <a:sym typeface="Times New Roman"/>
              </a:rPr>
              <a:t> or not using Machine Learning. The  Machine Learning Algorithms which we have used in our project are XGBoost Classifier,Linear Regression,RF,SVM. </a:t>
            </a:r>
            <a:endParaRPr sz="15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236450" y="0"/>
            <a:ext cx="8222100" cy="47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380"/>
              <a:t>Literature survey</a:t>
            </a:r>
            <a:endParaRPr sz="2380"/>
          </a:p>
        </p:txBody>
      </p:sp>
      <p:sp>
        <p:nvSpPr>
          <p:cNvPr id="98" name="Google Shape;98;p15"/>
          <p:cNvSpPr txBox="1"/>
          <p:nvPr/>
        </p:nvSpPr>
        <p:spPr>
          <a:xfrm>
            <a:off x="210975" y="813725"/>
            <a:ext cx="8659500" cy="3109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50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A paper titled “Medicare Fraud detection using machine learning methods” </a:t>
            </a:r>
            <a:r>
              <a:rPr lang="en" sz="1500">
                <a:solidFill>
                  <a:schemeClr val="lt1"/>
                </a:solidFill>
                <a:latin typeface="Times New Roman"/>
                <a:ea typeface="Times New Roman"/>
                <a:cs typeface="Times New Roman"/>
                <a:sym typeface="Times New Roman"/>
              </a:rPr>
              <a:t>[2]. </a:t>
            </a:r>
            <a:endParaRPr sz="1500">
              <a:solidFill>
                <a:schemeClr val="lt1"/>
              </a:solidFill>
              <a:latin typeface="Times New Roman"/>
              <a:ea typeface="Times New Roman"/>
              <a:cs typeface="Times New Roman"/>
              <a:sym typeface="Times New Roman"/>
            </a:endParaRPr>
          </a:p>
          <a:p>
            <a:pPr indent="0" lvl="0" marL="0" marR="0" rtl="0" algn="l">
              <a:lnSpc>
                <a:spcPct val="150000"/>
              </a:lnSpc>
              <a:spcBef>
                <a:spcPts val="1200"/>
              </a:spcBef>
              <a:spcAft>
                <a:spcPts val="0"/>
              </a:spcAft>
              <a:buNone/>
            </a:pPr>
            <a:r>
              <a:rPr lang="en" sz="1500">
                <a:solidFill>
                  <a:schemeClr val="lt1"/>
                </a:solidFill>
                <a:latin typeface="Times New Roman"/>
                <a:ea typeface="Times New Roman"/>
                <a:cs typeface="Times New Roman"/>
                <a:sym typeface="Times New Roman"/>
              </a:rPr>
              <a:t>           1. The Supervised learner which includes Random forest, Deep Neural Networks, Naïve Bayes Etc.,</a:t>
            </a:r>
            <a:endParaRPr sz="1500">
              <a:solidFill>
                <a:schemeClr val="lt1"/>
              </a:solidFill>
              <a:latin typeface="Times New Roman"/>
              <a:ea typeface="Times New Roman"/>
              <a:cs typeface="Times New Roman"/>
              <a:sym typeface="Times New Roman"/>
            </a:endParaRPr>
          </a:p>
          <a:p>
            <a:pPr indent="0" lvl="0" marL="0" marR="0" rtl="0" algn="l">
              <a:lnSpc>
                <a:spcPct val="150000"/>
              </a:lnSpc>
              <a:spcBef>
                <a:spcPts val="1200"/>
              </a:spcBef>
              <a:spcAft>
                <a:spcPts val="0"/>
              </a:spcAft>
              <a:buNone/>
            </a:pPr>
            <a:r>
              <a:rPr lang="en" sz="1500">
                <a:solidFill>
                  <a:schemeClr val="lt1"/>
                </a:solidFill>
                <a:latin typeface="Times New Roman"/>
                <a:ea typeface="Times New Roman"/>
                <a:cs typeface="Times New Roman"/>
                <a:sym typeface="Times New Roman"/>
              </a:rPr>
              <a:t>           2. The Unsupervised learner includes KNN. Autoencoder etc</a:t>
            </a:r>
            <a:endParaRPr sz="1500">
              <a:solidFill>
                <a:schemeClr val="lt1"/>
              </a:solidFill>
              <a:latin typeface="Times New Roman"/>
              <a:ea typeface="Times New Roman"/>
              <a:cs typeface="Times New Roman"/>
              <a:sym typeface="Times New Roman"/>
            </a:endParaRPr>
          </a:p>
          <a:p>
            <a:pPr indent="0" lvl="0" marL="457200" marR="0" rtl="0" algn="l">
              <a:lnSpc>
                <a:spcPct val="150000"/>
              </a:lnSpc>
              <a:spcBef>
                <a:spcPts val="1200"/>
              </a:spcBef>
              <a:spcAft>
                <a:spcPts val="0"/>
              </a:spcAft>
              <a:buNone/>
            </a:pPr>
            <a:r>
              <a:t/>
            </a:r>
            <a:endParaRPr sz="1500">
              <a:solidFill>
                <a:schemeClr val="lt1"/>
              </a:solidFill>
              <a:latin typeface="Times New Roman"/>
              <a:ea typeface="Times New Roman"/>
              <a:cs typeface="Times New Roman"/>
              <a:sym typeface="Times New Roman"/>
            </a:endParaRPr>
          </a:p>
          <a:p>
            <a:pPr indent="-323850" lvl="0" marL="457200" marR="0" rtl="0" algn="l">
              <a:lnSpc>
                <a:spcPct val="150000"/>
              </a:lnSpc>
              <a:spcBef>
                <a:spcPts val="120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A paper titled “Detecting insurance fraud by using Data mining Techniques” [4]. Makes use of 3 algorithms they are Bayesian Network, C4.5, Decision tree-based algorithm for predicting and analyzing fraud pattern from data. </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621300" y="56507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200">
                <a:latin typeface="Times New Roman"/>
                <a:ea typeface="Times New Roman"/>
                <a:cs typeface="Times New Roman"/>
                <a:sym typeface="Times New Roman"/>
              </a:rPr>
              <a:t>Objective</a:t>
            </a:r>
            <a:endParaRPr b="1" sz="2200">
              <a:latin typeface="Times New Roman"/>
              <a:ea typeface="Times New Roman"/>
              <a:cs typeface="Times New Roman"/>
              <a:sym typeface="Times New Roman"/>
            </a:endParaRPr>
          </a:p>
        </p:txBody>
      </p:sp>
      <p:sp>
        <p:nvSpPr>
          <p:cNvPr id="104" name="Google Shape;104;p16"/>
          <p:cNvSpPr txBox="1"/>
          <p:nvPr/>
        </p:nvSpPr>
        <p:spPr>
          <a:xfrm>
            <a:off x="572625" y="1637475"/>
            <a:ext cx="7755300" cy="1354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900">
                <a:solidFill>
                  <a:schemeClr val="lt1"/>
                </a:solidFill>
                <a:latin typeface="Times New Roman"/>
                <a:ea typeface="Times New Roman"/>
                <a:cs typeface="Times New Roman"/>
                <a:sym typeface="Times New Roman"/>
              </a:rPr>
              <a:t>The goal of this project is to build a model that can detect auto or motor insurance fraud. The challenge behind fraud detection in machine learning is that frauds are far more common as compared to legit insurance claims. </a:t>
            </a:r>
            <a:endParaRPr sz="23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196275" y="173324"/>
            <a:ext cx="82221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300">
                <a:solidFill>
                  <a:srgbClr val="FEFEFE"/>
                </a:solidFill>
                <a:latin typeface="Arial"/>
                <a:ea typeface="Arial"/>
                <a:cs typeface="Arial"/>
                <a:sym typeface="Arial"/>
              </a:rPr>
              <a:t>Potential Business Problems</a:t>
            </a:r>
            <a:endParaRPr sz="2000"/>
          </a:p>
        </p:txBody>
      </p:sp>
      <p:sp>
        <p:nvSpPr>
          <p:cNvPr id="110" name="Google Shape;110;p17"/>
          <p:cNvSpPr txBox="1"/>
          <p:nvPr/>
        </p:nvSpPr>
        <p:spPr>
          <a:xfrm>
            <a:off x="291325" y="833800"/>
            <a:ext cx="8619300" cy="3344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40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Identifying fraudulent claims is important for any Insurance Company as they would not want to pay out on claims that are not legal</a:t>
            </a:r>
            <a:endParaRPr sz="1800">
              <a:solidFill>
                <a:srgbClr val="FFFFF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For Auto Insurance, fraudulent claims may arise due to someone claiming for damages for an accident, when no accident might have taken place</a:t>
            </a:r>
            <a:endParaRPr sz="1800">
              <a:solidFill>
                <a:srgbClr val="FFFFF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Traditionally, insurance companies have a claim investigation team to investigate claims and determine whether or not they are fraudulent.</a:t>
            </a:r>
            <a:endParaRPr sz="1800">
              <a:solidFill>
                <a:srgbClr val="FFFFF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However, with the increase in power of computing and advanced analytics, insurance companies are trying to come up with automated solutions to determine if a claim is fraudulent or not as the previous methods are prone to errors.</a:t>
            </a:r>
            <a:endParaRPr sz="1800">
              <a:solidFill>
                <a:srgbClr val="FFFFFF"/>
              </a:solidFill>
              <a:latin typeface="Times New Roman"/>
              <a:ea typeface="Times New Roman"/>
              <a:cs typeface="Times New Roman"/>
              <a:sym typeface="Times New Roman"/>
            </a:endParaRPr>
          </a:p>
          <a:p>
            <a:pPr indent="0" lvl="0" marL="0" rtl="0" algn="l">
              <a:spcBef>
                <a:spcPts val="60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296725" y="228600"/>
            <a:ext cx="8222100" cy="53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400"/>
              <a:t>Proposed System</a:t>
            </a:r>
            <a:endParaRPr sz="2400"/>
          </a:p>
        </p:txBody>
      </p:sp>
      <p:sp>
        <p:nvSpPr>
          <p:cNvPr id="116" name="Google Shape;116;p18"/>
          <p:cNvSpPr txBox="1"/>
          <p:nvPr/>
        </p:nvSpPr>
        <p:spPr>
          <a:xfrm>
            <a:off x="281275" y="1024675"/>
            <a:ext cx="8538900" cy="385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17" name="Google Shape;117;p18"/>
          <p:cNvPicPr preferRelativeResize="0"/>
          <p:nvPr/>
        </p:nvPicPr>
        <p:blipFill>
          <a:blip r:embed="rId3">
            <a:alphaModFix/>
          </a:blip>
          <a:stretch>
            <a:fillRect/>
          </a:stretch>
        </p:blipFill>
        <p:spPr>
          <a:xfrm>
            <a:off x="323850" y="823913"/>
            <a:ext cx="8496300" cy="349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96200" y="70699"/>
            <a:ext cx="8222100" cy="57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Methodology</a:t>
            </a:r>
            <a:endParaRPr sz="2200">
              <a:latin typeface="Times New Roman"/>
              <a:ea typeface="Times New Roman"/>
              <a:cs typeface="Times New Roman"/>
              <a:sym typeface="Times New Roman"/>
            </a:endParaRPr>
          </a:p>
        </p:txBody>
      </p:sp>
      <p:sp>
        <p:nvSpPr>
          <p:cNvPr id="123" name="Google Shape;123;p19"/>
          <p:cNvSpPr txBox="1"/>
          <p:nvPr/>
        </p:nvSpPr>
        <p:spPr>
          <a:xfrm>
            <a:off x="-56400" y="981325"/>
            <a:ext cx="88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124" name="Google Shape;124;p19"/>
          <p:cNvSpPr txBox="1"/>
          <p:nvPr/>
        </p:nvSpPr>
        <p:spPr>
          <a:xfrm>
            <a:off x="101525" y="609100"/>
            <a:ext cx="88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25" name="Google Shape;125;p19"/>
          <p:cNvPicPr preferRelativeResize="0"/>
          <p:nvPr/>
        </p:nvPicPr>
        <p:blipFill>
          <a:blip r:embed="rId3">
            <a:alphaModFix/>
          </a:blip>
          <a:stretch>
            <a:fillRect/>
          </a:stretch>
        </p:blipFill>
        <p:spPr>
          <a:xfrm>
            <a:off x="1082850" y="609100"/>
            <a:ext cx="7455799" cy="453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67050" y="163250"/>
            <a:ext cx="8222100" cy="5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280"/>
              <a:t>Features of the dataset</a:t>
            </a:r>
            <a:endParaRPr sz="2280"/>
          </a:p>
        </p:txBody>
      </p:sp>
      <p:sp>
        <p:nvSpPr>
          <p:cNvPr id="131" name="Google Shape;131;p20"/>
          <p:cNvSpPr txBox="1"/>
          <p:nvPr/>
        </p:nvSpPr>
        <p:spPr>
          <a:xfrm>
            <a:off x="221000" y="823775"/>
            <a:ext cx="87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2" name="Google Shape;132;p20"/>
          <p:cNvSpPr txBox="1"/>
          <p:nvPr/>
        </p:nvSpPr>
        <p:spPr>
          <a:xfrm>
            <a:off x="361650" y="843850"/>
            <a:ext cx="8368200" cy="3105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400"/>
              </a:spcBef>
              <a:spcAft>
                <a:spcPts val="0"/>
              </a:spcAft>
              <a:buClr>
                <a:schemeClr val="lt1"/>
              </a:buClr>
              <a:buSzPts val="1700"/>
              <a:buChar char="❖"/>
            </a:pPr>
            <a:r>
              <a:rPr lang="en" sz="1700">
                <a:solidFill>
                  <a:srgbClr val="FFFFFF"/>
                </a:solidFill>
              </a:rPr>
              <a:t>1000 Datapoints</a:t>
            </a:r>
            <a:endParaRPr sz="1700">
              <a:solidFill>
                <a:srgbClr val="FFFFFF"/>
              </a:solidFill>
            </a:endParaRPr>
          </a:p>
          <a:p>
            <a:pPr indent="-336550" lvl="0" marL="457200" rtl="0" algn="l">
              <a:lnSpc>
                <a:spcPct val="115000"/>
              </a:lnSpc>
              <a:spcBef>
                <a:spcPts val="0"/>
              </a:spcBef>
              <a:spcAft>
                <a:spcPts val="0"/>
              </a:spcAft>
              <a:buClr>
                <a:schemeClr val="lt1"/>
              </a:buClr>
              <a:buSzPts val="1700"/>
              <a:buChar char="❖"/>
            </a:pPr>
            <a:r>
              <a:rPr lang="en" sz="1700">
                <a:solidFill>
                  <a:srgbClr val="FFFFFF"/>
                </a:solidFill>
              </a:rPr>
              <a:t>38 features:</a:t>
            </a:r>
            <a:endParaRPr sz="1700">
              <a:solidFill>
                <a:srgbClr val="FFFFFF"/>
              </a:solidFill>
            </a:endParaRPr>
          </a:p>
          <a:p>
            <a:pPr indent="-323850" lvl="1" marL="914400" rtl="0" algn="l">
              <a:lnSpc>
                <a:spcPct val="115000"/>
              </a:lnSpc>
              <a:spcBef>
                <a:spcPts val="0"/>
              </a:spcBef>
              <a:spcAft>
                <a:spcPts val="0"/>
              </a:spcAft>
              <a:buClr>
                <a:srgbClr val="FEFEFE"/>
              </a:buClr>
              <a:buSzPts val="1500"/>
              <a:buChar char="➢"/>
            </a:pPr>
            <a:r>
              <a:rPr lang="en" sz="1500">
                <a:solidFill>
                  <a:srgbClr val="FFFFFF"/>
                </a:solidFill>
              </a:rPr>
              <a:t>13  numerical features</a:t>
            </a:r>
            <a:endParaRPr sz="1500">
              <a:solidFill>
                <a:srgbClr val="FFFFFF"/>
              </a:solidFill>
            </a:endParaRPr>
          </a:p>
          <a:p>
            <a:pPr indent="-323850" lvl="1" marL="914400" rtl="0" algn="l">
              <a:lnSpc>
                <a:spcPct val="115000"/>
              </a:lnSpc>
              <a:spcBef>
                <a:spcPts val="0"/>
              </a:spcBef>
              <a:spcAft>
                <a:spcPts val="0"/>
              </a:spcAft>
              <a:buClr>
                <a:srgbClr val="FEFEFE"/>
              </a:buClr>
              <a:buSzPts val="1500"/>
              <a:buChar char="➢"/>
            </a:pPr>
            <a:r>
              <a:rPr lang="en" sz="1500">
                <a:solidFill>
                  <a:srgbClr val="FFFFFF"/>
                </a:solidFill>
              </a:rPr>
              <a:t>25 categorical features</a:t>
            </a:r>
            <a:endParaRPr sz="1500">
              <a:solidFill>
                <a:srgbClr val="FFFFFF"/>
              </a:solidFill>
            </a:endParaRPr>
          </a:p>
          <a:p>
            <a:pPr indent="-336550" lvl="0" marL="457200" rtl="0" algn="l">
              <a:lnSpc>
                <a:spcPct val="115000"/>
              </a:lnSpc>
              <a:spcBef>
                <a:spcPts val="0"/>
              </a:spcBef>
              <a:spcAft>
                <a:spcPts val="0"/>
              </a:spcAft>
              <a:buClr>
                <a:schemeClr val="lt1"/>
              </a:buClr>
              <a:buSzPts val="1700"/>
              <a:buChar char="❖"/>
            </a:pPr>
            <a:r>
              <a:rPr lang="en" sz="1700">
                <a:solidFill>
                  <a:srgbClr val="FFFFFF"/>
                </a:solidFill>
              </a:rPr>
              <a:t>One Target Variable: Fraud_Reported</a:t>
            </a:r>
            <a:endParaRPr sz="1700">
              <a:solidFill>
                <a:srgbClr val="FFFFFF"/>
              </a:solidFill>
            </a:endParaRPr>
          </a:p>
          <a:p>
            <a:pPr indent="-323850" lvl="1" marL="914400" rtl="0" algn="l">
              <a:lnSpc>
                <a:spcPct val="115000"/>
              </a:lnSpc>
              <a:spcBef>
                <a:spcPts val="0"/>
              </a:spcBef>
              <a:spcAft>
                <a:spcPts val="0"/>
              </a:spcAft>
              <a:buClr>
                <a:srgbClr val="FEFEFE"/>
              </a:buClr>
              <a:buSzPts val="1500"/>
              <a:buChar char="➢"/>
            </a:pPr>
            <a:r>
              <a:rPr lang="en" sz="1500">
                <a:solidFill>
                  <a:srgbClr val="FFFFFF"/>
                </a:solidFill>
              </a:rPr>
              <a:t>Yes – 247 Count</a:t>
            </a:r>
            <a:endParaRPr sz="1500">
              <a:solidFill>
                <a:srgbClr val="FFFFFF"/>
              </a:solidFill>
            </a:endParaRPr>
          </a:p>
          <a:p>
            <a:pPr indent="-323850" lvl="1" marL="914400" rtl="0" algn="l">
              <a:lnSpc>
                <a:spcPct val="115000"/>
              </a:lnSpc>
              <a:spcBef>
                <a:spcPts val="0"/>
              </a:spcBef>
              <a:spcAft>
                <a:spcPts val="0"/>
              </a:spcAft>
              <a:buClr>
                <a:srgbClr val="FEFEFE"/>
              </a:buClr>
              <a:buSzPts val="1500"/>
              <a:buChar char="➢"/>
            </a:pPr>
            <a:r>
              <a:rPr lang="en" sz="1500">
                <a:solidFill>
                  <a:srgbClr val="FFFFFF"/>
                </a:solidFill>
              </a:rPr>
              <a:t>No – 753 Count</a:t>
            </a:r>
            <a:endParaRPr sz="1700">
              <a:solidFill>
                <a:srgbClr val="FFFFFF"/>
              </a:solidFill>
            </a:endParaRPr>
          </a:p>
          <a:p>
            <a:pPr indent="-336550" lvl="0" marL="457200" rtl="0" algn="l">
              <a:lnSpc>
                <a:spcPct val="115000"/>
              </a:lnSpc>
              <a:spcBef>
                <a:spcPts val="0"/>
              </a:spcBef>
              <a:spcAft>
                <a:spcPts val="0"/>
              </a:spcAft>
              <a:buClr>
                <a:schemeClr val="lt1"/>
              </a:buClr>
              <a:buSzPts val="1700"/>
              <a:buChar char="❖"/>
            </a:pPr>
            <a:r>
              <a:rPr lang="en" sz="1700">
                <a:solidFill>
                  <a:srgbClr val="FFFFFF"/>
                </a:solidFill>
              </a:rPr>
              <a:t>Dataset split into Train and Test set for modelling purpose. Train set had 800 datapoints. Test set had 200 datapoints.</a:t>
            </a:r>
            <a:endParaRPr sz="1700">
              <a:solidFill>
                <a:srgbClr val="FFFFFF"/>
              </a:solidFill>
            </a:endParaRPr>
          </a:p>
          <a:p>
            <a:pPr indent="0" lvl="0" marL="0" rtl="0" algn="l">
              <a:spcBef>
                <a:spcPts val="600"/>
              </a:spcBef>
              <a:spcAft>
                <a:spcPts val="0"/>
              </a:spcAft>
              <a:buNone/>
            </a:pPr>
            <a:r>
              <a:t/>
            </a:r>
            <a:endParaRPr sz="1800">
              <a:solidFill>
                <a:srgbClr val="00C6BB"/>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536475" y="-290850"/>
            <a:ext cx="8222100" cy="2862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2280"/>
          </a:p>
          <a:p>
            <a:pPr indent="0" lvl="0" marL="0" rtl="0" algn="l">
              <a:spcBef>
                <a:spcPts val="0"/>
              </a:spcBef>
              <a:spcAft>
                <a:spcPts val="0"/>
              </a:spcAft>
              <a:buNone/>
            </a:pPr>
            <a:r>
              <a:t/>
            </a:r>
            <a:endParaRPr sz="2280"/>
          </a:p>
          <a:p>
            <a:pPr indent="0" lvl="0" marL="0" rtl="0" algn="l">
              <a:spcBef>
                <a:spcPts val="0"/>
              </a:spcBef>
              <a:spcAft>
                <a:spcPts val="0"/>
              </a:spcAft>
              <a:buNone/>
            </a:pPr>
            <a:r>
              <a:t/>
            </a:r>
            <a:endParaRPr sz="2280"/>
          </a:p>
          <a:p>
            <a:pPr indent="0" lvl="0" marL="0" rtl="0" algn="l">
              <a:spcBef>
                <a:spcPts val="0"/>
              </a:spcBef>
              <a:spcAft>
                <a:spcPts val="0"/>
              </a:spcAft>
              <a:buNone/>
            </a:pPr>
            <a:r>
              <a:t/>
            </a:r>
            <a:endParaRPr sz="2280"/>
          </a:p>
          <a:p>
            <a:pPr indent="0" lvl="0" marL="0" rtl="0" algn="l">
              <a:spcBef>
                <a:spcPts val="0"/>
              </a:spcBef>
              <a:spcAft>
                <a:spcPts val="0"/>
              </a:spcAft>
              <a:buNone/>
            </a:pPr>
            <a:r>
              <a:t/>
            </a:r>
            <a:endParaRPr sz="2280"/>
          </a:p>
          <a:p>
            <a:pPr indent="0" lvl="0" marL="0" rtl="0" algn="l">
              <a:spcBef>
                <a:spcPts val="0"/>
              </a:spcBef>
              <a:spcAft>
                <a:spcPts val="0"/>
              </a:spcAft>
              <a:buNone/>
            </a:pPr>
            <a:r>
              <a:t/>
            </a:r>
            <a:endParaRPr sz="2280"/>
          </a:p>
          <a:p>
            <a:pPr indent="0" lvl="0" marL="0" rtl="0" algn="l">
              <a:spcBef>
                <a:spcPts val="0"/>
              </a:spcBef>
              <a:spcAft>
                <a:spcPts val="0"/>
              </a:spcAft>
              <a:buNone/>
            </a:pPr>
            <a:r>
              <a:t/>
            </a:r>
            <a:endParaRPr sz="2280"/>
          </a:p>
          <a:p>
            <a:pPr indent="0" lvl="0" marL="0" rtl="0" algn="l">
              <a:spcBef>
                <a:spcPts val="0"/>
              </a:spcBef>
              <a:spcAft>
                <a:spcPts val="0"/>
              </a:spcAft>
              <a:buNone/>
            </a:pPr>
            <a:r>
              <a:t/>
            </a:r>
            <a:endParaRPr sz="2280"/>
          </a:p>
          <a:p>
            <a:pPr indent="0" lvl="0" marL="0" rtl="0" algn="l">
              <a:spcBef>
                <a:spcPts val="0"/>
              </a:spcBef>
              <a:spcAft>
                <a:spcPts val="0"/>
              </a:spcAft>
              <a:buNone/>
            </a:pPr>
            <a:r>
              <a:t/>
            </a:r>
            <a:endParaRPr sz="2280"/>
          </a:p>
          <a:p>
            <a:pPr indent="0" lvl="0" marL="0" rtl="0" algn="l">
              <a:spcBef>
                <a:spcPts val="0"/>
              </a:spcBef>
              <a:spcAft>
                <a:spcPts val="0"/>
              </a:spcAft>
              <a:buNone/>
            </a:pPr>
            <a:r>
              <a:t/>
            </a:r>
            <a:endParaRPr sz="2280"/>
          </a:p>
          <a:p>
            <a:pPr indent="0" lvl="0" marL="0" rtl="0" algn="l">
              <a:spcBef>
                <a:spcPts val="0"/>
              </a:spcBef>
              <a:spcAft>
                <a:spcPts val="0"/>
              </a:spcAft>
              <a:buNone/>
            </a:pPr>
            <a:r>
              <a:t/>
            </a:r>
            <a:endParaRPr sz="2280"/>
          </a:p>
          <a:p>
            <a:pPr indent="0" lvl="0" marL="0" rtl="0" algn="l">
              <a:spcBef>
                <a:spcPts val="0"/>
              </a:spcBef>
              <a:spcAft>
                <a:spcPts val="0"/>
              </a:spcAft>
              <a:buNone/>
            </a:pPr>
            <a:r>
              <a:t/>
            </a:r>
            <a:endParaRPr sz="2280"/>
          </a:p>
          <a:p>
            <a:pPr indent="0" lvl="0" marL="0" rtl="0" algn="l">
              <a:spcBef>
                <a:spcPts val="0"/>
              </a:spcBef>
              <a:spcAft>
                <a:spcPts val="0"/>
              </a:spcAft>
              <a:buNone/>
            </a:pPr>
            <a:r>
              <a:t/>
            </a:r>
            <a:endParaRPr sz="2280"/>
          </a:p>
          <a:p>
            <a:pPr indent="0" lvl="0" marL="0" rtl="0" algn="l">
              <a:spcBef>
                <a:spcPts val="0"/>
              </a:spcBef>
              <a:spcAft>
                <a:spcPts val="0"/>
              </a:spcAft>
              <a:buNone/>
            </a:pPr>
            <a:r>
              <a:rPr lang="en" sz="2946"/>
              <a:t>Data Cleaning and Preprocessing</a:t>
            </a:r>
            <a:endParaRPr sz="2946"/>
          </a:p>
          <a:p>
            <a:pPr indent="0" lvl="0" marL="0" rtl="0" algn="l">
              <a:spcBef>
                <a:spcPts val="0"/>
              </a:spcBef>
              <a:spcAft>
                <a:spcPts val="0"/>
              </a:spcAft>
              <a:buNone/>
            </a:pPr>
            <a:r>
              <a:t/>
            </a:r>
            <a:endParaRPr sz="2946"/>
          </a:p>
          <a:p>
            <a:pPr indent="-377824" lvl="0" marL="457200" rtl="0" algn="l">
              <a:lnSpc>
                <a:spcPct val="115000"/>
              </a:lnSpc>
              <a:spcBef>
                <a:spcPts val="0"/>
              </a:spcBef>
              <a:spcAft>
                <a:spcPts val="0"/>
              </a:spcAft>
              <a:buClr>
                <a:srgbClr val="FEFEFE"/>
              </a:buClr>
              <a:buSzPct val="100000"/>
              <a:buFont typeface="Arial"/>
              <a:buChar char="●"/>
            </a:pPr>
            <a:r>
              <a:rPr lang="en" sz="2611">
                <a:solidFill>
                  <a:srgbClr val="FEFEFE"/>
                </a:solidFill>
                <a:latin typeface="Arial"/>
                <a:ea typeface="Arial"/>
                <a:cs typeface="Arial"/>
                <a:sym typeface="Arial"/>
              </a:rPr>
              <a:t>Step 1 : Import the libraries</a:t>
            </a:r>
            <a:endParaRPr sz="2611">
              <a:solidFill>
                <a:srgbClr val="FEFEFE"/>
              </a:solidFill>
              <a:latin typeface="Arial"/>
              <a:ea typeface="Arial"/>
              <a:cs typeface="Arial"/>
              <a:sym typeface="Arial"/>
            </a:endParaRPr>
          </a:p>
          <a:p>
            <a:pPr indent="-377824" lvl="0" marL="457200" rtl="0" algn="l">
              <a:lnSpc>
                <a:spcPct val="115000"/>
              </a:lnSpc>
              <a:spcBef>
                <a:spcPts val="0"/>
              </a:spcBef>
              <a:spcAft>
                <a:spcPts val="0"/>
              </a:spcAft>
              <a:buClr>
                <a:srgbClr val="FEFEFE"/>
              </a:buClr>
              <a:buSzPct val="100000"/>
              <a:buFont typeface="Arial"/>
              <a:buChar char="●"/>
            </a:pPr>
            <a:r>
              <a:rPr lang="en" sz="2611">
                <a:solidFill>
                  <a:srgbClr val="FEFEFE"/>
                </a:solidFill>
                <a:latin typeface="Arial"/>
                <a:ea typeface="Arial"/>
                <a:cs typeface="Arial"/>
                <a:sym typeface="Arial"/>
              </a:rPr>
              <a:t>Step 2 : Import the data-set</a:t>
            </a:r>
            <a:endParaRPr sz="2611">
              <a:solidFill>
                <a:srgbClr val="FEFEFE"/>
              </a:solidFill>
              <a:latin typeface="Arial"/>
              <a:ea typeface="Arial"/>
              <a:cs typeface="Arial"/>
              <a:sym typeface="Arial"/>
            </a:endParaRPr>
          </a:p>
          <a:p>
            <a:pPr indent="-377824" lvl="0" marL="457200" rtl="0" algn="l">
              <a:lnSpc>
                <a:spcPct val="115000"/>
              </a:lnSpc>
              <a:spcBef>
                <a:spcPts val="0"/>
              </a:spcBef>
              <a:spcAft>
                <a:spcPts val="0"/>
              </a:spcAft>
              <a:buClr>
                <a:srgbClr val="FEFEFE"/>
              </a:buClr>
              <a:buSzPct val="100000"/>
              <a:buFont typeface="Arial"/>
              <a:buChar char="●"/>
            </a:pPr>
            <a:r>
              <a:rPr lang="en" sz="2611">
                <a:solidFill>
                  <a:srgbClr val="FEFEFE"/>
                </a:solidFill>
                <a:latin typeface="Arial"/>
                <a:ea typeface="Arial"/>
                <a:cs typeface="Arial"/>
                <a:sym typeface="Arial"/>
              </a:rPr>
              <a:t>Step 3 : Check out the missing values</a:t>
            </a:r>
            <a:endParaRPr sz="2611">
              <a:solidFill>
                <a:srgbClr val="FEFEFE"/>
              </a:solidFill>
              <a:latin typeface="Arial"/>
              <a:ea typeface="Arial"/>
              <a:cs typeface="Arial"/>
              <a:sym typeface="Arial"/>
            </a:endParaRPr>
          </a:p>
          <a:p>
            <a:pPr indent="-377824" lvl="0" marL="457200" rtl="0" algn="l">
              <a:lnSpc>
                <a:spcPct val="115000"/>
              </a:lnSpc>
              <a:spcBef>
                <a:spcPts val="0"/>
              </a:spcBef>
              <a:spcAft>
                <a:spcPts val="0"/>
              </a:spcAft>
              <a:buClr>
                <a:srgbClr val="FEFEFE"/>
              </a:buClr>
              <a:buSzPct val="100000"/>
              <a:buFont typeface="Arial"/>
              <a:buChar char="●"/>
            </a:pPr>
            <a:r>
              <a:rPr lang="en" sz="2611">
                <a:solidFill>
                  <a:srgbClr val="FEFEFE"/>
                </a:solidFill>
                <a:latin typeface="Arial"/>
                <a:ea typeface="Arial"/>
                <a:cs typeface="Arial"/>
                <a:sym typeface="Arial"/>
              </a:rPr>
              <a:t>Step 4 : See the Categorical Values</a:t>
            </a:r>
            <a:endParaRPr sz="2611">
              <a:solidFill>
                <a:srgbClr val="FEFEFE"/>
              </a:solidFill>
              <a:latin typeface="Arial"/>
              <a:ea typeface="Arial"/>
              <a:cs typeface="Arial"/>
              <a:sym typeface="Arial"/>
            </a:endParaRPr>
          </a:p>
          <a:p>
            <a:pPr indent="-377824" lvl="0" marL="457200" rtl="0" algn="l">
              <a:lnSpc>
                <a:spcPct val="115000"/>
              </a:lnSpc>
              <a:spcBef>
                <a:spcPts val="0"/>
              </a:spcBef>
              <a:spcAft>
                <a:spcPts val="0"/>
              </a:spcAft>
              <a:buClr>
                <a:srgbClr val="FEFEFE"/>
              </a:buClr>
              <a:buSzPct val="100000"/>
              <a:buFont typeface="Arial"/>
              <a:buChar char="●"/>
            </a:pPr>
            <a:r>
              <a:rPr lang="en" sz="2611">
                <a:solidFill>
                  <a:srgbClr val="FEFEFE"/>
                </a:solidFill>
                <a:latin typeface="Arial"/>
                <a:ea typeface="Arial"/>
                <a:cs typeface="Arial"/>
                <a:sym typeface="Arial"/>
              </a:rPr>
              <a:t>Step 5 : Splitting the data-set into Training and Test Set</a:t>
            </a:r>
            <a:endParaRPr sz="2611">
              <a:solidFill>
                <a:srgbClr val="FEFEFE"/>
              </a:solidFill>
              <a:latin typeface="Arial"/>
              <a:ea typeface="Arial"/>
              <a:cs typeface="Arial"/>
              <a:sym typeface="Arial"/>
            </a:endParaRPr>
          </a:p>
          <a:p>
            <a:pPr indent="-377824" lvl="0" marL="457200" rtl="0" algn="l">
              <a:lnSpc>
                <a:spcPct val="115000"/>
              </a:lnSpc>
              <a:spcBef>
                <a:spcPts val="0"/>
              </a:spcBef>
              <a:spcAft>
                <a:spcPts val="0"/>
              </a:spcAft>
              <a:buClr>
                <a:srgbClr val="FEFEFE"/>
              </a:buClr>
              <a:buSzPct val="100000"/>
              <a:buFont typeface="Arial"/>
              <a:buChar char="●"/>
            </a:pPr>
            <a:r>
              <a:rPr lang="en" sz="2611">
                <a:solidFill>
                  <a:srgbClr val="FEFEFE"/>
                </a:solidFill>
                <a:latin typeface="Arial"/>
                <a:ea typeface="Arial"/>
                <a:cs typeface="Arial"/>
                <a:sym typeface="Arial"/>
              </a:rPr>
              <a:t>Step 6 : Feature Scaling</a:t>
            </a:r>
            <a:endParaRPr sz="2611">
              <a:solidFill>
                <a:srgbClr val="FEFEFE"/>
              </a:solidFill>
              <a:latin typeface="Arial"/>
              <a:ea typeface="Arial"/>
              <a:cs typeface="Arial"/>
              <a:sym typeface="Arial"/>
            </a:endParaRPr>
          </a:p>
          <a:p>
            <a:pPr indent="0" lvl="0" marL="0" rtl="0" algn="l">
              <a:spcBef>
                <a:spcPts val="0"/>
              </a:spcBef>
              <a:spcAft>
                <a:spcPts val="0"/>
              </a:spcAft>
              <a:buNone/>
            </a:pPr>
            <a:r>
              <a:t/>
            </a:r>
            <a:endParaRPr sz="3391"/>
          </a:p>
          <a:p>
            <a:pPr indent="0" lvl="0" marL="0" rtl="0" algn="l">
              <a:spcBef>
                <a:spcPts val="0"/>
              </a:spcBef>
              <a:spcAft>
                <a:spcPts val="0"/>
              </a:spcAft>
              <a:buNone/>
            </a:pPr>
            <a:r>
              <a:t/>
            </a:r>
            <a:endParaRPr sz="2611">
              <a:solidFill>
                <a:srgbClr val="FEFEFE"/>
              </a:solidFill>
              <a:latin typeface="Arial"/>
              <a:ea typeface="Arial"/>
              <a:cs typeface="Arial"/>
              <a:sym typeface="Arial"/>
            </a:endParaRPr>
          </a:p>
        </p:txBody>
      </p:sp>
      <p:sp>
        <p:nvSpPr>
          <p:cNvPr id="138" name="Google Shape;138;p21"/>
          <p:cNvSpPr txBox="1"/>
          <p:nvPr/>
        </p:nvSpPr>
        <p:spPr>
          <a:xfrm>
            <a:off x="327825" y="3439050"/>
            <a:ext cx="8639400" cy="70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00"/>
              </a:spcBef>
              <a:spcAft>
                <a:spcPts val="0"/>
              </a:spcAft>
              <a:buNone/>
            </a:pPr>
            <a:r>
              <a:t/>
            </a:r>
            <a:endParaRPr sz="1300">
              <a:solidFill>
                <a:srgbClr val="FFFFFF"/>
              </a:solidFill>
            </a:endParaRPr>
          </a:p>
          <a:p>
            <a:pPr indent="0" lvl="0" marL="0" rtl="0" algn="l">
              <a:spcBef>
                <a:spcPts val="60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