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Sansita" charset="1" panose="03060502030602020506"/>
      <p:regular r:id="rId12"/>
    </p:embeddedFont>
    <p:embeddedFont>
      <p:font typeface="Josefin Sans" charset="1" panose="00000500000000000000"/>
      <p:regular r:id="rId13"/>
    </p:embeddedFont>
    <p:embeddedFont>
      <p:font typeface="Sansita Bold" charset="1" panose="03060602030702020506"/>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https://www.kaggle.com/datasets/asaniczka/tmdb-movies-dataset-2023-930k-movies"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5666" r="0" b="-15666"/>
            </a:stretch>
          </a:blipFill>
        </p:spPr>
      </p:sp>
      <p:sp>
        <p:nvSpPr>
          <p:cNvPr name="Freeform 3" id="3"/>
          <p:cNvSpPr/>
          <p:nvPr/>
        </p:nvSpPr>
        <p:spPr>
          <a:xfrm flipH="false" flipV="false" rot="0">
            <a:off x="13801866" y="5973451"/>
            <a:ext cx="4486134" cy="4486134"/>
          </a:xfrm>
          <a:custGeom>
            <a:avLst/>
            <a:gdLst/>
            <a:ahLst/>
            <a:cxnLst/>
            <a:rect r="r" b="b" t="t" l="l"/>
            <a:pathLst>
              <a:path h="4486134" w="4486134">
                <a:moveTo>
                  <a:pt x="0" y="0"/>
                </a:moveTo>
                <a:lnTo>
                  <a:pt x="4486134" y="0"/>
                </a:lnTo>
                <a:lnTo>
                  <a:pt x="4486134" y="4486134"/>
                </a:lnTo>
                <a:lnTo>
                  <a:pt x="0" y="4486134"/>
                </a:lnTo>
                <a:lnTo>
                  <a:pt x="0" y="0"/>
                </a:lnTo>
                <a:close/>
              </a:path>
            </a:pathLst>
          </a:custGeom>
          <a:blipFill>
            <a:blip r:embed="rId3"/>
            <a:stretch>
              <a:fillRect l="0" t="0" r="0" b="0"/>
            </a:stretch>
          </a:blipFill>
        </p:spPr>
      </p:sp>
      <p:sp>
        <p:nvSpPr>
          <p:cNvPr name="Freeform 4" id="4"/>
          <p:cNvSpPr/>
          <p:nvPr/>
        </p:nvSpPr>
        <p:spPr>
          <a:xfrm flipH="false" flipV="false" rot="0">
            <a:off x="0" y="0"/>
            <a:ext cx="3864376" cy="2902818"/>
          </a:xfrm>
          <a:custGeom>
            <a:avLst/>
            <a:gdLst/>
            <a:ahLst/>
            <a:cxnLst/>
            <a:rect r="r" b="b" t="t" l="l"/>
            <a:pathLst>
              <a:path h="2902818" w="3864376">
                <a:moveTo>
                  <a:pt x="0" y="0"/>
                </a:moveTo>
                <a:lnTo>
                  <a:pt x="3864376" y="0"/>
                </a:lnTo>
                <a:lnTo>
                  <a:pt x="3864376" y="2902818"/>
                </a:lnTo>
                <a:lnTo>
                  <a:pt x="0" y="2902818"/>
                </a:lnTo>
                <a:lnTo>
                  <a:pt x="0" y="0"/>
                </a:lnTo>
                <a:close/>
              </a:path>
            </a:pathLst>
          </a:custGeom>
          <a:blipFill>
            <a:blip r:embed="rId4"/>
            <a:stretch>
              <a:fillRect l="0" t="0" r="0" b="0"/>
            </a:stretch>
          </a:blipFill>
        </p:spPr>
      </p:sp>
      <p:sp>
        <p:nvSpPr>
          <p:cNvPr name="TextBox 5" id="5"/>
          <p:cNvSpPr txBox="true"/>
          <p:nvPr/>
        </p:nvSpPr>
        <p:spPr>
          <a:xfrm rot="0">
            <a:off x="1440182" y="3382798"/>
            <a:ext cx="11184795" cy="2419350"/>
          </a:xfrm>
          <a:prstGeom prst="rect">
            <a:avLst/>
          </a:prstGeom>
        </p:spPr>
        <p:txBody>
          <a:bodyPr anchor="t" rtlCol="false" tIns="0" lIns="0" bIns="0" rIns="0">
            <a:spAutoFit/>
          </a:bodyPr>
          <a:lstStyle/>
          <a:p>
            <a:pPr algn="just" marL="0" indent="0" lvl="0">
              <a:lnSpc>
                <a:spcPts val="9592"/>
              </a:lnSpc>
              <a:spcBef>
                <a:spcPct val="0"/>
              </a:spcBef>
            </a:pPr>
            <a:r>
              <a:rPr lang="en-US" sz="7993" spc="239">
                <a:solidFill>
                  <a:srgbClr val="000000"/>
                </a:solidFill>
                <a:latin typeface="Sansita"/>
                <a:ea typeface="Sansita"/>
                <a:cs typeface="Sansita"/>
                <a:sym typeface="Sansita"/>
              </a:rPr>
              <a:t>CS661: BIG DATA VISUAL ANALYTICS</a:t>
            </a:r>
          </a:p>
        </p:txBody>
      </p:sp>
      <p:sp>
        <p:nvSpPr>
          <p:cNvPr name="TextBox 6" id="6"/>
          <p:cNvSpPr txBox="true"/>
          <p:nvPr/>
        </p:nvSpPr>
        <p:spPr>
          <a:xfrm rot="0">
            <a:off x="882856" y="5954548"/>
            <a:ext cx="8261144" cy="660847"/>
          </a:xfrm>
          <a:prstGeom prst="rect">
            <a:avLst/>
          </a:prstGeom>
        </p:spPr>
        <p:txBody>
          <a:bodyPr anchor="t" rtlCol="false" tIns="0" lIns="0" bIns="0" rIns="0">
            <a:spAutoFit/>
          </a:bodyPr>
          <a:lstStyle/>
          <a:p>
            <a:pPr algn="ctr" marL="0" indent="0" lvl="0">
              <a:lnSpc>
                <a:spcPts val="5482"/>
              </a:lnSpc>
              <a:spcBef>
                <a:spcPct val="0"/>
              </a:spcBef>
            </a:pPr>
            <a:r>
              <a:rPr lang="en-US" sz="3654" spc="109">
                <a:solidFill>
                  <a:srgbClr val="000000"/>
                </a:solidFill>
                <a:latin typeface="Josefin Sans"/>
                <a:ea typeface="Josefin Sans"/>
                <a:cs typeface="Josefin Sans"/>
                <a:sym typeface="Josefin Sans"/>
              </a:rPr>
              <a:t>Presented by:Group 20</a:t>
            </a:r>
          </a:p>
        </p:txBody>
      </p:sp>
      <p:sp>
        <p:nvSpPr>
          <p:cNvPr name="TextBox 7" id="7"/>
          <p:cNvSpPr txBox="true"/>
          <p:nvPr/>
        </p:nvSpPr>
        <p:spPr>
          <a:xfrm rot="0">
            <a:off x="882856" y="6772548"/>
            <a:ext cx="8261144" cy="2051497"/>
          </a:xfrm>
          <a:prstGeom prst="rect">
            <a:avLst/>
          </a:prstGeom>
        </p:spPr>
        <p:txBody>
          <a:bodyPr anchor="t" rtlCol="false" tIns="0" lIns="0" bIns="0" rIns="0">
            <a:spAutoFit/>
          </a:bodyPr>
          <a:lstStyle/>
          <a:p>
            <a:pPr algn="ctr" marL="0" indent="0" lvl="0">
              <a:lnSpc>
                <a:spcPts val="5482"/>
              </a:lnSpc>
              <a:spcBef>
                <a:spcPct val="0"/>
              </a:spcBef>
            </a:pPr>
            <a:r>
              <a:rPr lang="en-US" sz="3654" spc="109">
                <a:solidFill>
                  <a:srgbClr val="000000"/>
                </a:solidFill>
                <a:latin typeface="Josefin Sans"/>
                <a:ea typeface="Josefin Sans"/>
                <a:cs typeface="Josefin Sans"/>
                <a:sym typeface="Josefin Sans"/>
              </a:rPr>
              <a:t>Presented To: Prof Soumya Datta</a:t>
            </a:r>
          </a:p>
          <a:p>
            <a:pPr algn="ctr" marL="0" indent="0" lvl="0">
              <a:lnSpc>
                <a:spcPts val="5482"/>
              </a:lnSpc>
              <a:spcBef>
                <a:spcPct val="0"/>
              </a:spcBef>
            </a:pPr>
            <a:r>
              <a:rPr lang="en-US" sz="3654" spc="109">
                <a:solidFill>
                  <a:srgbClr val="000000"/>
                </a:solidFill>
                <a:latin typeface="Josefin Sans"/>
                <a:ea typeface="Josefin Sans"/>
                <a:cs typeface="Josefin Sans"/>
                <a:sym typeface="Josefin Sans"/>
              </a:rPr>
              <a:t>Department of Computer Science,</a:t>
            </a:r>
          </a:p>
          <a:p>
            <a:pPr algn="ctr" marL="0" indent="0" lvl="0">
              <a:lnSpc>
                <a:spcPts val="5482"/>
              </a:lnSpc>
              <a:spcBef>
                <a:spcPct val="0"/>
              </a:spcBef>
            </a:pPr>
            <a:r>
              <a:rPr lang="en-US" sz="3654" spc="109">
                <a:solidFill>
                  <a:srgbClr val="000000"/>
                </a:solidFill>
                <a:latin typeface="Josefin Sans"/>
                <a:ea typeface="Josefin Sans"/>
                <a:cs typeface="Josefin Sans"/>
                <a:sym typeface="Josefin Sans"/>
              </a:rPr>
              <a:t>IIT Kanpur</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5666" r="0" b="-15666"/>
            </a:stretch>
          </a:blipFill>
        </p:spPr>
      </p:sp>
      <p:sp>
        <p:nvSpPr>
          <p:cNvPr name="Freeform 3" id="3"/>
          <p:cNvSpPr/>
          <p:nvPr/>
        </p:nvSpPr>
        <p:spPr>
          <a:xfrm flipH="false" flipV="false" rot="0">
            <a:off x="2290898" y="561391"/>
            <a:ext cx="13471071" cy="8229600"/>
          </a:xfrm>
          <a:custGeom>
            <a:avLst/>
            <a:gdLst/>
            <a:ahLst/>
            <a:cxnLst/>
            <a:rect r="r" b="b" t="t" l="l"/>
            <a:pathLst>
              <a:path h="8229600" w="13471071">
                <a:moveTo>
                  <a:pt x="0" y="0"/>
                </a:moveTo>
                <a:lnTo>
                  <a:pt x="13471071" y="0"/>
                </a:lnTo>
                <a:lnTo>
                  <a:pt x="13471071" y="8229600"/>
                </a:lnTo>
                <a:lnTo>
                  <a:pt x="0" y="82296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565219" y="3369310"/>
            <a:ext cx="12615513" cy="3472180"/>
          </a:xfrm>
          <a:prstGeom prst="rect">
            <a:avLst/>
          </a:prstGeom>
        </p:spPr>
        <p:txBody>
          <a:bodyPr anchor="t" rtlCol="false" tIns="0" lIns="0" bIns="0" rIns="0">
            <a:spAutoFit/>
          </a:bodyPr>
          <a:lstStyle/>
          <a:p>
            <a:pPr algn="just">
              <a:lnSpc>
                <a:spcPts val="3919"/>
              </a:lnSpc>
            </a:pPr>
            <a:r>
              <a:rPr lang="en-US" sz="2799">
                <a:solidFill>
                  <a:srgbClr val="000000"/>
                </a:solidFill>
                <a:latin typeface="Josefin Sans"/>
                <a:ea typeface="Josefin Sans"/>
                <a:cs typeface="Josefin Sans"/>
                <a:sym typeface="Josefin Sans"/>
              </a:rPr>
              <a:t>Cinema spans more than a century—from the earliest silent films of the 1800s to today’s global blockbusters—offering a vivid record of artistic innovation, technological breakthroughs, and shifting audience tastes. Box-office figures, viewer ratings, and genre evolutions reflect broader social and economic currents. Through interactive visualizations, this project uncovers how budgets, revenues, and popularity metrics have driven the rise and fall of film genres across decades.</a:t>
            </a:r>
          </a:p>
        </p:txBody>
      </p:sp>
      <p:sp>
        <p:nvSpPr>
          <p:cNvPr name="TextBox 5" id="5"/>
          <p:cNvSpPr txBox="true"/>
          <p:nvPr/>
        </p:nvSpPr>
        <p:spPr>
          <a:xfrm rot="0">
            <a:off x="2565219" y="2002976"/>
            <a:ext cx="8438608" cy="771199"/>
          </a:xfrm>
          <a:prstGeom prst="rect">
            <a:avLst/>
          </a:prstGeom>
        </p:spPr>
        <p:txBody>
          <a:bodyPr anchor="t" rtlCol="false" tIns="0" lIns="0" bIns="0" rIns="0">
            <a:spAutoFit/>
          </a:bodyPr>
          <a:lstStyle/>
          <a:p>
            <a:pPr algn="l">
              <a:lnSpc>
                <a:spcPts val="5521"/>
              </a:lnSpc>
            </a:pPr>
            <a:r>
              <a:rPr lang="en-US" sz="6346" spc="63">
                <a:solidFill>
                  <a:srgbClr val="000000"/>
                </a:solidFill>
                <a:latin typeface="Sansita"/>
                <a:ea typeface="Sansita"/>
                <a:cs typeface="Sansita"/>
                <a:sym typeface="Sansita"/>
              </a:rPr>
              <a:t>WHY CINEMA TRENDS?</a:t>
            </a:r>
          </a:p>
        </p:txBody>
      </p:sp>
      <p:sp>
        <p:nvSpPr>
          <p:cNvPr name="TextBox 6" id="6"/>
          <p:cNvSpPr txBox="true"/>
          <p:nvPr/>
        </p:nvSpPr>
        <p:spPr>
          <a:xfrm rot="0">
            <a:off x="2290898" y="7024346"/>
            <a:ext cx="8261144" cy="559882"/>
          </a:xfrm>
          <a:prstGeom prst="rect">
            <a:avLst/>
          </a:prstGeom>
        </p:spPr>
        <p:txBody>
          <a:bodyPr anchor="t" rtlCol="false" tIns="0" lIns="0" bIns="0" rIns="0">
            <a:spAutoFit/>
          </a:bodyPr>
          <a:lstStyle/>
          <a:p>
            <a:pPr algn="ctr" marL="0" indent="0" lvl="0">
              <a:lnSpc>
                <a:spcPts val="4582"/>
              </a:lnSpc>
              <a:spcBef>
                <a:spcPct val="0"/>
              </a:spcBef>
            </a:pPr>
            <a:r>
              <a:rPr lang="en-US" sz="3054" spc="91">
                <a:solidFill>
                  <a:srgbClr val="000000"/>
                </a:solidFill>
                <a:latin typeface="Josefin Sans"/>
                <a:ea typeface="Josefin Sans"/>
                <a:cs typeface="Josefin Sans"/>
                <a:sym typeface="Josefin Sans"/>
              </a:rPr>
              <a:t>Data Source:- </a:t>
            </a:r>
            <a:r>
              <a:rPr lang="en-US" sz="3054" spc="91" u="sng">
                <a:solidFill>
                  <a:srgbClr val="000000"/>
                </a:solidFill>
                <a:latin typeface="Josefin Sans"/>
                <a:ea typeface="Josefin Sans"/>
                <a:cs typeface="Josefin Sans"/>
                <a:sym typeface="Josefin Sans"/>
                <a:hlinkClick r:id="rId5" tooltip="https://www.kaggle.com/datasets/asaniczka/tmdb-movies-dataset-2023-930k-movies"/>
              </a:rPr>
              <a:t>Kaggle Dataset(1800-2024)</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5666" r="0" b="-15666"/>
            </a:stretch>
          </a:blipFill>
        </p:spPr>
      </p:sp>
      <p:sp>
        <p:nvSpPr>
          <p:cNvPr name="Freeform 3" id="3"/>
          <p:cNvSpPr/>
          <p:nvPr/>
        </p:nvSpPr>
        <p:spPr>
          <a:xfrm flipH="false" flipV="false" rot="0">
            <a:off x="1123496" y="3660500"/>
            <a:ext cx="5097711" cy="5890212"/>
          </a:xfrm>
          <a:custGeom>
            <a:avLst/>
            <a:gdLst/>
            <a:ahLst/>
            <a:cxnLst/>
            <a:rect r="r" b="b" t="t" l="l"/>
            <a:pathLst>
              <a:path h="5890212" w="5097711">
                <a:moveTo>
                  <a:pt x="0" y="0"/>
                </a:moveTo>
                <a:lnTo>
                  <a:pt x="5097711" y="0"/>
                </a:lnTo>
                <a:lnTo>
                  <a:pt x="5097711" y="5890212"/>
                </a:lnTo>
                <a:lnTo>
                  <a:pt x="0" y="58902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919738" y="3660500"/>
            <a:ext cx="5097711" cy="5890212"/>
          </a:xfrm>
          <a:custGeom>
            <a:avLst/>
            <a:gdLst/>
            <a:ahLst/>
            <a:cxnLst/>
            <a:rect r="r" b="b" t="t" l="l"/>
            <a:pathLst>
              <a:path h="5890212" w="5097711">
                <a:moveTo>
                  <a:pt x="0" y="0"/>
                </a:moveTo>
                <a:lnTo>
                  <a:pt x="5097711" y="0"/>
                </a:lnTo>
                <a:lnTo>
                  <a:pt x="5097711" y="5890212"/>
                </a:lnTo>
                <a:lnTo>
                  <a:pt x="0" y="58902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486400" y="1045187"/>
            <a:ext cx="7315200" cy="1706880"/>
          </a:xfrm>
          <a:custGeom>
            <a:avLst/>
            <a:gdLst/>
            <a:ahLst/>
            <a:cxnLst/>
            <a:rect r="r" b="b" t="t" l="l"/>
            <a:pathLst>
              <a:path h="1706880" w="7315200">
                <a:moveTo>
                  <a:pt x="0" y="0"/>
                </a:moveTo>
                <a:lnTo>
                  <a:pt x="7315200" y="0"/>
                </a:lnTo>
                <a:lnTo>
                  <a:pt x="7315200" y="1706880"/>
                </a:lnTo>
                <a:lnTo>
                  <a:pt x="0" y="17068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5591949" y="1542606"/>
            <a:ext cx="7104103" cy="921592"/>
          </a:xfrm>
          <a:prstGeom prst="rect">
            <a:avLst/>
          </a:prstGeom>
        </p:spPr>
        <p:txBody>
          <a:bodyPr anchor="t" rtlCol="false" tIns="0" lIns="0" bIns="0" rIns="0">
            <a:spAutoFit/>
          </a:bodyPr>
          <a:lstStyle/>
          <a:p>
            <a:pPr algn="ctr" marL="0" indent="0" lvl="0">
              <a:lnSpc>
                <a:spcPts val="6694"/>
              </a:lnSpc>
              <a:spcBef>
                <a:spcPct val="0"/>
              </a:spcBef>
            </a:pPr>
            <a:r>
              <a:rPr lang="en-US" sz="7438" strike="noStrike" u="none">
                <a:solidFill>
                  <a:srgbClr val="000000"/>
                </a:solidFill>
                <a:latin typeface="Sansita"/>
                <a:ea typeface="Sansita"/>
                <a:cs typeface="Sansita"/>
                <a:sym typeface="Sansita"/>
              </a:rPr>
              <a:t>PROJECT GOALS</a:t>
            </a:r>
          </a:p>
        </p:txBody>
      </p:sp>
      <p:sp>
        <p:nvSpPr>
          <p:cNvPr name="TextBox 7" id="7"/>
          <p:cNvSpPr txBox="true"/>
          <p:nvPr/>
        </p:nvSpPr>
        <p:spPr>
          <a:xfrm rot="0">
            <a:off x="1647206" y="5372126"/>
            <a:ext cx="3839194" cy="2734310"/>
          </a:xfrm>
          <a:prstGeom prst="rect">
            <a:avLst/>
          </a:prstGeom>
        </p:spPr>
        <p:txBody>
          <a:bodyPr anchor="t" rtlCol="false" tIns="0" lIns="0" bIns="0" rIns="0">
            <a:spAutoFit/>
          </a:bodyPr>
          <a:lstStyle/>
          <a:p>
            <a:pPr algn="l">
              <a:lnSpc>
                <a:spcPts val="3640"/>
              </a:lnSpc>
            </a:pPr>
            <a:r>
              <a:rPr lang="en-US" sz="2600">
                <a:solidFill>
                  <a:srgbClr val="000000"/>
                </a:solidFill>
                <a:latin typeface="Josefin Sans"/>
                <a:ea typeface="Josefin Sans"/>
                <a:cs typeface="Josefin Sans"/>
                <a:sym typeface="Josefin Sans"/>
              </a:rPr>
              <a:t>Expl</a:t>
            </a:r>
            <a:r>
              <a:rPr lang="en-US" sz="2600">
                <a:solidFill>
                  <a:srgbClr val="000000"/>
                </a:solidFill>
                <a:latin typeface="Josefin Sans"/>
                <a:ea typeface="Josefin Sans"/>
                <a:cs typeface="Josefin Sans"/>
                <a:sym typeface="Josefin Sans"/>
              </a:rPr>
              <a:t>ore correlations among key movie attributes (rating, runtime, content flag, popularity, genres, production metadata).</a:t>
            </a:r>
          </a:p>
        </p:txBody>
      </p:sp>
      <p:sp>
        <p:nvSpPr>
          <p:cNvPr name="TextBox 8" id="8"/>
          <p:cNvSpPr txBox="true"/>
          <p:nvPr/>
        </p:nvSpPr>
        <p:spPr>
          <a:xfrm rot="0">
            <a:off x="7686157" y="5362601"/>
            <a:ext cx="3839194" cy="2657475"/>
          </a:xfrm>
          <a:prstGeom prst="rect">
            <a:avLst/>
          </a:prstGeom>
        </p:spPr>
        <p:txBody>
          <a:bodyPr anchor="t" rtlCol="false" tIns="0" lIns="0" bIns="0" rIns="0">
            <a:spAutoFit/>
          </a:bodyPr>
          <a:lstStyle/>
          <a:p>
            <a:pPr algn="l">
              <a:lnSpc>
                <a:spcPts val="4200"/>
              </a:lnSpc>
            </a:pPr>
            <a:r>
              <a:rPr lang="en-US" sz="3000">
                <a:solidFill>
                  <a:srgbClr val="000000"/>
                </a:solidFill>
                <a:latin typeface="Josefin Sans"/>
                <a:ea typeface="Josefin Sans"/>
                <a:cs typeface="Josefin Sans"/>
                <a:sym typeface="Josefin Sans"/>
              </a:rPr>
              <a:t>Rank gen</a:t>
            </a:r>
            <a:r>
              <a:rPr lang="en-US" sz="3000">
                <a:solidFill>
                  <a:srgbClr val="000000"/>
                </a:solidFill>
                <a:latin typeface="Josefin Sans"/>
                <a:ea typeface="Josefin Sans"/>
                <a:cs typeface="Josefin Sans"/>
                <a:sym typeface="Josefin Sans"/>
              </a:rPr>
              <a:t>res by average revenue, ratings, and popularity to identify top performers.</a:t>
            </a:r>
          </a:p>
        </p:txBody>
      </p:sp>
      <p:sp>
        <p:nvSpPr>
          <p:cNvPr name="Freeform 9" id="9"/>
          <p:cNvSpPr/>
          <p:nvPr/>
        </p:nvSpPr>
        <p:spPr>
          <a:xfrm flipH="false" flipV="false" rot="0">
            <a:off x="12386813" y="3660500"/>
            <a:ext cx="5097711" cy="5890212"/>
          </a:xfrm>
          <a:custGeom>
            <a:avLst/>
            <a:gdLst/>
            <a:ahLst/>
            <a:cxnLst/>
            <a:rect r="r" b="b" t="t" l="l"/>
            <a:pathLst>
              <a:path h="5890212" w="5097711">
                <a:moveTo>
                  <a:pt x="0" y="0"/>
                </a:moveTo>
                <a:lnTo>
                  <a:pt x="5097710" y="0"/>
                </a:lnTo>
                <a:lnTo>
                  <a:pt x="5097710" y="5890212"/>
                </a:lnTo>
                <a:lnTo>
                  <a:pt x="0" y="589021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3016071" y="5362601"/>
            <a:ext cx="3839194" cy="2657475"/>
          </a:xfrm>
          <a:prstGeom prst="rect">
            <a:avLst/>
          </a:prstGeom>
        </p:spPr>
        <p:txBody>
          <a:bodyPr anchor="t" rtlCol="false" tIns="0" lIns="0" bIns="0" rIns="0">
            <a:spAutoFit/>
          </a:bodyPr>
          <a:lstStyle/>
          <a:p>
            <a:pPr algn="l">
              <a:lnSpc>
                <a:spcPts val="4200"/>
              </a:lnSpc>
            </a:pPr>
            <a:r>
              <a:rPr lang="en-US" sz="3000">
                <a:solidFill>
                  <a:srgbClr val="000000"/>
                </a:solidFill>
                <a:latin typeface="Josefin Sans"/>
                <a:ea typeface="Josefin Sans"/>
                <a:cs typeface="Josefin Sans"/>
                <a:sym typeface="Josefin Sans"/>
              </a:rPr>
              <a:t>Quant</a:t>
            </a:r>
            <a:r>
              <a:rPr lang="en-US" sz="3000">
                <a:solidFill>
                  <a:srgbClr val="000000"/>
                </a:solidFill>
                <a:latin typeface="Josefin Sans"/>
                <a:ea typeface="Josefin Sans"/>
                <a:cs typeface="Josefin Sans"/>
                <a:sym typeface="Josefin Sans"/>
              </a:rPr>
              <a:t>ify production companies’ influence via their frequency in the top 1,000 highest-grossing films.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5666" r="0" b="-15666"/>
            </a:stretch>
          </a:blipFill>
        </p:spPr>
      </p:sp>
      <p:sp>
        <p:nvSpPr>
          <p:cNvPr name="Freeform 3" id="3"/>
          <p:cNvSpPr/>
          <p:nvPr/>
        </p:nvSpPr>
        <p:spPr>
          <a:xfrm flipH="false" flipV="false" rot="0">
            <a:off x="2544185" y="2339464"/>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464588" y="2339464"/>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745123" y="2247900"/>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6" id="6"/>
          <p:cNvSpPr/>
          <p:nvPr/>
        </p:nvSpPr>
        <p:spPr>
          <a:xfrm>
            <a:off x="3442739" y="2787107"/>
            <a:ext cx="5021849" cy="0"/>
          </a:xfrm>
          <a:prstGeom prst="line">
            <a:avLst/>
          </a:prstGeom>
          <a:ln cap="flat" w="38100">
            <a:solidFill>
              <a:srgbClr val="000000"/>
            </a:solidFill>
            <a:prstDash val="solid"/>
            <a:headEnd type="none" len="sm" w="sm"/>
            <a:tailEnd type="none" len="sm" w="sm"/>
          </a:ln>
        </p:spPr>
      </p:sp>
      <p:sp>
        <p:nvSpPr>
          <p:cNvPr name="AutoShape 7" id="7"/>
          <p:cNvSpPr/>
          <p:nvPr/>
        </p:nvSpPr>
        <p:spPr>
          <a:xfrm flipV="true">
            <a:off x="9363783" y="2695543"/>
            <a:ext cx="4381339" cy="91553"/>
          </a:xfrm>
          <a:prstGeom prst="line">
            <a:avLst/>
          </a:prstGeom>
          <a:ln cap="flat" w="38100">
            <a:solidFill>
              <a:srgbClr val="000000"/>
            </a:solidFill>
            <a:prstDash val="solid"/>
            <a:headEnd type="none" len="sm" w="sm"/>
            <a:tailEnd type="none" len="sm" w="sm"/>
          </a:ln>
        </p:spPr>
      </p:sp>
      <p:sp>
        <p:nvSpPr>
          <p:cNvPr name="Freeform 8" id="8"/>
          <p:cNvSpPr/>
          <p:nvPr/>
        </p:nvSpPr>
        <p:spPr>
          <a:xfrm flipH="false" flipV="false" rot="296330">
            <a:off x="1270007" y="3544704"/>
            <a:ext cx="5279171" cy="6757339"/>
          </a:xfrm>
          <a:custGeom>
            <a:avLst/>
            <a:gdLst/>
            <a:ahLst/>
            <a:cxnLst/>
            <a:rect r="r" b="b" t="t" l="l"/>
            <a:pathLst>
              <a:path h="6757339" w="5279171">
                <a:moveTo>
                  <a:pt x="0" y="0"/>
                </a:moveTo>
                <a:lnTo>
                  <a:pt x="5279170" y="0"/>
                </a:lnTo>
                <a:lnTo>
                  <a:pt x="5279170" y="6757339"/>
                </a:lnTo>
                <a:lnTo>
                  <a:pt x="0" y="6757339"/>
                </a:lnTo>
                <a:lnTo>
                  <a:pt x="0" y="0"/>
                </a:lnTo>
                <a:close/>
              </a:path>
            </a:pathLst>
          </a:custGeom>
          <a:blipFill>
            <a:blip r:embed="rId5"/>
            <a:stretch>
              <a:fillRect l="0" t="0" r="0" b="0"/>
            </a:stretch>
          </a:blipFill>
        </p:spPr>
      </p:sp>
      <p:sp>
        <p:nvSpPr>
          <p:cNvPr name="TextBox 9" id="9"/>
          <p:cNvSpPr txBox="true"/>
          <p:nvPr/>
        </p:nvSpPr>
        <p:spPr>
          <a:xfrm rot="0">
            <a:off x="1867784" y="5624591"/>
            <a:ext cx="4083615" cy="4080510"/>
          </a:xfrm>
          <a:prstGeom prst="rect">
            <a:avLst/>
          </a:prstGeom>
        </p:spPr>
        <p:txBody>
          <a:bodyPr anchor="t" rtlCol="false" tIns="0" lIns="0" bIns="0" rIns="0">
            <a:spAutoFit/>
          </a:bodyPr>
          <a:lstStyle/>
          <a:p>
            <a:pPr algn="l" marL="453390" indent="-226695" lvl="1">
              <a:lnSpc>
                <a:spcPts val="2940"/>
              </a:lnSpc>
              <a:buFont typeface="Arial"/>
              <a:buChar char="•"/>
            </a:pPr>
            <a:r>
              <a:rPr lang="en-US" sz="2100">
                <a:solidFill>
                  <a:srgbClr val="000000"/>
                </a:solidFill>
                <a:latin typeface="Josefin Sans"/>
                <a:ea typeface="Josefin Sans"/>
                <a:cs typeface="Josefin Sans"/>
                <a:sym typeface="Josefin Sans"/>
              </a:rPr>
              <a:t>Rem</a:t>
            </a:r>
            <a:r>
              <a:rPr lang="en-US" sz="2100">
                <a:solidFill>
                  <a:srgbClr val="000000"/>
                </a:solidFill>
                <a:latin typeface="Josefin Sans"/>
                <a:ea typeface="Josefin Sans"/>
                <a:cs typeface="Josefin Sans"/>
                <a:sym typeface="Josefin Sans"/>
              </a:rPr>
              <a:t>ove rows with missing IDs or titles and drop unused columns.</a:t>
            </a:r>
          </a:p>
          <a:p>
            <a:pPr algn="l" marL="453390" indent="-226695" lvl="1">
              <a:lnSpc>
                <a:spcPts val="2940"/>
              </a:lnSpc>
              <a:buFont typeface="Arial"/>
              <a:buChar char="•"/>
            </a:pPr>
            <a:r>
              <a:rPr lang="en-US" sz="2100">
                <a:solidFill>
                  <a:srgbClr val="000000"/>
                </a:solidFill>
                <a:latin typeface="Josefin Sans"/>
                <a:ea typeface="Josefin Sans"/>
                <a:cs typeface="Josefin Sans"/>
                <a:sym typeface="Josefin Sans"/>
              </a:rPr>
              <a:t>Parse and validate release_date; discard invalid dates.</a:t>
            </a:r>
          </a:p>
          <a:p>
            <a:pPr algn="l" marL="453390" indent="-226695" lvl="1">
              <a:lnSpc>
                <a:spcPts val="2940"/>
              </a:lnSpc>
              <a:buFont typeface="Arial"/>
              <a:buChar char="•"/>
            </a:pPr>
            <a:r>
              <a:rPr lang="en-US" sz="2100">
                <a:solidFill>
                  <a:srgbClr val="000000"/>
                </a:solidFill>
                <a:latin typeface="Josefin Sans"/>
                <a:ea typeface="Josefin Sans"/>
                <a:cs typeface="Josefin Sans"/>
                <a:sym typeface="Josefin Sans"/>
              </a:rPr>
              <a:t>Coerce numeric fields (budget, revenue, runtime, popularity, votes) and impute missing values with medians.</a:t>
            </a:r>
          </a:p>
          <a:p>
            <a:pPr algn="l">
              <a:lnSpc>
                <a:spcPts val="2940"/>
              </a:lnSpc>
            </a:pPr>
          </a:p>
        </p:txBody>
      </p:sp>
      <p:sp>
        <p:nvSpPr>
          <p:cNvPr name="TextBox 10" id="10"/>
          <p:cNvSpPr txBox="true"/>
          <p:nvPr/>
        </p:nvSpPr>
        <p:spPr>
          <a:xfrm rot="0">
            <a:off x="5403590" y="1019175"/>
            <a:ext cx="7656574" cy="1228725"/>
          </a:xfrm>
          <a:prstGeom prst="rect">
            <a:avLst/>
          </a:prstGeom>
        </p:spPr>
        <p:txBody>
          <a:bodyPr anchor="t" rtlCol="false" tIns="0" lIns="0" bIns="0" rIns="0">
            <a:spAutoFit/>
          </a:bodyPr>
          <a:lstStyle/>
          <a:p>
            <a:pPr algn="ctr" marL="0" indent="0" lvl="0">
              <a:lnSpc>
                <a:spcPts val="9608"/>
              </a:lnSpc>
              <a:spcBef>
                <a:spcPct val="0"/>
              </a:spcBef>
            </a:pPr>
            <a:r>
              <a:rPr lang="en-US" b="true" sz="8007" u="none">
                <a:solidFill>
                  <a:srgbClr val="000000"/>
                </a:solidFill>
                <a:latin typeface="Sansita Bold"/>
                <a:ea typeface="Sansita Bold"/>
                <a:cs typeface="Sansita Bold"/>
                <a:sym typeface="Sansita Bold"/>
              </a:rPr>
              <a:t>PROCESS</a:t>
            </a:r>
          </a:p>
        </p:txBody>
      </p:sp>
      <p:sp>
        <p:nvSpPr>
          <p:cNvPr name="Freeform 11" id="11"/>
          <p:cNvSpPr/>
          <p:nvPr/>
        </p:nvSpPr>
        <p:spPr>
          <a:xfrm flipH="false" flipV="false" rot="296330">
            <a:off x="6883248" y="3875965"/>
            <a:ext cx="4521504" cy="5787525"/>
          </a:xfrm>
          <a:custGeom>
            <a:avLst/>
            <a:gdLst/>
            <a:ahLst/>
            <a:cxnLst/>
            <a:rect r="r" b="b" t="t" l="l"/>
            <a:pathLst>
              <a:path h="5787525" w="4521504">
                <a:moveTo>
                  <a:pt x="0" y="0"/>
                </a:moveTo>
                <a:lnTo>
                  <a:pt x="4521504" y="0"/>
                </a:lnTo>
                <a:lnTo>
                  <a:pt x="4521504" y="5787525"/>
                </a:lnTo>
                <a:lnTo>
                  <a:pt x="0" y="5787525"/>
                </a:lnTo>
                <a:lnTo>
                  <a:pt x="0" y="0"/>
                </a:lnTo>
                <a:close/>
              </a:path>
            </a:pathLst>
          </a:custGeom>
          <a:blipFill>
            <a:blip r:embed="rId5"/>
            <a:stretch>
              <a:fillRect l="0" t="0" r="0" b="0"/>
            </a:stretch>
          </a:blipFill>
        </p:spPr>
      </p:sp>
      <p:sp>
        <p:nvSpPr>
          <p:cNvPr name="TextBox 12" id="12"/>
          <p:cNvSpPr txBox="true"/>
          <p:nvPr/>
        </p:nvSpPr>
        <p:spPr>
          <a:xfrm rot="0">
            <a:off x="7758965" y="5269293"/>
            <a:ext cx="3208353" cy="3684622"/>
          </a:xfrm>
          <a:prstGeom prst="rect">
            <a:avLst/>
          </a:prstGeom>
        </p:spPr>
        <p:txBody>
          <a:bodyPr anchor="t" rtlCol="false" tIns="0" lIns="0" bIns="0" rIns="0">
            <a:spAutoFit/>
          </a:bodyPr>
          <a:lstStyle/>
          <a:p>
            <a:pPr algn="l">
              <a:lnSpc>
                <a:spcPts val="3654"/>
              </a:lnSpc>
            </a:pPr>
            <a:r>
              <a:rPr lang="en-US" sz="2610">
                <a:solidFill>
                  <a:srgbClr val="000000"/>
                </a:solidFill>
                <a:latin typeface="Josefin Sans"/>
                <a:ea typeface="Josefin Sans"/>
                <a:cs typeface="Josefin Sans"/>
                <a:sym typeface="Josefin Sans"/>
              </a:rPr>
              <a:t>Lorem ipsum dolor sit amet, consectetur adipiscing elit. Praesent rutrum maximus mauris sed sodales. Ut rhoncus lacinia nisi eu tempus.</a:t>
            </a:r>
          </a:p>
        </p:txBody>
      </p:sp>
      <p:sp>
        <p:nvSpPr>
          <p:cNvPr name="Freeform 13" id="13"/>
          <p:cNvSpPr/>
          <p:nvPr/>
        </p:nvSpPr>
        <p:spPr>
          <a:xfrm flipH="false" flipV="false" rot="296330">
            <a:off x="12393277" y="3875965"/>
            <a:ext cx="4521504" cy="5787525"/>
          </a:xfrm>
          <a:custGeom>
            <a:avLst/>
            <a:gdLst/>
            <a:ahLst/>
            <a:cxnLst/>
            <a:rect r="r" b="b" t="t" l="l"/>
            <a:pathLst>
              <a:path h="5787525" w="4521504">
                <a:moveTo>
                  <a:pt x="0" y="0"/>
                </a:moveTo>
                <a:lnTo>
                  <a:pt x="4521504" y="0"/>
                </a:lnTo>
                <a:lnTo>
                  <a:pt x="4521504" y="5787525"/>
                </a:lnTo>
                <a:lnTo>
                  <a:pt x="0" y="5787525"/>
                </a:lnTo>
                <a:lnTo>
                  <a:pt x="0" y="0"/>
                </a:lnTo>
                <a:close/>
              </a:path>
            </a:pathLst>
          </a:custGeom>
          <a:blipFill>
            <a:blip r:embed="rId5"/>
            <a:stretch>
              <a:fillRect l="0" t="0" r="0" b="0"/>
            </a:stretch>
          </a:blipFill>
        </p:spPr>
      </p:sp>
      <p:sp>
        <p:nvSpPr>
          <p:cNvPr name="TextBox 14" id="14"/>
          <p:cNvSpPr txBox="true"/>
          <p:nvPr/>
        </p:nvSpPr>
        <p:spPr>
          <a:xfrm rot="0">
            <a:off x="13268994" y="5269293"/>
            <a:ext cx="3208353" cy="3684622"/>
          </a:xfrm>
          <a:prstGeom prst="rect">
            <a:avLst/>
          </a:prstGeom>
        </p:spPr>
        <p:txBody>
          <a:bodyPr anchor="t" rtlCol="false" tIns="0" lIns="0" bIns="0" rIns="0">
            <a:spAutoFit/>
          </a:bodyPr>
          <a:lstStyle/>
          <a:p>
            <a:pPr algn="l">
              <a:lnSpc>
                <a:spcPts val="3654"/>
              </a:lnSpc>
            </a:pPr>
            <a:r>
              <a:rPr lang="en-US" sz="2610">
                <a:solidFill>
                  <a:srgbClr val="000000"/>
                </a:solidFill>
                <a:latin typeface="Josefin Sans"/>
                <a:ea typeface="Josefin Sans"/>
                <a:cs typeface="Josefin Sans"/>
                <a:sym typeface="Josefin Sans"/>
              </a:rPr>
              <a:t>Lorem ipsum dolor sit amet, consectetur adipiscing elit. Praesent rutrum maximus mauris sed sodales. Ut rhoncus lacinia nisi eu tempus.</a:t>
            </a:r>
          </a:p>
        </p:txBody>
      </p:sp>
      <p:sp>
        <p:nvSpPr>
          <p:cNvPr name="TextBox 15" id="15"/>
          <p:cNvSpPr txBox="true"/>
          <p:nvPr/>
        </p:nvSpPr>
        <p:spPr>
          <a:xfrm rot="0">
            <a:off x="81305" y="4907343"/>
            <a:ext cx="7656574" cy="419100"/>
          </a:xfrm>
          <a:prstGeom prst="rect">
            <a:avLst/>
          </a:prstGeom>
        </p:spPr>
        <p:txBody>
          <a:bodyPr anchor="t" rtlCol="false" tIns="0" lIns="0" bIns="0" rIns="0">
            <a:spAutoFit/>
          </a:bodyPr>
          <a:lstStyle/>
          <a:p>
            <a:pPr algn="ctr" marL="0" indent="0" lvl="0">
              <a:lnSpc>
                <a:spcPts val="3249"/>
              </a:lnSpc>
              <a:spcBef>
                <a:spcPct val="0"/>
              </a:spcBef>
            </a:pPr>
            <a:r>
              <a:rPr lang="en-US" b="true" sz="2707">
                <a:solidFill>
                  <a:srgbClr val="000000"/>
                </a:solidFill>
                <a:latin typeface="Sansita Bold"/>
                <a:ea typeface="Sansita Bold"/>
                <a:cs typeface="Sansita Bold"/>
                <a:sym typeface="Sansita Bold"/>
              </a:rPr>
              <a:t>DATA CLEANING &amp; VALIDATI</a:t>
            </a:r>
            <a:r>
              <a:rPr lang="en-US" b="true" sz="2707" u="none">
                <a:solidFill>
                  <a:srgbClr val="000000"/>
                </a:solidFill>
                <a:latin typeface="Sansita Bold"/>
                <a:ea typeface="Sansita Bold"/>
                <a:cs typeface="Sansita Bold"/>
                <a:sym typeface="Sansita Bold"/>
              </a:rPr>
              <a:t>ON</a:t>
            </a:r>
          </a:p>
        </p:txBody>
      </p:sp>
      <p:sp>
        <p:nvSpPr>
          <p:cNvPr name="Freeform 16" id="16"/>
          <p:cNvSpPr/>
          <p:nvPr/>
        </p:nvSpPr>
        <p:spPr>
          <a:xfrm flipH="false" flipV="false" rot="296330">
            <a:off x="6592292" y="3314958"/>
            <a:ext cx="5279171" cy="6757339"/>
          </a:xfrm>
          <a:custGeom>
            <a:avLst/>
            <a:gdLst/>
            <a:ahLst/>
            <a:cxnLst/>
            <a:rect r="r" b="b" t="t" l="l"/>
            <a:pathLst>
              <a:path h="6757339" w="5279171">
                <a:moveTo>
                  <a:pt x="0" y="0"/>
                </a:moveTo>
                <a:lnTo>
                  <a:pt x="5279171" y="0"/>
                </a:lnTo>
                <a:lnTo>
                  <a:pt x="5279171" y="6757338"/>
                </a:lnTo>
                <a:lnTo>
                  <a:pt x="0" y="6757338"/>
                </a:lnTo>
                <a:lnTo>
                  <a:pt x="0" y="0"/>
                </a:lnTo>
                <a:close/>
              </a:path>
            </a:pathLst>
          </a:custGeom>
          <a:blipFill>
            <a:blip r:embed="rId5"/>
            <a:stretch>
              <a:fillRect l="0" t="0" r="0" b="0"/>
            </a:stretch>
          </a:blipFill>
        </p:spPr>
      </p:sp>
      <p:sp>
        <p:nvSpPr>
          <p:cNvPr name="TextBox 17" id="17"/>
          <p:cNvSpPr txBox="true"/>
          <p:nvPr/>
        </p:nvSpPr>
        <p:spPr>
          <a:xfrm rot="0">
            <a:off x="5403590" y="4724400"/>
            <a:ext cx="7656574" cy="419100"/>
          </a:xfrm>
          <a:prstGeom prst="rect">
            <a:avLst/>
          </a:prstGeom>
        </p:spPr>
        <p:txBody>
          <a:bodyPr anchor="t" rtlCol="false" tIns="0" lIns="0" bIns="0" rIns="0">
            <a:spAutoFit/>
          </a:bodyPr>
          <a:lstStyle/>
          <a:p>
            <a:pPr algn="ctr" marL="0" indent="0" lvl="0">
              <a:lnSpc>
                <a:spcPts val="3249"/>
              </a:lnSpc>
              <a:spcBef>
                <a:spcPct val="0"/>
              </a:spcBef>
            </a:pPr>
            <a:r>
              <a:rPr lang="en-US" b="true" sz="2707">
                <a:solidFill>
                  <a:srgbClr val="000000"/>
                </a:solidFill>
                <a:latin typeface="Sansita Bold"/>
                <a:ea typeface="Sansita Bold"/>
                <a:cs typeface="Sansita Bold"/>
                <a:sym typeface="Sansita Bold"/>
              </a:rPr>
              <a:t>FEATURE EXTRACTI</a:t>
            </a:r>
            <a:r>
              <a:rPr lang="en-US" b="true" sz="2707" u="none">
                <a:solidFill>
                  <a:srgbClr val="000000"/>
                </a:solidFill>
                <a:latin typeface="Sansita Bold"/>
                <a:ea typeface="Sansita Bold"/>
                <a:cs typeface="Sansita Bold"/>
                <a:sym typeface="Sansita Bold"/>
              </a:rPr>
              <a:t>ON</a:t>
            </a:r>
          </a:p>
        </p:txBody>
      </p:sp>
      <p:sp>
        <p:nvSpPr>
          <p:cNvPr name="TextBox 18" id="18"/>
          <p:cNvSpPr txBox="true"/>
          <p:nvPr/>
        </p:nvSpPr>
        <p:spPr>
          <a:xfrm rot="0">
            <a:off x="7417918" y="5278818"/>
            <a:ext cx="3452163" cy="4568532"/>
          </a:xfrm>
          <a:prstGeom prst="rect">
            <a:avLst/>
          </a:prstGeom>
        </p:spPr>
        <p:txBody>
          <a:bodyPr anchor="t" rtlCol="false" tIns="0" lIns="0" bIns="0" rIns="0">
            <a:spAutoFit/>
          </a:bodyPr>
          <a:lstStyle/>
          <a:p>
            <a:pPr algn="l" marL="463539" indent="-231770" lvl="1">
              <a:lnSpc>
                <a:spcPts val="3005"/>
              </a:lnSpc>
              <a:buFont typeface="Arial"/>
              <a:buChar char="•"/>
            </a:pPr>
            <a:r>
              <a:rPr lang="en-US" sz="2147">
                <a:solidFill>
                  <a:srgbClr val="000000"/>
                </a:solidFill>
                <a:latin typeface="Josefin Sans"/>
                <a:ea typeface="Josefin Sans"/>
                <a:cs typeface="Josefin Sans"/>
                <a:sym typeface="Josefin Sans"/>
              </a:rPr>
              <a:t>C</a:t>
            </a:r>
            <a:r>
              <a:rPr lang="en-US" sz="2147">
                <a:solidFill>
                  <a:srgbClr val="000000"/>
                </a:solidFill>
                <a:latin typeface="Josefin Sans"/>
                <a:ea typeface="Josefin Sans"/>
                <a:cs typeface="Josefin Sans"/>
                <a:sym typeface="Josefin Sans"/>
              </a:rPr>
              <a:t>onvert comma-separated strings (genres, companies, countries, languages, keywords) into Python lists.</a:t>
            </a:r>
          </a:p>
          <a:p>
            <a:pPr algn="l" marL="463539" indent="-231770" lvl="1">
              <a:lnSpc>
                <a:spcPts val="3005"/>
              </a:lnSpc>
              <a:buFont typeface="Arial"/>
              <a:buChar char="•"/>
            </a:pPr>
            <a:r>
              <a:rPr lang="en-US" sz="2147">
                <a:solidFill>
                  <a:srgbClr val="000000"/>
                </a:solidFill>
                <a:latin typeface="Josefin Sans"/>
                <a:ea typeface="Josefin Sans"/>
                <a:cs typeface="Josefin Sans"/>
                <a:sym typeface="Josefin Sans"/>
              </a:rPr>
              <a:t>D</a:t>
            </a:r>
            <a:r>
              <a:rPr lang="en-US" sz="2147">
                <a:solidFill>
                  <a:srgbClr val="000000"/>
                </a:solidFill>
                <a:latin typeface="Josefin Sans"/>
                <a:ea typeface="Josefin Sans"/>
                <a:cs typeface="Josefin Sans"/>
                <a:sym typeface="Josefin Sans"/>
              </a:rPr>
              <a:t>erive new fields such as year from the release date and cast the adult flag to Boolean.</a:t>
            </a:r>
          </a:p>
          <a:p>
            <a:pPr algn="l">
              <a:lnSpc>
                <a:spcPts val="3005"/>
              </a:lnSpc>
            </a:pPr>
          </a:p>
        </p:txBody>
      </p:sp>
      <p:sp>
        <p:nvSpPr>
          <p:cNvPr name="Freeform 19" id="19"/>
          <p:cNvSpPr/>
          <p:nvPr/>
        </p:nvSpPr>
        <p:spPr>
          <a:xfrm flipH="false" flipV="false" rot="296330">
            <a:off x="12233585" y="3314958"/>
            <a:ext cx="5279171" cy="6757339"/>
          </a:xfrm>
          <a:custGeom>
            <a:avLst/>
            <a:gdLst/>
            <a:ahLst/>
            <a:cxnLst/>
            <a:rect r="r" b="b" t="t" l="l"/>
            <a:pathLst>
              <a:path h="6757339" w="5279171">
                <a:moveTo>
                  <a:pt x="0" y="0"/>
                </a:moveTo>
                <a:lnTo>
                  <a:pt x="5279171" y="0"/>
                </a:lnTo>
                <a:lnTo>
                  <a:pt x="5279171" y="6757338"/>
                </a:lnTo>
                <a:lnTo>
                  <a:pt x="0" y="6757338"/>
                </a:lnTo>
                <a:lnTo>
                  <a:pt x="0" y="0"/>
                </a:lnTo>
                <a:close/>
              </a:path>
            </a:pathLst>
          </a:custGeom>
          <a:blipFill>
            <a:blip r:embed="rId5"/>
            <a:stretch>
              <a:fillRect l="0" t="0" r="0" b="0"/>
            </a:stretch>
          </a:blipFill>
        </p:spPr>
      </p:sp>
      <p:sp>
        <p:nvSpPr>
          <p:cNvPr name="TextBox 20" id="20"/>
          <p:cNvSpPr txBox="true"/>
          <p:nvPr/>
        </p:nvSpPr>
        <p:spPr>
          <a:xfrm rot="0">
            <a:off x="10870082" y="4519613"/>
            <a:ext cx="7656574" cy="419100"/>
          </a:xfrm>
          <a:prstGeom prst="rect">
            <a:avLst/>
          </a:prstGeom>
        </p:spPr>
        <p:txBody>
          <a:bodyPr anchor="t" rtlCol="false" tIns="0" lIns="0" bIns="0" rIns="0">
            <a:spAutoFit/>
          </a:bodyPr>
          <a:lstStyle/>
          <a:p>
            <a:pPr algn="ctr" marL="0" indent="0" lvl="0">
              <a:lnSpc>
                <a:spcPts val="3249"/>
              </a:lnSpc>
              <a:spcBef>
                <a:spcPct val="0"/>
              </a:spcBef>
            </a:pPr>
            <a:r>
              <a:rPr lang="en-US" b="true" sz="2707">
                <a:solidFill>
                  <a:srgbClr val="000000"/>
                </a:solidFill>
                <a:latin typeface="Sansita Bold"/>
                <a:ea typeface="Sansita Bold"/>
                <a:cs typeface="Sansita Bold"/>
                <a:sym typeface="Sansita Bold"/>
              </a:rPr>
              <a:t>INTERACTIVE FILTERI</a:t>
            </a:r>
            <a:r>
              <a:rPr lang="en-US" b="true" sz="2707" u="none">
                <a:solidFill>
                  <a:srgbClr val="000000"/>
                </a:solidFill>
                <a:latin typeface="Sansita Bold"/>
                <a:ea typeface="Sansita Bold"/>
                <a:cs typeface="Sansita Bold"/>
                <a:sym typeface="Sansita Bold"/>
              </a:rPr>
              <a:t>NG</a:t>
            </a:r>
          </a:p>
        </p:txBody>
      </p:sp>
      <p:sp>
        <p:nvSpPr>
          <p:cNvPr name="TextBox 21" id="21"/>
          <p:cNvSpPr txBox="true"/>
          <p:nvPr/>
        </p:nvSpPr>
        <p:spPr>
          <a:xfrm rot="0">
            <a:off x="13085990" y="5472787"/>
            <a:ext cx="3452163" cy="4374592"/>
          </a:xfrm>
          <a:prstGeom prst="rect">
            <a:avLst/>
          </a:prstGeom>
        </p:spPr>
        <p:txBody>
          <a:bodyPr anchor="t" rtlCol="false" tIns="0" lIns="0" bIns="0" rIns="0">
            <a:spAutoFit/>
          </a:bodyPr>
          <a:lstStyle/>
          <a:p>
            <a:pPr algn="l" marL="485129" indent="-242564" lvl="1">
              <a:lnSpc>
                <a:spcPts val="3145"/>
              </a:lnSpc>
              <a:buFont typeface="Arial"/>
              <a:buChar char="•"/>
            </a:pPr>
            <a:r>
              <a:rPr lang="en-US" sz="2247">
                <a:solidFill>
                  <a:srgbClr val="000000"/>
                </a:solidFill>
                <a:latin typeface="Josefin Sans"/>
                <a:ea typeface="Josefin Sans"/>
                <a:cs typeface="Josefin Sans"/>
                <a:sym typeface="Josefin Sans"/>
              </a:rPr>
              <a:t>Build</a:t>
            </a:r>
            <a:r>
              <a:rPr lang="en-US" sz="2247">
                <a:solidFill>
                  <a:srgbClr val="000000"/>
                </a:solidFill>
                <a:latin typeface="Josefin Sans"/>
                <a:ea typeface="Josefin Sans"/>
                <a:cs typeface="Josefin Sans"/>
                <a:sym typeface="Josefin Sans"/>
              </a:rPr>
              <a:t> sidebar controls (genre multiselect, year-range slider) to let users slice the dataset on the fly.</a:t>
            </a:r>
          </a:p>
          <a:p>
            <a:pPr algn="l" marL="485129" indent="-242564" lvl="1">
              <a:lnSpc>
                <a:spcPts val="3145"/>
              </a:lnSpc>
              <a:buFont typeface="Arial"/>
              <a:buChar char="•"/>
            </a:pPr>
            <a:r>
              <a:rPr lang="en-US" sz="2247">
                <a:solidFill>
                  <a:srgbClr val="000000"/>
                </a:solidFill>
                <a:latin typeface="Josefin Sans"/>
                <a:ea typeface="Josefin Sans"/>
                <a:cs typeface="Josefin Sans"/>
                <a:sym typeface="Josefin Sans"/>
              </a:rPr>
              <a:t>Apply those filters to create a working subset for all downstream analyses.</a:t>
            </a:r>
          </a:p>
          <a:p>
            <a:pPr algn="l">
              <a:lnSpc>
                <a:spcPts val="7065"/>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5666" r="0" b="-15666"/>
            </a:stretch>
          </a:blipFill>
        </p:spPr>
      </p:sp>
      <p:sp>
        <p:nvSpPr>
          <p:cNvPr name="TextBox 3" id="3"/>
          <p:cNvSpPr txBox="true"/>
          <p:nvPr/>
        </p:nvSpPr>
        <p:spPr>
          <a:xfrm rot="0">
            <a:off x="5320110" y="967864"/>
            <a:ext cx="7656574" cy="1228725"/>
          </a:xfrm>
          <a:prstGeom prst="rect">
            <a:avLst/>
          </a:prstGeom>
        </p:spPr>
        <p:txBody>
          <a:bodyPr anchor="t" rtlCol="false" tIns="0" lIns="0" bIns="0" rIns="0">
            <a:spAutoFit/>
          </a:bodyPr>
          <a:lstStyle/>
          <a:p>
            <a:pPr algn="ctr" marL="0" indent="0" lvl="0">
              <a:lnSpc>
                <a:spcPts val="9608"/>
              </a:lnSpc>
              <a:spcBef>
                <a:spcPct val="0"/>
              </a:spcBef>
            </a:pPr>
            <a:r>
              <a:rPr lang="en-US" b="true" sz="8007" u="none">
                <a:solidFill>
                  <a:srgbClr val="000000"/>
                </a:solidFill>
                <a:latin typeface="Sansita Bold"/>
                <a:ea typeface="Sansita Bold"/>
                <a:cs typeface="Sansita Bold"/>
                <a:sym typeface="Sansita Bold"/>
              </a:rPr>
              <a:t>PROCESS</a:t>
            </a:r>
          </a:p>
        </p:txBody>
      </p:sp>
      <p:sp>
        <p:nvSpPr>
          <p:cNvPr name="Freeform 4" id="4"/>
          <p:cNvSpPr/>
          <p:nvPr/>
        </p:nvSpPr>
        <p:spPr>
          <a:xfrm flipH="false" flipV="false" rot="296330">
            <a:off x="1422407" y="3697104"/>
            <a:ext cx="5279171" cy="6757339"/>
          </a:xfrm>
          <a:custGeom>
            <a:avLst/>
            <a:gdLst/>
            <a:ahLst/>
            <a:cxnLst/>
            <a:rect r="r" b="b" t="t" l="l"/>
            <a:pathLst>
              <a:path h="6757339" w="5279171">
                <a:moveTo>
                  <a:pt x="0" y="0"/>
                </a:moveTo>
                <a:lnTo>
                  <a:pt x="5279170" y="0"/>
                </a:lnTo>
                <a:lnTo>
                  <a:pt x="5279170" y="6757339"/>
                </a:lnTo>
                <a:lnTo>
                  <a:pt x="0" y="6757339"/>
                </a:lnTo>
                <a:lnTo>
                  <a:pt x="0" y="0"/>
                </a:lnTo>
                <a:close/>
              </a:path>
            </a:pathLst>
          </a:custGeom>
          <a:blipFill>
            <a:blip r:embed="rId3"/>
            <a:stretch>
              <a:fillRect l="0" t="0" r="0" b="0"/>
            </a:stretch>
          </a:blipFill>
        </p:spPr>
      </p:sp>
      <p:sp>
        <p:nvSpPr>
          <p:cNvPr name="Freeform 5" id="5"/>
          <p:cNvSpPr/>
          <p:nvPr/>
        </p:nvSpPr>
        <p:spPr>
          <a:xfrm flipH="false" flipV="false" rot="0">
            <a:off x="8616988" y="2491864"/>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3595139" y="2939507"/>
            <a:ext cx="5021849" cy="0"/>
          </a:xfrm>
          <a:prstGeom prst="line">
            <a:avLst/>
          </a:prstGeom>
          <a:ln cap="flat" w="38100">
            <a:solidFill>
              <a:srgbClr val="000000"/>
            </a:solidFill>
            <a:prstDash val="solid"/>
            <a:headEnd type="none" len="sm" w="sm"/>
            <a:tailEnd type="none" len="sm" w="sm"/>
          </a:ln>
        </p:spPr>
      </p:sp>
      <p:sp>
        <p:nvSpPr>
          <p:cNvPr name="Freeform 7" id="7"/>
          <p:cNvSpPr/>
          <p:nvPr/>
        </p:nvSpPr>
        <p:spPr>
          <a:xfrm flipH="false" flipV="false" rot="0">
            <a:off x="2696585" y="2491864"/>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8" id="8"/>
          <p:cNvSpPr/>
          <p:nvPr/>
        </p:nvSpPr>
        <p:spPr>
          <a:xfrm flipV="true">
            <a:off x="9516183" y="2847943"/>
            <a:ext cx="4381339" cy="91553"/>
          </a:xfrm>
          <a:prstGeom prst="line">
            <a:avLst/>
          </a:prstGeom>
          <a:ln cap="flat" w="38100">
            <a:solidFill>
              <a:srgbClr val="000000"/>
            </a:solidFill>
            <a:prstDash val="solid"/>
            <a:headEnd type="none" len="sm" w="sm"/>
            <a:tailEnd type="none" len="sm" w="sm"/>
          </a:ln>
        </p:spPr>
      </p:sp>
      <p:sp>
        <p:nvSpPr>
          <p:cNvPr name="Freeform 9" id="9"/>
          <p:cNvSpPr/>
          <p:nvPr/>
        </p:nvSpPr>
        <p:spPr>
          <a:xfrm flipH="false" flipV="false" rot="0">
            <a:off x="13897523" y="2400300"/>
            <a:ext cx="898554" cy="895287"/>
          </a:xfrm>
          <a:custGeom>
            <a:avLst/>
            <a:gdLst/>
            <a:ahLst/>
            <a:cxnLst/>
            <a:rect r="r" b="b" t="t" l="l"/>
            <a:pathLst>
              <a:path h="895287" w="898554">
                <a:moveTo>
                  <a:pt x="0" y="0"/>
                </a:moveTo>
                <a:lnTo>
                  <a:pt x="898554" y="0"/>
                </a:lnTo>
                <a:lnTo>
                  <a:pt x="898554" y="895287"/>
                </a:lnTo>
                <a:lnTo>
                  <a:pt x="0" y="8952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296330">
            <a:off x="6744692" y="3467358"/>
            <a:ext cx="5279171" cy="6757339"/>
          </a:xfrm>
          <a:custGeom>
            <a:avLst/>
            <a:gdLst/>
            <a:ahLst/>
            <a:cxnLst/>
            <a:rect r="r" b="b" t="t" l="l"/>
            <a:pathLst>
              <a:path h="6757339" w="5279171">
                <a:moveTo>
                  <a:pt x="0" y="0"/>
                </a:moveTo>
                <a:lnTo>
                  <a:pt x="5279171" y="0"/>
                </a:lnTo>
                <a:lnTo>
                  <a:pt x="5279171" y="6757338"/>
                </a:lnTo>
                <a:lnTo>
                  <a:pt x="0" y="6757338"/>
                </a:lnTo>
                <a:lnTo>
                  <a:pt x="0" y="0"/>
                </a:lnTo>
                <a:close/>
              </a:path>
            </a:pathLst>
          </a:custGeom>
          <a:blipFill>
            <a:blip r:embed="rId3"/>
            <a:stretch>
              <a:fillRect l="0" t="0" r="0" b="0"/>
            </a:stretch>
          </a:blipFill>
        </p:spPr>
      </p:sp>
      <p:sp>
        <p:nvSpPr>
          <p:cNvPr name="Freeform 11" id="11"/>
          <p:cNvSpPr/>
          <p:nvPr/>
        </p:nvSpPr>
        <p:spPr>
          <a:xfrm flipH="false" flipV="false" rot="296330">
            <a:off x="12385985" y="3467358"/>
            <a:ext cx="5279171" cy="6757339"/>
          </a:xfrm>
          <a:custGeom>
            <a:avLst/>
            <a:gdLst/>
            <a:ahLst/>
            <a:cxnLst/>
            <a:rect r="r" b="b" t="t" l="l"/>
            <a:pathLst>
              <a:path h="6757339" w="5279171">
                <a:moveTo>
                  <a:pt x="0" y="0"/>
                </a:moveTo>
                <a:lnTo>
                  <a:pt x="5279171" y="0"/>
                </a:lnTo>
                <a:lnTo>
                  <a:pt x="5279171" y="6757338"/>
                </a:lnTo>
                <a:lnTo>
                  <a:pt x="0" y="6757338"/>
                </a:lnTo>
                <a:lnTo>
                  <a:pt x="0" y="0"/>
                </a:lnTo>
                <a:close/>
              </a:path>
            </a:pathLst>
          </a:custGeom>
          <a:blipFill>
            <a:blip r:embed="rId3"/>
            <a:stretch>
              <a:fillRect l="0" t="0" r="0" b="0"/>
            </a:stretch>
          </a:blipFill>
        </p:spPr>
      </p:sp>
      <p:sp>
        <p:nvSpPr>
          <p:cNvPr name="TextBox 12" id="12"/>
          <p:cNvSpPr txBox="true"/>
          <p:nvPr/>
        </p:nvSpPr>
        <p:spPr>
          <a:xfrm rot="0">
            <a:off x="233705" y="5059743"/>
            <a:ext cx="7656574" cy="419100"/>
          </a:xfrm>
          <a:prstGeom prst="rect">
            <a:avLst/>
          </a:prstGeom>
        </p:spPr>
        <p:txBody>
          <a:bodyPr anchor="t" rtlCol="false" tIns="0" lIns="0" bIns="0" rIns="0">
            <a:spAutoFit/>
          </a:bodyPr>
          <a:lstStyle/>
          <a:p>
            <a:pPr algn="ctr" marL="0" indent="0" lvl="0">
              <a:lnSpc>
                <a:spcPts val="3249"/>
              </a:lnSpc>
              <a:spcBef>
                <a:spcPct val="0"/>
              </a:spcBef>
            </a:pPr>
            <a:r>
              <a:rPr lang="en-US" b="true" sz="2707">
                <a:solidFill>
                  <a:srgbClr val="000000"/>
                </a:solidFill>
                <a:latin typeface="Sansita Bold"/>
                <a:ea typeface="Sansita Bold"/>
                <a:cs typeface="Sansita Bold"/>
                <a:sym typeface="Sansita Bold"/>
              </a:rPr>
              <a:t>CORE VISUALIZATI</a:t>
            </a:r>
            <a:r>
              <a:rPr lang="en-US" b="true" sz="2707" u="none">
                <a:solidFill>
                  <a:srgbClr val="000000"/>
                </a:solidFill>
                <a:latin typeface="Sansita Bold"/>
                <a:ea typeface="Sansita Bold"/>
                <a:cs typeface="Sansita Bold"/>
                <a:sym typeface="Sansita Bold"/>
              </a:rPr>
              <a:t>ONS</a:t>
            </a:r>
          </a:p>
        </p:txBody>
      </p:sp>
      <p:sp>
        <p:nvSpPr>
          <p:cNvPr name="TextBox 13" id="13"/>
          <p:cNvSpPr txBox="true"/>
          <p:nvPr/>
        </p:nvSpPr>
        <p:spPr>
          <a:xfrm rot="0">
            <a:off x="2020184" y="5526468"/>
            <a:ext cx="4083615" cy="4925696"/>
          </a:xfrm>
          <a:prstGeom prst="rect">
            <a:avLst/>
          </a:prstGeom>
        </p:spPr>
        <p:txBody>
          <a:bodyPr anchor="t" rtlCol="false" tIns="0" lIns="0" bIns="0" rIns="0">
            <a:spAutoFit/>
          </a:bodyPr>
          <a:lstStyle/>
          <a:p>
            <a:pPr algn="l" marL="474979" indent="-237490" lvl="1">
              <a:lnSpc>
                <a:spcPts val="3079"/>
              </a:lnSpc>
              <a:buFont typeface="Arial"/>
              <a:buChar char="•"/>
            </a:pPr>
            <a:r>
              <a:rPr lang="en-US" sz="2199">
                <a:solidFill>
                  <a:srgbClr val="000000"/>
                </a:solidFill>
                <a:latin typeface="Josefin Sans"/>
                <a:ea typeface="Josefin Sans"/>
                <a:cs typeface="Josefin Sans"/>
                <a:sym typeface="Josefin Sans"/>
              </a:rPr>
              <a:t>Rend</a:t>
            </a:r>
            <a:r>
              <a:rPr lang="en-US" sz="2199">
                <a:solidFill>
                  <a:srgbClr val="000000"/>
                </a:solidFill>
                <a:latin typeface="Josefin Sans"/>
                <a:ea typeface="Josefin Sans"/>
                <a:cs typeface="Josefin Sans"/>
                <a:sym typeface="Josefin Sans"/>
              </a:rPr>
              <a:t>er a scatter plot of budget vs. revenue (sized by popularity, colored by rating).</a:t>
            </a:r>
          </a:p>
          <a:p>
            <a:pPr algn="l" marL="474979" indent="-237490" lvl="1">
              <a:lnSpc>
                <a:spcPts val="3079"/>
              </a:lnSpc>
              <a:buFont typeface="Arial"/>
              <a:buChar char="•"/>
            </a:pPr>
            <a:r>
              <a:rPr lang="en-US" sz="2199">
                <a:solidFill>
                  <a:srgbClr val="000000"/>
                </a:solidFill>
                <a:latin typeface="Josefin Sans"/>
                <a:ea typeface="Josefin Sans"/>
                <a:cs typeface="Josefin Sans"/>
                <a:sym typeface="Josefin Sans"/>
              </a:rPr>
              <a:t>Show a bar chart of top-N genres by average popularity.</a:t>
            </a:r>
          </a:p>
          <a:p>
            <a:pPr algn="l" marL="474979" indent="-237490" lvl="1">
              <a:lnSpc>
                <a:spcPts val="3079"/>
              </a:lnSpc>
              <a:buFont typeface="Arial"/>
              <a:buChar char="•"/>
            </a:pPr>
            <a:r>
              <a:rPr lang="en-US" sz="2199">
                <a:solidFill>
                  <a:srgbClr val="000000"/>
                </a:solidFill>
                <a:latin typeface="Josefin Sans"/>
                <a:ea typeface="Josefin Sans"/>
                <a:cs typeface="Josefin Sans"/>
                <a:sym typeface="Josefin Sans"/>
              </a:rPr>
              <a:t>Display a line chart of average popularity over time and a table of top revenue-generating movies.</a:t>
            </a:r>
          </a:p>
          <a:p>
            <a:pPr algn="l">
              <a:lnSpc>
                <a:spcPts val="5179"/>
              </a:lnSpc>
            </a:pPr>
          </a:p>
        </p:txBody>
      </p:sp>
      <p:sp>
        <p:nvSpPr>
          <p:cNvPr name="TextBox 14" id="14"/>
          <p:cNvSpPr txBox="true"/>
          <p:nvPr/>
        </p:nvSpPr>
        <p:spPr>
          <a:xfrm rot="0">
            <a:off x="5555990" y="4752975"/>
            <a:ext cx="7656574" cy="390525"/>
          </a:xfrm>
          <a:prstGeom prst="rect">
            <a:avLst/>
          </a:prstGeom>
        </p:spPr>
        <p:txBody>
          <a:bodyPr anchor="t" rtlCol="false" tIns="0" lIns="0" bIns="0" rIns="0">
            <a:spAutoFit/>
          </a:bodyPr>
          <a:lstStyle/>
          <a:p>
            <a:pPr algn="ctr" marL="0" indent="0" lvl="0">
              <a:lnSpc>
                <a:spcPts val="3009"/>
              </a:lnSpc>
              <a:spcBef>
                <a:spcPct val="0"/>
              </a:spcBef>
            </a:pPr>
            <a:r>
              <a:rPr lang="en-US" b="true" sz="2507">
                <a:solidFill>
                  <a:srgbClr val="000000"/>
                </a:solidFill>
                <a:latin typeface="Sansita Bold"/>
                <a:ea typeface="Sansita Bold"/>
                <a:cs typeface="Sansita Bold"/>
                <a:sym typeface="Sansita Bold"/>
              </a:rPr>
              <a:t>ADVANCED METRICS &amp; INSIGHT</a:t>
            </a:r>
            <a:r>
              <a:rPr lang="en-US" b="true" sz="2507" u="none">
                <a:solidFill>
                  <a:srgbClr val="000000"/>
                </a:solidFill>
                <a:latin typeface="Sansita Bold"/>
                <a:ea typeface="Sansita Bold"/>
                <a:cs typeface="Sansita Bold"/>
                <a:sym typeface="Sansita Bold"/>
              </a:rPr>
              <a:t>S</a:t>
            </a:r>
          </a:p>
        </p:txBody>
      </p:sp>
      <p:sp>
        <p:nvSpPr>
          <p:cNvPr name="TextBox 15" id="15"/>
          <p:cNvSpPr txBox="true"/>
          <p:nvPr/>
        </p:nvSpPr>
        <p:spPr>
          <a:xfrm rot="0">
            <a:off x="7335391" y="5226431"/>
            <a:ext cx="4097774" cy="4358631"/>
          </a:xfrm>
          <a:prstGeom prst="rect">
            <a:avLst/>
          </a:prstGeom>
        </p:spPr>
        <p:txBody>
          <a:bodyPr anchor="t" rtlCol="false" tIns="0" lIns="0" bIns="0" rIns="0">
            <a:spAutoFit/>
          </a:bodyPr>
          <a:lstStyle/>
          <a:p>
            <a:pPr algn="l" marL="388696" indent="-194348" lvl="1">
              <a:lnSpc>
                <a:spcPts val="2520"/>
              </a:lnSpc>
              <a:buFont typeface="Arial"/>
              <a:buChar char="•"/>
            </a:pPr>
            <a:r>
              <a:rPr lang="en-US" sz="1800">
                <a:solidFill>
                  <a:srgbClr val="000000"/>
                </a:solidFill>
                <a:latin typeface="Josefin Sans"/>
                <a:ea typeface="Josefin Sans"/>
                <a:cs typeface="Josefin Sans"/>
                <a:sym typeface="Josefin Sans"/>
              </a:rPr>
              <a:t>Compute</a:t>
            </a:r>
            <a:r>
              <a:rPr lang="en-US" sz="1800">
                <a:solidFill>
                  <a:srgbClr val="000000"/>
                </a:solidFill>
                <a:latin typeface="Josefin Sans"/>
                <a:ea typeface="Josefin Sans"/>
                <a:cs typeface="Josefin Sans"/>
                <a:sym typeface="Josefin Sans"/>
              </a:rPr>
              <a:t> a correlation matrix among vote average, runtime, adult flag, and popularity.</a:t>
            </a:r>
          </a:p>
          <a:p>
            <a:pPr algn="l" marL="388696" indent="-194348" lvl="1">
              <a:lnSpc>
                <a:spcPts val="2520"/>
              </a:lnSpc>
              <a:buFont typeface="Arial"/>
              <a:buChar char="•"/>
            </a:pPr>
            <a:r>
              <a:rPr lang="en-US" sz="1800">
                <a:solidFill>
                  <a:srgbClr val="000000"/>
                </a:solidFill>
                <a:latin typeface="Josefin Sans"/>
                <a:ea typeface="Josefin Sans"/>
                <a:cs typeface="Josefin Sans"/>
                <a:sym typeface="Josefin Sans"/>
              </a:rPr>
              <a:t>Aggregate genre-level metrics (average revenue, ratings, popularity) to rank genres.</a:t>
            </a:r>
          </a:p>
          <a:p>
            <a:pPr algn="l" marL="388696" indent="-194348" lvl="1">
              <a:lnSpc>
                <a:spcPts val="2520"/>
              </a:lnSpc>
              <a:buFont typeface="Arial"/>
              <a:buChar char="•"/>
            </a:pPr>
            <a:r>
              <a:rPr lang="en-US" sz="1800">
                <a:solidFill>
                  <a:srgbClr val="000000"/>
                </a:solidFill>
                <a:latin typeface="Josefin Sans"/>
                <a:ea typeface="Josefin Sans"/>
                <a:cs typeface="Josefin Sans"/>
                <a:sym typeface="Josefin Sans"/>
              </a:rPr>
              <a:t>Ident</a:t>
            </a:r>
            <a:r>
              <a:rPr lang="en-US" sz="1800">
                <a:solidFill>
                  <a:srgbClr val="000000"/>
                </a:solidFill>
                <a:latin typeface="Josefin Sans"/>
                <a:ea typeface="Josefin Sans"/>
                <a:cs typeface="Josefin Sans"/>
                <a:sym typeface="Josefin Sans"/>
              </a:rPr>
              <a:t>ify production companies’ impact by counting their appearances in the top 1,000 revenue films.</a:t>
            </a:r>
          </a:p>
          <a:p>
            <a:pPr algn="l" marL="388696" indent="-194348" lvl="1">
              <a:lnSpc>
                <a:spcPts val="2520"/>
              </a:lnSpc>
              <a:buFont typeface="Arial"/>
              <a:buChar char="•"/>
            </a:pPr>
            <a:r>
              <a:rPr lang="en-US" sz="1800">
                <a:solidFill>
                  <a:srgbClr val="000000"/>
                </a:solidFill>
                <a:latin typeface="Josefin Sans"/>
                <a:ea typeface="Josefin Sans"/>
                <a:cs typeface="Josefin Sans"/>
                <a:sym typeface="Josefin Sans"/>
              </a:rPr>
              <a:t>Determine each decade’s most popular genre based on average popularity.</a:t>
            </a:r>
          </a:p>
          <a:p>
            <a:pPr algn="l">
              <a:lnSpc>
                <a:spcPts val="2100"/>
              </a:lnSpc>
            </a:pPr>
          </a:p>
        </p:txBody>
      </p:sp>
      <p:sp>
        <p:nvSpPr>
          <p:cNvPr name="TextBox 16" id="16"/>
          <p:cNvSpPr txBox="true"/>
          <p:nvPr/>
        </p:nvSpPr>
        <p:spPr>
          <a:xfrm rot="0">
            <a:off x="11197284" y="4819650"/>
            <a:ext cx="7656574" cy="323850"/>
          </a:xfrm>
          <a:prstGeom prst="rect">
            <a:avLst/>
          </a:prstGeom>
        </p:spPr>
        <p:txBody>
          <a:bodyPr anchor="t" rtlCol="false" tIns="0" lIns="0" bIns="0" rIns="0">
            <a:spAutoFit/>
          </a:bodyPr>
          <a:lstStyle/>
          <a:p>
            <a:pPr algn="ctr" marL="0" indent="0" lvl="0">
              <a:lnSpc>
                <a:spcPts val="2529"/>
              </a:lnSpc>
              <a:spcBef>
                <a:spcPct val="0"/>
              </a:spcBef>
            </a:pPr>
            <a:r>
              <a:rPr lang="en-US" b="true" sz="2107">
                <a:solidFill>
                  <a:srgbClr val="000000"/>
                </a:solidFill>
                <a:latin typeface="Sansita Bold"/>
                <a:ea typeface="Sansita Bold"/>
                <a:cs typeface="Sansita Bold"/>
                <a:sym typeface="Sansita Bold"/>
              </a:rPr>
              <a:t>DASHBOARD ASSEMBLY &amp; DEPLOYMENT</a:t>
            </a:r>
          </a:p>
        </p:txBody>
      </p:sp>
      <p:sp>
        <p:nvSpPr>
          <p:cNvPr name="TextBox 17" id="17"/>
          <p:cNvSpPr txBox="true"/>
          <p:nvPr/>
        </p:nvSpPr>
        <p:spPr>
          <a:xfrm rot="0">
            <a:off x="12976684" y="5421693"/>
            <a:ext cx="4097774" cy="4156066"/>
          </a:xfrm>
          <a:prstGeom prst="rect">
            <a:avLst/>
          </a:prstGeom>
        </p:spPr>
        <p:txBody>
          <a:bodyPr anchor="t" rtlCol="false" tIns="0" lIns="0" bIns="0" rIns="0">
            <a:spAutoFit/>
          </a:bodyPr>
          <a:lstStyle/>
          <a:p>
            <a:pPr algn="l" marL="431875" indent="-215938" lvl="1">
              <a:lnSpc>
                <a:spcPts val="2800"/>
              </a:lnSpc>
              <a:buFont typeface="Arial"/>
              <a:buChar char="•"/>
            </a:pPr>
            <a:r>
              <a:rPr lang="en-US" sz="2000">
                <a:solidFill>
                  <a:srgbClr val="000000"/>
                </a:solidFill>
                <a:latin typeface="Josefin Sans"/>
                <a:ea typeface="Josefin Sans"/>
                <a:cs typeface="Josefin Sans"/>
                <a:sym typeface="Josefin Sans"/>
              </a:rPr>
              <a:t>Organize</a:t>
            </a:r>
            <a:r>
              <a:rPr lang="en-US" sz="2000">
                <a:solidFill>
                  <a:srgbClr val="000000"/>
                </a:solidFill>
                <a:latin typeface="Josefin Sans"/>
                <a:ea typeface="Josefin Sans"/>
                <a:cs typeface="Josefin Sans"/>
                <a:sym typeface="Josefin Sans"/>
              </a:rPr>
              <a:t> all charts and tables into Streamlit tabs with @st.cache_data for performance.</a:t>
            </a:r>
          </a:p>
          <a:p>
            <a:pPr algn="l" marL="431875" indent="-215938" lvl="1">
              <a:lnSpc>
                <a:spcPts val="2800"/>
              </a:lnSpc>
              <a:buFont typeface="Arial"/>
              <a:buChar char="•"/>
            </a:pPr>
            <a:r>
              <a:rPr lang="en-US" sz="2000">
                <a:solidFill>
                  <a:srgbClr val="000000"/>
                </a:solidFill>
                <a:latin typeface="Josefin Sans"/>
                <a:ea typeface="Josefin Sans"/>
                <a:cs typeface="Josefin Sans"/>
                <a:sym typeface="Josefin Sans"/>
              </a:rPr>
              <a:t>Add interactive controls (log-scales, marker sizes, color selectors) for deep</a:t>
            </a:r>
            <a:r>
              <a:rPr lang="en-US" sz="2000">
                <a:solidFill>
                  <a:srgbClr val="000000"/>
                </a:solidFill>
                <a:latin typeface="Josefin Sans"/>
                <a:ea typeface="Josefin Sans"/>
                <a:cs typeface="Josefin Sans"/>
                <a:sym typeface="Josefin Sans"/>
              </a:rPr>
              <a:t>er</a:t>
            </a:r>
            <a:r>
              <a:rPr lang="en-US" sz="2000">
                <a:solidFill>
                  <a:srgbClr val="000000"/>
                </a:solidFill>
                <a:latin typeface="Josefin Sans"/>
                <a:ea typeface="Josefin Sans"/>
                <a:cs typeface="Josefin Sans"/>
                <a:sym typeface="Josefin Sans"/>
              </a:rPr>
              <a:t> exploration.</a:t>
            </a:r>
          </a:p>
          <a:p>
            <a:pPr algn="l" marL="431875" indent="-215938" lvl="1">
              <a:lnSpc>
                <a:spcPts val="2800"/>
              </a:lnSpc>
              <a:buFont typeface="Arial"/>
              <a:buChar char="•"/>
            </a:pPr>
            <a:r>
              <a:rPr lang="en-US" sz="2000">
                <a:solidFill>
                  <a:srgbClr val="000000"/>
                </a:solidFill>
                <a:latin typeface="Josefin Sans"/>
                <a:ea typeface="Josefin Sans"/>
                <a:cs typeface="Josefin Sans"/>
                <a:sym typeface="Josefin Sans"/>
              </a:rPr>
              <a:t>Deploy the finished app locally or on Streamlit Community Cloud for easy sharing.</a:t>
            </a:r>
          </a:p>
          <a:p>
            <a:pPr algn="l">
              <a:lnSpc>
                <a:spcPts val="210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5666" r="0" b="-15666"/>
            </a:stretch>
          </a:blipFill>
        </p:spPr>
      </p:sp>
      <p:sp>
        <p:nvSpPr>
          <p:cNvPr name="Freeform 3" id="3"/>
          <p:cNvSpPr/>
          <p:nvPr/>
        </p:nvSpPr>
        <p:spPr>
          <a:xfrm flipH="false" flipV="false" rot="0">
            <a:off x="6043808" y="3086100"/>
            <a:ext cx="6200384" cy="4114800"/>
          </a:xfrm>
          <a:custGeom>
            <a:avLst/>
            <a:gdLst/>
            <a:ahLst/>
            <a:cxnLst/>
            <a:rect r="r" b="b" t="t" l="l"/>
            <a:pathLst>
              <a:path h="4114800" w="6200384">
                <a:moveTo>
                  <a:pt x="0" y="0"/>
                </a:moveTo>
                <a:lnTo>
                  <a:pt x="6200384" y="0"/>
                </a:lnTo>
                <a:lnTo>
                  <a:pt x="620038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6111984" y="6868117"/>
            <a:ext cx="6064033" cy="490157"/>
          </a:xfrm>
          <a:prstGeom prst="rect">
            <a:avLst/>
          </a:prstGeom>
        </p:spPr>
        <p:txBody>
          <a:bodyPr anchor="t" rtlCol="false" tIns="0" lIns="0" bIns="0" rIns="0">
            <a:spAutoFit/>
          </a:bodyPr>
          <a:lstStyle/>
          <a:p>
            <a:pPr algn="ctr" marL="0" indent="0" lvl="0">
              <a:lnSpc>
                <a:spcPts val="4024"/>
              </a:lnSpc>
              <a:spcBef>
                <a:spcPct val="0"/>
              </a:spcBef>
            </a:pPr>
            <a:r>
              <a:rPr lang="en-US" sz="2682" spc="80">
                <a:solidFill>
                  <a:srgbClr val="000000"/>
                </a:solidFill>
                <a:latin typeface="Josefin Sans"/>
                <a:ea typeface="Josefin Sans"/>
                <a:cs typeface="Josefin Sans"/>
                <a:sym typeface="Josefin Sans"/>
              </a:rPr>
              <a:t>Presented by: Group20</a:t>
            </a:r>
          </a:p>
        </p:txBody>
      </p:sp>
      <p:sp>
        <p:nvSpPr>
          <p:cNvPr name="TextBox 5" id="5"/>
          <p:cNvSpPr txBox="true"/>
          <p:nvPr/>
        </p:nvSpPr>
        <p:spPr>
          <a:xfrm rot="0">
            <a:off x="4799896" y="3351925"/>
            <a:ext cx="8688208" cy="3601917"/>
          </a:xfrm>
          <a:prstGeom prst="rect">
            <a:avLst/>
          </a:prstGeom>
        </p:spPr>
        <p:txBody>
          <a:bodyPr anchor="t" rtlCol="false" tIns="0" lIns="0" bIns="0" rIns="0">
            <a:spAutoFit/>
          </a:bodyPr>
          <a:lstStyle/>
          <a:p>
            <a:pPr algn="ctr" marL="0" indent="0" lvl="0">
              <a:lnSpc>
                <a:spcPts val="13373"/>
              </a:lnSpc>
            </a:pPr>
            <a:r>
              <a:rPr lang="en-US" sz="16716" spc="501">
                <a:solidFill>
                  <a:srgbClr val="000000"/>
                </a:solidFill>
                <a:latin typeface="Sansita"/>
                <a:ea typeface="Sansita"/>
                <a:cs typeface="Sansita"/>
                <a:sym typeface="Sansita"/>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DAGl-oj3Ak0</dc:identifier>
  <dcterms:modified xsi:type="dcterms:W3CDTF">2011-08-01T06:04:30Z</dcterms:modified>
  <cp:revision>1</cp:revision>
  <dc:title>Group20 Project Presentation</dc:title>
</cp:coreProperties>
</file>