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1" r:id="rId5"/>
    <p:sldId id="262" r:id="rId6"/>
    <p:sldId id="264" r:id="rId7"/>
    <p:sldId id="266" r:id="rId8"/>
    <p:sldId id="265" r:id="rId9"/>
    <p:sldId id="268" r:id="rId10"/>
    <p:sldId id="269" r:id="rId11"/>
    <p:sldId id="267" r:id="rId12"/>
    <p:sldId id="270" r:id="rId13"/>
    <p:sldId id="271" r:id="rId14"/>
    <p:sldId id="272" r:id="rId15"/>
    <p:sldId id="273" r:id="rId16"/>
    <p:sldId id="274" r:id="rId17"/>
    <p:sldId id="275" r:id="rId18"/>
    <p:sldId id="25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ibre Baskerville" panose="020B0604020202020204" charset="0"/>
      <p:regular r:id="rId25"/>
      <p:bold r:id="rId26"/>
      <p:italic r:id="rId27"/>
    </p:embeddedFont>
    <p:embeddedFont>
      <p:font typeface="Lato Black" panose="020B0604020202020204" charset="0"/>
      <p:bold r:id="rId28"/>
      <p:boldItalic r:id="rId29"/>
    </p:embeddedFont>
    <p:embeddedFont>
      <p:font typeface="Arial Rounded MT Bold" panose="020F0704030504030204"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553D"/>
    <a:srgbClr val="8A8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showGuides="1">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1D3D6-D212-4514-BD9D-8BC86179CB69}" type="doc">
      <dgm:prSet loTypeId="urn:microsoft.com/office/officeart/2005/8/layout/list1" loCatId="list" qsTypeId="urn:microsoft.com/office/officeart/2005/8/quickstyle/simple1" qsCatId="simple" csTypeId="urn:microsoft.com/office/officeart/2005/8/colors/colorful3" csCatId="colorful" phldr="1"/>
      <dgm:spPr/>
    </dgm:pt>
    <dgm:pt modelId="{FC5FB940-D032-4A46-937C-0E4EDD3D2538}">
      <dgm:prSet phldrT="[Text]" custT="1"/>
      <dgm:spPr/>
      <dgm:t>
        <a:bodyPr/>
        <a:lstStyle/>
        <a:p>
          <a:r>
            <a:rPr lang="en-US" sz="1800" dirty="0" smtClean="0"/>
            <a:t>Data Manipulation</a:t>
          </a:r>
          <a:endParaRPr lang="en-US" sz="1800" dirty="0"/>
        </a:p>
      </dgm:t>
    </dgm:pt>
    <dgm:pt modelId="{F9609643-A645-4863-A537-DFC8BBCDA95C}" type="parTrans" cxnId="{6ACB910A-0861-46F0-B8B8-7236FD4811BD}">
      <dgm:prSet/>
      <dgm:spPr/>
      <dgm:t>
        <a:bodyPr/>
        <a:lstStyle/>
        <a:p>
          <a:endParaRPr lang="en-US" sz="1800"/>
        </a:p>
      </dgm:t>
    </dgm:pt>
    <dgm:pt modelId="{E6705C58-3A9C-4EF1-892C-E34505539114}" type="sibTrans" cxnId="{6ACB910A-0861-46F0-B8B8-7236FD4811BD}">
      <dgm:prSet/>
      <dgm:spPr/>
      <dgm:t>
        <a:bodyPr/>
        <a:lstStyle/>
        <a:p>
          <a:endParaRPr lang="en-US" sz="1800"/>
        </a:p>
      </dgm:t>
    </dgm:pt>
    <dgm:pt modelId="{227C460C-89CB-407A-B03E-B11060A6550B}">
      <dgm:prSet phldrT="[Text]" custT="1"/>
      <dgm:spPr>
        <a:solidFill>
          <a:schemeClr val="accent4">
            <a:lumMod val="75000"/>
          </a:schemeClr>
        </a:solidFill>
      </dgm:spPr>
      <dgm:t>
        <a:bodyPr/>
        <a:lstStyle/>
        <a:p>
          <a:r>
            <a:rPr lang="en-US" sz="1800" dirty="0" smtClean="0"/>
            <a:t>Univariate Analysis</a:t>
          </a:r>
        </a:p>
      </dgm:t>
    </dgm:pt>
    <dgm:pt modelId="{FEC61348-3FDC-4223-96DC-635C125C77C9}" type="parTrans" cxnId="{57847A44-9607-44C0-B23B-5B6467970CF9}">
      <dgm:prSet/>
      <dgm:spPr/>
      <dgm:t>
        <a:bodyPr/>
        <a:lstStyle/>
        <a:p>
          <a:endParaRPr lang="en-US" sz="1800"/>
        </a:p>
      </dgm:t>
    </dgm:pt>
    <dgm:pt modelId="{74FC6157-F4AA-417E-BB31-6DB16A0D9C88}" type="sibTrans" cxnId="{57847A44-9607-44C0-B23B-5B6467970CF9}">
      <dgm:prSet/>
      <dgm:spPr/>
      <dgm:t>
        <a:bodyPr/>
        <a:lstStyle/>
        <a:p>
          <a:endParaRPr lang="en-US" sz="1800"/>
        </a:p>
      </dgm:t>
    </dgm:pt>
    <dgm:pt modelId="{D4EEA9CE-8132-4AF5-AB6A-437969D61841}">
      <dgm:prSet phldrT="[Text]" custT="1"/>
      <dgm:spPr>
        <a:solidFill>
          <a:srgbClr val="CB553D"/>
        </a:solidFill>
      </dgm:spPr>
      <dgm:t>
        <a:bodyPr/>
        <a:lstStyle/>
        <a:p>
          <a:r>
            <a:rPr lang="en-US" sz="1800" dirty="0" smtClean="0"/>
            <a:t>Bivariate Analysis</a:t>
          </a:r>
        </a:p>
      </dgm:t>
    </dgm:pt>
    <dgm:pt modelId="{57A16791-567C-4C2A-95A5-A9CD0766D0BC}" type="parTrans" cxnId="{9DD66A6D-2AD6-4195-8A4B-228C42BDD334}">
      <dgm:prSet/>
      <dgm:spPr/>
      <dgm:t>
        <a:bodyPr/>
        <a:lstStyle/>
        <a:p>
          <a:endParaRPr lang="en-US" sz="1800"/>
        </a:p>
      </dgm:t>
    </dgm:pt>
    <dgm:pt modelId="{2106E00D-DFFB-414E-9B8A-6594531687D5}" type="sibTrans" cxnId="{9DD66A6D-2AD6-4195-8A4B-228C42BDD334}">
      <dgm:prSet/>
      <dgm:spPr/>
      <dgm:t>
        <a:bodyPr/>
        <a:lstStyle/>
        <a:p>
          <a:endParaRPr lang="en-US" sz="1800"/>
        </a:p>
      </dgm:t>
    </dgm:pt>
    <dgm:pt modelId="{B2319BBC-F51C-405E-A4F0-D311A62D876C}" type="pres">
      <dgm:prSet presAssocID="{5A01D3D6-D212-4514-BD9D-8BC86179CB69}" presName="linear" presStyleCnt="0">
        <dgm:presLayoutVars>
          <dgm:dir/>
          <dgm:animLvl val="lvl"/>
          <dgm:resizeHandles val="exact"/>
        </dgm:presLayoutVars>
      </dgm:prSet>
      <dgm:spPr/>
    </dgm:pt>
    <dgm:pt modelId="{2E7C471A-D61B-4D90-8AD9-82B9A0A5E7EF}" type="pres">
      <dgm:prSet presAssocID="{FC5FB940-D032-4A46-937C-0E4EDD3D2538}" presName="parentLin" presStyleCnt="0"/>
      <dgm:spPr/>
    </dgm:pt>
    <dgm:pt modelId="{90E02321-4A93-4353-87BF-D609A2C9A6DC}" type="pres">
      <dgm:prSet presAssocID="{FC5FB940-D032-4A46-937C-0E4EDD3D2538}" presName="parentLeftMargin" presStyleLbl="node1" presStyleIdx="0" presStyleCnt="3"/>
      <dgm:spPr/>
    </dgm:pt>
    <dgm:pt modelId="{2D6D4B54-D462-4DB1-A90C-C96C1758F37A}" type="pres">
      <dgm:prSet presAssocID="{FC5FB940-D032-4A46-937C-0E4EDD3D2538}" presName="parentText" presStyleLbl="node1" presStyleIdx="0" presStyleCnt="3">
        <dgm:presLayoutVars>
          <dgm:chMax val="0"/>
          <dgm:bulletEnabled val="1"/>
        </dgm:presLayoutVars>
      </dgm:prSet>
      <dgm:spPr/>
    </dgm:pt>
    <dgm:pt modelId="{E2E6E968-545C-4DA7-8956-FEB96E3ECF64}" type="pres">
      <dgm:prSet presAssocID="{FC5FB940-D032-4A46-937C-0E4EDD3D2538}" presName="negativeSpace" presStyleCnt="0"/>
      <dgm:spPr/>
    </dgm:pt>
    <dgm:pt modelId="{DB913B6F-B956-46ED-8831-AB4E3CAF3B18}" type="pres">
      <dgm:prSet presAssocID="{FC5FB940-D032-4A46-937C-0E4EDD3D2538}" presName="childText" presStyleLbl="conFgAcc1" presStyleIdx="0" presStyleCnt="3">
        <dgm:presLayoutVars>
          <dgm:bulletEnabled val="1"/>
        </dgm:presLayoutVars>
      </dgm:prSet>
      <dgm:spPr/>
    </dgm:pt>
    <dgm:pt modelId="{E83BA1E6-A424-4345-86E0-727E0FBB9D75}" type="pres">
      <dgm:prSet presAssocID="{E6705C58-3A9C-4EF1-892C-E34505539114}" presName="spaceBetweenRectangles" presStyleCnt="0"/>
      <dgm:spPr/>
    </dgm:pt>
    <dgm:pt modelId="{CEE33C1C-6B63-4FED-9CD6-9EE5BAF59010}" type="pres">
      <dgm:prSet presAssocID="{227C460C-89CB-407A-B03E-B11060A6550B}" presName="parentLin" presStyleCnt="0"/>
      <dgm:spPr/>
    </dgm:pt>
    <dgm:pt modelId="{91C4F0BF-8875-4769-A2AB-C69DA0D26946}" type="pres">
      <dgm:prSet presAssocID="{227C460C-89CB-407A-B03E-B11060A6550B}" presName="parentLeftMargin" presStyleLbl="node1" presStyleIdx="0" presStyleCnt="3"/>
      <dgm:spPr/>
    </dgm:pt>
    <dgm:pt modelId="{63F362F5-1968-4C7F-8DA0-734BE95AB462}" type="pres">
      <dgm:prSet presAssocID="{227C460C-89CB-407A-B03E-B11060A6550B}" presName="parentText" presStyleLbl="node1" presStyleIdx="1" presStyleCnt="3">
        <dgm:presLayoutVars>
          <dgm:chMax val="0"/>
          <dgm:bulletEnabled val="1"/>
        </dgm:presLayoutVars>
      </dgm:prSet>
      <dgm:spPr/>
    </dgm:pt>
    <dgm:pt modelId="{5E10EC62-DCF4-441B-AF78-474A942C3C68}" type="pres">
      <dgm:prSet presAssocID="{227C460C-89CB-407A-B03E-B11060A6550B}" presName="negativeSpace" presStyleCnt="0"/>
      <dgm:spPr/>
    </dgm:pt>
    <dgm:pt modelId="{7D0C52DC-6197-4D57-91CA-6AA53CE9DCAD}" type="pres">
      <dgm:prSet presAssocID="{227C460C-89CB-407A-B03E-B11060A6550B}" presName="childText" presStyleLbl="conFgAcc1" presStyleIdx="1" presStyleCnt="3">
        <dgm:presLayoutVars>
          <dgm:bulletEnabled val="1"/>
        </dgm:presLayoutVars>
      </dgm:prSet>
      <dgm:spPr>
        <a:ln>
          <a:solidFill>
            <a:schemeClr val="accent4">
              <a:lumMod val="75000"/>
            </a:schemeClr>
          </a:solidFill>
        </a:ln>
      </dgm:spPr>
    </dgm:pt>
    <dgm:pt modelId="{0AA47DFF-992A-4F79-9255-A7A3C10865F6}" type="pres">
      <dgm:prSet presAssocID="{74FC6157-F4AA-417E-BB31-6DB16A0D9C88}" presName="spaceBetweenRectangles" presStyleCnt="0"/>
      <dgm:spPr/>
    </dgm:pt>
    <dgm:pt modelId="{2D9DB477-D777-4369-8402-29A6CF25D8AB}" type="pres">
      <dgm:prSet presAssocID="{D4EEA9CE-8132-4AF5-AB6A-437969D61841}" presName="parentLin" presStyleCnt="0"/>
      <dgm:spPr/>
    </dgm:pt>
    <dgm:pt modelId="{5BAD59B5-8DFE-4A72-A227-FD587CF6204A}" type="pres">
      <dgm:prSet presAssocID="{D4EEA9CE-8132-4AF5-AB6A-437969D61841}" presName="parentLeftMargin" presStyleLbl="node1" presStyleIdx="1" presStyleCnt="3"/>
      <dgm:spPr/>
    </dgm:pt>
    <dgm:pt modelId="{3D229E25-12ED-49BF-9D2C-1BA2BA4A9F0E}" type="pres">
      <dgm:prSet presAssocID="{D4EEA9CE-8132-4AF5-AB6A-437969D61841}" presName="parentText" presStyleLbl="node1" presStyleIdx="2" presStyleCnt="3">
        <dgm:presLayoutVars>
          <dgm:chMax val="0"/>
          <dgm:bulletEnabled val="1"/>
        </dgm:presLayoutVars>
      </dgm:prSet>
      <dgm:spPr/>
    </dgm:pt>
    <dgm:pt modelId="{D16AA267-C837-4EA1-9FE4-3CC5F17FEDC2}" type="pres">
      <dgm:prSet presAssocID="{D4EEA9CE-8132-4AF5-AB6A-437969D61841}" presName="negativeSpace" presStyleCnt="0"/>
      <dgm:spPr/>
    </dgm:pt>
    <dgm:pt modelId="{0DB812A2-D139-40A4-9331-9B2707DA9764}" type="pres">
      <dgm:prSet presAssocID="{D4EEA9CE-8132-4AF5-AB6A-437969D61841}" presName="childText" presStyleLbl="conFgAcc1" presStyleIdx="2" presStyleCnt="3">
        <dgm:presLayoutVars>
          <dgm:bulletEnabled val="1"/>
        </dgm:presLayoutVars>
      </dgm:prSet>
      <dgm:spPr>
        <a:ln>
          <a:solidFill>
            <a:srgbClr val="CB553D"/>
          </a:solidFill>
        </a:ln>
      </dgm:spPr>
    </dgm:pt>
  </dgm:ptLst>
  <dgm:cxnLst>
    <dgm:cxn modelId="{2491A2BA-D3D0-45FF-938E-2CFE02B65F1B}" type="presOf" srcId="{FC5FB940-D032-4A46-937C-0E4EDD3D2538}" destId="{90E02321-4A93-4353-87BF-D609A2C9A6DC}" srcOrd="0" destOrd="0" presId="urn:microsoft.com/office/officeart/2005/8/layout/list1"/>
    <dgm:cxn modelId="{3181C310-2E1C-42BD-8FE6-BD00EA7598E3}" type="presOf" srcId="{D4EEA9CE-8132-4AF5-AB6A-437969D61841}" destId="{5BAD59B5-8DFE-4A72-A227-FD587CF6204A}" srcOrd="0" destOrd="0" presId="urn:microsoft.com/office/officeart/2005/8/layout/list1"/>
    <dgm:cxn modelId="{57847A44-9607-44C0-B23B-5B6467970CF9}" srcId="{5A01D3D6-D212-4514-BD9D-8BC86179CB69}" destId="{227C460C-89CB-407A-B03E-B11060A6550B}" srcOrd="1" destOrd="0" parTransId="{FEC61348-3FDC-4223-96DC-635C125C77C9}" sibTransId="{74FC6157-F4AA-417E-BB31-6DB16A0D9C88}"/>
    <dgm:cxn modelId="{9DD66A6D-2AD6-4195-8A4B-228C42BDD334}" srcId="{5A01D3D6-D212-4514-BD9D-8BC86179CB69}" destId="{D4EEA9CE-8132-4AF5-AB6A-437969D61841}" srcOrd="2" destOrd="0" parTransId="{57A16791-567C-4C2A-95A5-A9CD0766D0BC}" sibTransId="{2106E00D-DFFB-414E-9B8A-6594531687D5}"/>
    <dgm:cxn modelId="{D3758C98-6D83-4122-9E54-108D24C92251}" type="presOf" srcId="{FC5FB940-D032-4A46-937C-0E4EDD3D2538}" destId="{2D6D4B54-D462-4DB1-A90C-C96C1758F37A}" srcOrd="1" destOrd="0" presId="urn:microsoft.com/office/officeart/2005/8/layout/list1"/>
    <dgm:cxn modelId="{6ACB910A-0861-46F0-B8B8-7236FD4811BD}" srcId="{5A01D3D6-D212-4514-BD9D-8BC86179CB69}" destId="{FC5FB940-D032-4A46-937C-0E4EDD3D2538}" srcOrd="0" destOrd="0" parTransId="{F9609643-A645-4863-A537-DFC8BBCDA95C}" sibTransId="{E6705C58-3A9C-4EF1-892C-E34505539114}"/>
    <dgm:cxn modelId="{E28E443D-A005-44B7-BF3C-0F4C3796C445}" type="presOf" srcId="{227C460C-89CB-407A-B03E-B11060A6550B}" destId="{63F362F5-1968-4C7F-8DA0-734BE95AB462}" srcOrd="1" destOrd="0" presId="urn:microsoft.com/office/officeart/2005/8/layout/list1"/>
    <dgm:cxn modelId="{EC7F0B58-20B1-4D5C-8B70-8BB7D0027708}" type="presOf" srcId="{5A01D3D6-D212-4514-BD9D-8BC86179CB69}" destId="{B2319BBC-F51C-405E-A4F0-D311A62D876C}" srcOrd="0" destOrd="0" presId="urn:microsoft.com/office/officeart/2005/8/layout/list1"/>
    <dgm:cxn modelId="{051878B2-C532-4EF7-BCC7-0D3CDBF2BD16}" type="presOf" srcId="{D4EEA9CE-8132-4AF5-AB6A-437969D61841}" destId="{3D229E25-12ED-49BF-9D2C-1BA2BA4A9F0E}" srcOrd="1" destOrd="0" presId="urn:microsoft.com/office/officeart/2005/8/layout/list1"/>
    <dgm:cxn modelId="{576AAF31-2231-489A-8971-0119FC7B97C4}" type="presOf" srcId="{227C460C-89CB-407A-B03E-B11060A6550B}" destId="{91C4F0BF-8875-4769-A2AB-C69DA0D26946}" srcOrd="0" destOrd="0" presId="urn:microsoft.com/office/officeart/2005/8/layout/list1"/>
    <dgm:cxn modelId="{83C399BD-1BBA-4D72-B23E-568835CFB0CE}" type="presParOf" srcId="{B2319BBC-F51C-405E-A4F0-D311A62D876C}" destId="{2E7C471A-D61B-4D90-8AD9-82B9A0A5E7EF}" srcOrd="0" destOrd="0" presId="urn:microsoft.com/office/officeart/2005/8/layout/list1"/>
    <dgm:cxn modelId="{AA9CDA83-3D49-4AA9-8284-8E37A690B539}" type="presParOf" srcId="{2E7C471A-D61B-4D90-8AD9-82B9A0A5E7EF}" destId="{90E02321-4A93-4353-87BF-D609A2C9A6DC}" srcOrd="0" destOrd="0" presId="urn:microsoft.com/office/officeart/2005/8/layout/list1"/>
    <dgm:cxn modelId="{79CAE38D-E98F-480D-BFE5-4A2E3AD5F6DF}" type="presParOf" srcId="{2E7C471A-D61B-4D90-8AD9-82B9A0A5E7EF}" destId="{2D6D4B54-D462-4DB1-A90C-C96C1758F37A}" srcOrd="1" destOrd="0" presId="urn:microsoft.com/office/officeart/2005/8/layout/list1"/>
    <dgm:cxn modelId="{83E50220-BABB-4328-8185-C17731452E84}" type="presParOf" srcId="{B2319BBC-F51C-405E-A4F0-D311A62D876C}" destId="{E2E6E968-545C-4DA7-8956-FEB96E3ECF64}" srcOrd="1" destOrd="0" presId="urn:microsoft.com/office/officeart/2005/8/layout/list1"/>
    <dgm:cxn modelId="{C85D711E-0F4F-46F6-8155-92F4247D0D74}" type="presParOf" srcId="{B2319BBC-F51C-405E-A4F0-D311A62D876C}" destId="{DB913B6F-B956-46ED-8831-AB4E3CAF3B18}" srcOrd="2" destOrd="0" presId="urn:microsoft.com/office/officeart/2005/8/layout/list1"/>
    <dgm:cxn modelId="{7FEA0F69-735A-476B-8064-2205DA2C535A}" type="presParOf" srcId="{B2319BBC-F51C-405E-A4F0-D311A62D876C}" destId="{E83BA1E6-A424-4345-86E0-727E0FBB9D75}" srcOrd="3" destOrd="0" presId="urn:microsoft.com/office/officeart/2005/8/layout/list1"/>
    <dgm:cxn modelId="{4CAD78A1-150D-41F8-B311-316E359DE404}" type="presParOf" srcId="{B2319BBC-F51C-405E-A4F0-D311A62D876C}" destId="{CEE33C1C-6B63-4FED-9CD6-9EE5BAF59010}" srcOrd="4" destOrd="0" presId="urn:microsoft.com/office/officeart/2005/8/layout/list1"/>
    <dgm:cxn modelId="{EA6AFB1C-38FE-4CA4-873D-A46E20AB9E5E}" type="presParOf" srcId="{CEE33C1C-6B63-4FED-9CD6-9EE5BAF59010}" destId="{91C4F0BF-8875-4769-A2AB-C69DA0D26946}" srcOrd="0" destOrd="0" presId="urn:microsoft.com/office/officeart/2005/8/layout/list1"/>
    <dgm:cxn modelId="{03E84391-492F-4EDD-AFFA-2916BCE79A73}" type="presParOf" srcId="{CEE33C1C-6B63-4FED-9CD6-9EE5BAF59010}" destId="{63F362F5-1968-4C7F-8DA0-734BE95AB462}" srcOrd="1" destOrd="0" presId="urn:microsoft.com/office/officeart/2005/8/layout/list1"/>
    <dgm:cxn modelId="{B46C2572-42EB-411F-801E-03A2C077317E}" type="presParOf" srcId="{B2319BBC-F51C-405E-A4F0-D311A62D876C}" destId="{5E10EC62-DCF4-441B-AF78-474A942C3C68}" srcOrd="5" destOrd="0" presId="urn:microsoft.com/office/officeart/2005/8/layout/list1"/>
    <dgm:cxn modelId="{581CDAEF-AC29-47DA-AE30-CA62E76B1F33}" type="presParOf" srcId="{B2319BBC-F51C-405E-A4F0-D311A62D876C}" destId="{7D0C52DC-6197-4D57-91CA-6AA53CE9DCAD}" srcOrd="6" destOrd="0" presId="urn:microsoft.com/office/officeart/2005/8/layout/list1"/>
    <dgm:cxn modelId="{B1808BC3-59A4-488D-92D1-59BE895FB677}" type="presParOf" srcId="{B2319BBC-F51C-405E-A4F0-D311A62D876C}" destId="{0AA47DFF-992A-4F79-9255-A7A3C10865F6}" srcOrd="7" destOrd="0" presId="urn:microsoft.com/office/officeart/2005/8/layout/list1"/>
    <dgm:cxn modelId="{7729FAAD-66EA-4F32-BEDC-0C791B591CDD}" type="presParOf" srcId="{B2319BBC-F51C-405E-A4F0-D311A62D876C}" destId="{2D9DB477-D777-4369-8402-29A6CF25D8AB}" srcOrd="8" destOrd="0" presId="urn:microsoft.com/office/officeart/2005/8/layout/list1"/>
    <dgm:cxn modelId="{2FE51BAA-F3FA-44A6-8D51-B39BBBD6198C}" type="presParOf" srcId="{2D9DB477-D777-4369-8402-29A6CF25D8AB}" destId="{5BAD59B5-8DFE-4A72-A227-FD587CF6204A}" srcOrd="0" destOrd="0" presId="urn:microsoft.com/office/officeart/2005/8/layout/list1"/>
    <dgm:cxn modelId="{51FB78A9-F5A6-4F16-B27C-5BE1F35E9135}" type="presParOf" srcId="{2D9DB477-D777-4369-8402-29A6CF25D8AB}" destId="{3D229E25-12ED-49BF-9D2C-1BA2BA4A9F0E}" srcOrd="1" destOrd="0" presId="urn:microsoft.com/office/officeart/2005/8/layout/list1"/>
    <dgm:cxn modelId="{C117A385-23DE-4380-BFF8-1F812058425D}" type="presParOf" srcId="{B2319BBC-F51C-405E-A4F0-D311A62D876C}" destId="{D16AA267-C837-4EA1-9FE4-3CC5F17FEDC2}" srcOrd="9" destOrd="0" presId="urn:microsoft.com/office/officeart/2005/8/layout/list1"/>
    <dgm:cxn modelId="{A48302E7-6C20-42E6-9D71-5B4D339F69B6}" type="presParOf" srcId="{B2319BBC-F51C-405E-A4F0-D311A62D876C}" destId="{0DB812A2-D139-40A4-9331-9B2707DA97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13B6F-B956-46ED-8831-AB4E3CAF3B18}">
      <dsp:nvSpPr>
        <dsp:cNvPr id="0" name=""/>
        <dsp:cNvSpPr/>
      </dsp:nvSpPr>
      <dsp:spPr>
        <a:xfrm>
          <a:off x="0" y="469565"/>
          <a:ext cx="7056582" cy="705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D4B54-D462-4DB1-A90C-C96C1758F37A}">
      <dsp:nvSpPr>
        <dsp:cNvPr id="0" name=""/>
        <dsp:cNvSpPr/>
      </dsp:nvSpPr>
      <dsp:spPr>
        <a:xfrm>
          <a:off x="352829" y="56285"/>
          <a:ext cx="4939607" cy="8265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05" tIns="0" rIns="186705" bIns="0" numCol="1" spcCol="1270" anchor="ctr" anchorCtr="0">
          <a:noAutofit/>
        </a:bodyPr>
        <a:lstStyle/>
        <a:p>
          <a:pPr lvl="0" algn="l" defTabSz="800100">
            <a:lnSpc>
              <a:spcPct val="90000"/>
            </a:lnSpc>
            <a:spcBef>
              <a:spcPct val="0"/>
            </a:spcBef>
            <a:spcAft>
              <a:spcPct val="35000"/>
            </a:spcAft>
          </a:pPr>
          <a:r>
            <a:rPr lang="en-US" sz="1800" kern="1200" dirty="0" smtClean="0"/>
            <a:t>Data Manipulation</a:t>
          </a:r>
          <a:endParaRPr lang="en-US" sz="1800" kern="1200" dirty="0"/>
        </a:p>
      </dsp:txBody>
      <dsp:txXfrm>
        <a:off x="393178" y="96634"/>
        <a:ext cx="4858909" cy="745862"/>
      </dsp:txXfrm>
    </dsp:sp>
    <dsp:sp modelId="{7D0C52DC-6197-4D57-91CA-6AA53CE9DCAD}">
      <dsp:nvSpPr>
        <dsp:cNvPr id="0" name=""/>
        <dsp:cNvSpPr/>
      </dsp:nvSpPr>
      <dsp:spPr>
        <a:xfrm>
          <a:off x="0" y="1739645"/>
          <a:ext cx="7056582" cy="705600"/>
        </a:xfrm>
        <a:prstGeom prst="rect">
          <a:avLst/>
        </a:prstGeom>
        <a:solidFill>
          <a:schemeClr val="lt1">
            <a:alpha val="90000"/>
            <a:hueOff val="0"/>
            <a:satOff val="0"/>
            <a:lumOff val="0"/>
            <a:alphaOff val="0"/>
          </a:schemeClr>
        </a:solidFill>
        <a:ln w="254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dsp:style>
    </dsp:sp>
    <dsp:sp modelId="{63F362F5-1968-4C7F-8DA0-734BE95AB462}">
      <dsp:nvSpPr>
        <dsp:cNvPr id="0" name=""/>
        <dsp:cNvSpPr/>
      </dsp:nvSpPr>
      <dsp:spPr>
        <a:xfrm>
          <a:off x="352829" y="1326365"/>
          <a:ext cx="4939607" cy="82656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05" tIns="0" rIns="186705" bIns="0" numCol="1" spcCol="1270" anchor="ctr" anchorCtr="0">
          <a:noAutofit/>
        </a:bodyPr>
        <a:lstStyle/>
        <a:p>
          <a:pPr lvl="0" algn="l" defTabSz="800100">
            <a:lnSpc>
              <a:spcPct val="90000"/>
            </a:lnSpc>
            <a:spcBef>
              <a:spcPct val="0"/>
            </a:spcBef>
            <a:spcAft>
              <a:spcPct val="35000"/>
            </a:spcAft>
          </a:pPr>
          <a:r>
            <a:rPr lang="en-US" sz="1800" kern="1200" dirty="0" smtClean="0"/>
            <a:t>Univariate Analysis</a:t>
          </a:r>
        </a:p>
      </dsp:txBody>
      <dsp:txXfrm>
        <a:off x="393178" y="1366714"/>
        <a:ext cx="4858909" cy="745862"/>
      </dsp:txXfrm>
    </dsp:sp>
    <dsp:sp modelId="{0DB812A2-D139-40A4-9331-9B2707DA9764}">
      <dsp:nvSpPr>
        <dsp:cNvPr id="0" name=""/>
        <dsp:cNvSpPr/>
      </dsp:nvSpPr>
      <dsp:spPr>
        <a:xfrm>
          <a:off x="0" y="3009725"/>
          <a:ext cx="7056582" cy="705600"/>
        </a:xfrm>
        <a:prstGeom prst="rect">
          <a:avLst/>
        </a:prstGeom>
        <a:solidFill>
          <a:schemeClr val="lt1">
            <a:alpha val="90000"/>
            <a:hueOff val="0"/>
            <a:satOff val="0"/>
            <a:lumOff val="0"/>
            <a:alphaOff val="0"/>
          </a:schemeClr>
        </a:solidFill>
        <a:ln w="25400" cap="flat" cmpd="sng" algn="ctr">
          <a:solidFill>
            <a:srgbClr val="CB553D"/>
          </a:solidFill>
          <a:prstDash val="solid"/>
        </a:ln>
        <a:effectLst/>
      </dsp:spPr>
      <dsp:style>
        <a:lnRef idx="2">
          <a:scrgbClr r="0" g="0" b="0"/>
        </a:lnRef>
        <a:fillRef idx="1">
          <a:scrgbClr r="0" g="0" b="0"/>
        </a:fillRef>
        <a:effectRef idx="0">
          <a:scrgbClr r="0" g="0" b="0"/>
        </a:effectRef>
        <a:fontRef idx="minor"/>
      </dsp:style>
    </dsp:sp>
    <dsp:sp modelId="{3D229E25-12ED-49BF-9D2C-1BA2BA4A9F0E}">
      <dsp:nvSpPr>
        <dsp:cNvPr id="0" name=""/>
        <dsp:cNvSpPr/>
      </dsp:nvSpPr>
      <dsp:spPr>
        <a:xfrm>
          <a:off x="352829" y="2596445"/>
          <a:ext cx="4939607" cy="826560"/>
        </a:xfrm>
        <a:prstGeom prst="roundRect">
          <a:avLst/>
        </a:prstGeom>
        <a:solidFill>
          <a:srgbClr val="CB553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05" tIns="0" rIns="186705" bIns="0" numCol="1" spcCol="1270" anchor="ctr" anchorCtr="0">
          <a:noAutofit/>
        </a:bodyPr>
        <a:lstStyle/>
        <a:p>
          <a:pPr lvl="0" algn="l" defTabSz="800100">
            <a:lnSpc>
              <a:spcPct val="90000"/>
            </a:lnSpc>
            <a:spcBef>
              <a:spcPct val="0"/>
            </a:spcBef>
            <a:spcAft>
              <a:spcPct val="35000"/>
            </a:spcAft>
          </a:pPr>
          <a:r>
            <a:rPr lang="en-US" sz="1800" kern="1200" dirty="0" smtClean="0"/>
            <a:t>Bivariate Analysis</a:t>
          </a:r>
        </a:p>
      </dsp:txBody>
      <dsp:txXfrm>
        <a:off x="393178" y="2636794"/>
        <a:ext cx="4858909"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5.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dineshdasaroju/?originalSubdomain=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extLst>
              <a:ext uri="{BEBA8EAE-BF5A-486C-A8C5-ECC9F3942E4B}">
                <a14:imgProps xmlns:a14="http://schemas.microsoft.com/office/drawing/2010/main">
                  <a14:imgLayer r:embed="rId4">
                    <a14:imgEffect>
                      <a14:artisticPaintBrush/>
                    </a14:imgEffect>
                  </a14:imgLayer>
                </a14:imgProps>
              </a:ext>
            </a:extLst>
          </a:blip>
          <a:srcRect/>
          <a:stretch/>
        </p:blipFill>
        <p:spPr>
          <a:xfrm>
            <a:off x="-1" y="0"/>
            <a:ext cx="12192001" cy="6858000"/>
          </a:xfrm>
          <a:prstGeom prst="rect">
            <a:avLst/>
          </a:prstGeom>
          <a:noFill/>
          <a:ln>
            <a:noFill/>
          </a:ln>
        </p:spPr>
      </p:pic>
      <p:sp>
        <p:nvSpPr>
          <p:cNvPr id="99" name="Google Shape;99;p1"/>
          <p:cNvSpPr txBox="1"/>
          <p:nvPr/>
        </p:nvSpPr>
        <p:spPr>
          <a:xfrm>
            <a:off x="2620686" y="3822385"/>
            <a:ext cx="7576259" cy="830956"/>
          </a:xfrm>
          <a:prstGeom prst="rect">
            <a:avLst/>
          </a:prstGeom>
          <a:noFill/>
          <a:ln>
            <a:noFill/>
          </a:ln>
        </p:spPr>
        <p:txBody>
          <a:bodyPr spcFirstLastPara="1" wrap="square" lIns="91425" tIns="45700" rIns="91425" bIns="45700" anchor="t" anchorCtr="0">
            <a:spAutoFit/>
          </a:bodyPr>
          <a:lstStyle/>
          <a:p>
            <a:pPr lvl="0" algn="ctr"/>
            <a:r>
              <a:rPr lang="en-IN" sz="2800" dirty="0">
                <a:solidFill>
                  <a:srgbClr val="FF0000"/>
                </a:solidFill>
                <a:latin typeface="Arial Rounded MT Bold" panose="020F0704030504030204" pitchFamily="34" charset="0"/>
              </a:rPr>
              <a:t>A</a:t>
            </a:r>
            <a:r>
              <a:rPr lang="en-IN" sz="2800" dirty="0">
                <a:latin typeface="Arial Rounded MT Bold" panose="020F0704030504030204" pitchFamily="34" charset="0"/>
              </a:rPr>
              <a:t>spiring </a:t>
            </a:r>
            <a:r>
              <a:rPr lang="en-IN" sz="2800" dirty="0">
                <a:solidFill>
                  <a:srgbClr val="FF0000"/>
                </a:solidFill>
                <a:latin typeface="Arial Rounded MT Bold" panose="020F0704030504030204" pitchFamily="34" charset="0"/>
              </a:rPr>
              <a:t>M</a:t>
            </a:r>
            <a:r>
              <a:rPr lang="en-IN" sz="2800" dirty="0">
                <a:latin typeface="Arial Rounded MT Bold" panose="020F0704030504030204" pitchFamily="34" charset="0"/>
              </a:rPr>
              <a:t>ind </a:t>
            </a:r>
            <a:r>
              <a:rPr lang="en-IN" sz="2800" dirty="0">
                <a:solidFill>
                  <a:srgbClr val="FF0000"/>
                </a:solidFill>
                <a:latin typeface="Arial Rounded MT Bold" panose="020F0704030504030204" pitchFamily="34" charset="0"/>
              </a:rPr>
              <a:t>E</a:t>
            </a:r>
            <a:r>
              <a:rPr lang="en-IN" sz="2800" dirty="0">
                <a:latin typeface="Arial Rounded MT Bold" panose="020F0704030504030204" pitchFamily="34" charset="0"/>
              </a:rPr>
              <a:t>mployment </a:t>
            </a:r>
            <a:r>
              <a:rPr lang="en-IN" sz="2800" dirty="0" smtClean="0">
                <a:solidFill>
                  <a:srgbClr val="FF0000"/>
                </a:solidFill>
                <a:latin typeface="Arial Rounded MT Bold" panose="020F0704030504030204" pitchFamily="34" charset="0"/>
              </a:rPr>
              <a:t>O</a:t>
            </a:r>
            <a:r>
              <a:rPr lang="en-IN" sz="2800" dirty="0" smtClean="0">
                <a:latin typeface="Arial Rounded MT Bold" panose="020F0704030504030204" pitchFamily="34" charset="0"/>
              </a:rPr>
              <a:t>utcomes</a:t>
            </a:r>
            <a:endParaRPr lang="en-US" sz="2000" dirty="0" smtClean="0">
              <a:latin typeface="Arial Rounded MT Bold" panose="020F0704030504030204" pitchFamily="34" charset="0"/>
            </a:endParaRPr>
          </a:p>
          <a:p>
            <a:pPr marL="0" marR="0" lvl="0" indent="0" algn="ctr" rtl="0">
              <a:spcBef>
                <a:spcPts val="0"/>
              </a:spcBef>
              <a:spcAft>
                <a:spcPts val="0"/>
              </a:spcAft>
              <a:buNone/>
            </a:pPr>
            <a:r>
              <a:rPr lang="en-US" sz="2000" dirty="0" smtClean="0">
                <a:latin typeface="Arial Rounded MT Bold" panose="020F0704030504030204" pitchFamily="34" charset="0"/>
              </a:rPr>
              <a:t>Exploratory Data Analysis</a:t>
            </a:r>
          </a:p>
        </p:txBody>
      </p:sp>
      <p:sp>
        <p:nvSpPr>
          <p:cNvPr id="2" name="TextBox 1"/>
          <p:cNvSpPr txBox="1"/>
          <p:nvPr/>
        </p:nvSpPr>
        <p:spPr>
          <a:xfrm>
            <a:off x="1551709" y="5791200"/>
            <a:ext cx="1893467" cy="338554"/>
          </a:xfrm>
          <a:prstGeom prst="rect">
            <a:avLst/>
          </a:prstGeom>
          <a:noFill/>
        </p:spPr>
        <p:txBody>
          <a:bodyPr wrap="none" rtlCol="0">
            <a:spAutoFit/>
          </a:bodyPr>
          <a:lstStyle/>
          <a:p>
            <a:r>
              <a:rPr lang="en-US" sz="1600" dirty="0" smtClean="0">
                <a:latin typeface="+mj-lt"/>
              </a:rPr>
              <a:t>-- Dinesh Dasaroju</a:t>
            </a:r>
            <a:endParaRPr lang="en-IN" sz="16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0" y="987424"/>
            <a:ext cx="3932237" cy="610467"/>
          </a:xfrm>
          <a:solidFill>
            <a:schemeClr val="accent4">
              <a:lumMod val="75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a:latin typeface="Arial Rounded MT Bold" panose="020F0704030504030204" pitchFamily="34" charset="0"/>
              </a:rPr>
              <a:t>Univariate Analysis</a:t>
            </a:r>
            <a:endParaRPr lang="en-IN" dirty="0"/>
          </a:p>
        </p:txBody>
      </p:sp>
      <p:sp>
        <p:nvSpPr>
          <p:cNvPr id="4" name="Text Placeholder 3"/>
          <p:cNvSpPr>
            <a:spLocks noGrp="1"/>
          </p:cNvSpPr>
          <p:nvPr>
            <p:ph type="body" idx="1"/>
          </p:nvPr>
        </p:nvSpPr>
        <p:spPr>
          <a:xfrm>
            <a:off x="1089891" y="1597890"/>
            <a:ext cx="3932237" cy="4263159"/>
          </a:xfr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lstStyle/>
          <a:p>
            <a:pPr marL="228600" indent="0"/>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Variable : </a:t>
            </a:r>
            <a:r>
              <a:rPr lang="en-US" dirty="0" smtClean="0">
                <a:latin typeface="Arial" panose="020B0604020202020204" pitchFamily="34" charset="0"/>
                <a:cs typeface="Arial" panose="020B0604020202020204" pitchFamily="34" charset="0"/>
              </a:rPr>
              <a:t>Computer Programming</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Using this plot we can easily say that the average </a:t>
            </a:r>
            <a:r>
              <a:rPr lang="en-IN" dirty="0" smtClean="0">
                <a:latin typeface="Arial" panose="020B0604020202020204" pitchFamily="34" charset="0"/>
                <a:cs typeface="Arial" panose="020B0604020202020204" pitchFamily="34" charset="0"/>
              </a:rPr>
              <a:t>Scores of students in AMCAT’s Computer programming exam is 353.08</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Most of the students were absent or didn’t attended exam</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the whole </a:t>
            </a:r>
            <a:r>
              <a:rPr lang="en-US" dirty="0" smtClean="0">
                <a:latin typeface="Arial" panose="020B0604020202020204" pitchFamily="34" charset="0"/>
                <a:cs typeface="Arial" panose="020B0604020202020204" pitchFamily="34" charset="0"/>
              </a:rPr>
              <a:t>Computer Programming scores data. Majority </a:t>
            </a:r>
            <a:r>
              <a:rPr lang="en-US" dirty="0">
                <a:latin typeface="Arial" panose="020B0604020202020204" pitchFamily="34" charset="0"/>
                <a:cs typeface="Arial" panose="020B0604020202020204" pitchFamily="34" charset="0"/>
              </a:rPr>
              <a:t>of students </a:t>
            </a:r>
            <a:r>
              <a:rPr lang="en-US" dirty="0" smtClean="0">
                <a:latin typeface="Arial" panose="020B0604020202020204" pitchFamily="34" charset="0"/>
                <a:cs typeface="Arial" panose="020B0604020202020204" pitchFamily="34" charset="0"/>
              </a:rPr>
              <a:t>scores are between 300 to 450</a:t>
            </a:r>
            <a:endParaRPr lang="en-US" dirty="0">
              <a:latin typeface="Arial" panose="020B0604020202020204" pitchFamily="34" charset="0"/>
              <a:cs typeface="Arial" panose="020B0604020202020204" pitchFamily="34" charset="0"/>
            </a:endParaRPr>
          </a:p>
          <a:p>
            <a:pPr marL="228600" indent="0"/>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6" name="Rectangle 5"/>
          <p:cNvSpPr/>
          <p:nvPr/>
        </p:nvSpPr>
        <p:spPr>
          <a:xfrm>
            <a:off x="5135418" y="978678"/>
            <a:ext cx="6526697" cy="4882372"/>
          </a:xfrm>
          <a:prstGeom prst="rect">
            <a:avLst/>
          </a:prstGeom>
          <a:no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555" y="1052945"/>
            <a:ext cx="6322846" cy="4719782"/>
          </a:xfrm>
          <a:prstGeom prst="rect">
            <a:avLst/>
          </a:prstGeom>
        </p:spPr>
      </p:pic>
    </p:spTree>
    <p:extLst>
      <p:ext uri="{BB962C8B-B14F-4D97-AF65-F5344CB8AC3E}">
        <p14:creationId xmlns:p14="http://schemas.microsoft.com/office/powerpoint/2010/main" val="297849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5352" y="987425"/>
            <a:ext cx="3932237" cy="573088"/>
          </a:xfrm>
          <a:solidFill>
            <a:schemeClr val="accent4">
              <a:lumMod val="75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latin typeface="Arial Rounded MT Bold" panose="020F0704030504030204" pitchFamily="34" charset="0"/>
              </a:rPr>
              <a:t>Univariate Analysis</a:t>
            </a:r>
            <a:endParaRPr lang="en-IN" dirty="0"/>
          </a:p>
        </p:txBody>
      </p:sp>
      <p:sp>
        <p:nvSpPr>
          <p:cNvPr id="6" name="Text Placeholder 3"/>
          <p:cNvSpPr>
            <a:spLocks noGrp="1"/>
          </p:cNvSpPr>
          <p:nvPr>
            <p:ph type="body" idx="1"/>
          </p:nvPr>
        </p:nvSpPr>
        <p:spPr>
          <a:xfrm>
            <a:off x="1135351" y="1560513"/>
            <a:ext cx="3932237" cy="4308475"/>
          </a:xfr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lstStyle/>
          <a:p>
            <a:pPr marL="228600" indent="0"/>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Variable : </a:t>
            </a:r>
            <a:r>
              <a:rPr lang="en-US" dirty="0" smtClean="0">
                <a:latin typeface="Arial" panose="020B0604020202020204" pitchFamily="34" charset="0"/>
                <a:cs typeface="Arial" panose="020B0604020202020204" pitchFamily="34" charset="0"/>
              </a:rPr>
              <a:t>Designation</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Using this Graph we can easily say that the Top job designations mostly technology related</a:t>
            </a:r>
            <a:endParaRPr lang="en-IN" dirty="0" smtClean="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 the Whole designations data . We have around 415 unique job designations </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others bar resembles the overall unique job designations except the rest designations shown in the Graph</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7" name="Rectangle 6"/>
          <p:cNvSpPr/>
          <p:nvPr/>
        </p:nvSpPr>
        <p:spPr>
          <a:xfrm>
            <a:off x="5159952" y="987425"/>
            <a:ext cx="6487103" cy="4882372"/>
          </a:xfrm>
          <a:prstGeom prst="rect">
            <a:avLst/>
          </a:prstGeom>
          <a:no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466" y="1040022"/>
            <a:ext cx="6268461" cy="477717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Tree>
    <p:extLst>
      <p:ext uri="{BB962C8B-B14F-4D97-AF65-F5344CB8AC3E}">
        <p14:creationId xmlns:p14="http://schemas.microsoft.com/office/powerpoint/2010/main" val="60646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6" name="Title 1"/>
          <p:cNvSpPr>
            <a:spLocks noGrp="1"/>
          </p:cNvSpPr>
          <p:nvPr>
            <p:ph type="title"/>
          </p:nvPr>
        </p:nvSpPr>
        <p:spPr>
          <a:xfrm>
            <a:off x="1137733" y="987425"/>
            <a:ext cx="3930650" cy="573088"/>
          </a:xfrm>
          <a:solidFill>
            <a:schemeClr val="accent4">
              <a:lumMod val="75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latin typeface="Arial Rounded MT Bold" panose="020F0704030504030204" pitchFamily="34" charset="0"/>
              </a:rPr>
              <a:t>Univariate Analysis</a:t>
            </a:r>
            <a:endParaRPr lang="en-IN" dirty="0"/>
          </a:p>
        </p:txBody>
      </p:sp>
      <p:sp>
        <p:nvSpPr>
          <p:cNvPr id="7" name="Text Placeholder 3"/>
          <p:cNvSpPr>
            <a:spLocks noGrp="1"/>
          </p:cNvSpPr>
          <p:nvPr>
            <p:ph type="body" idx="1"/>
          </p:nvPr>
        </p:nvSpPr>
        <p:spPr>
          <a:xfrm>
            <a:off x="1137733" y="1560513"/>
            <a:ext cx="3930650" cy="4309284"/>
          </a:xfr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lstStyle/>
          <a:p>
            <a:pPr marL="228600" indent="0"/>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Variable : </a:t>
            </a:r>
            <a:r>
              <a:rPr lang="en-US" dirty="0" smtClean="0">
                <a:latin typeface="Arial" panose="020B0604020202020204" pitchFamily="34" charset="0"/>
                <a:cs typeface="Arial" panose="020B0604020202020204" pitchFamily="34" charset="0"/>
              </a:rPr>
              <a:t>Degree</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Using this Graph we can easily say that the most of the students are from (B.Tech / B.E) Backgrounds. And it should be because data is scraped focusing on engineers. </a:t>
            </a:r>
            <a:endParaRPr lang="en-IN" dirty="0" smtClean="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M.Sc. Graduates are very negligible in this data.</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data surely represents that most of the students are getting job ready right after  under graduation rather than proceeding forward to further studies.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8" name="Rectangle 7"/>
          <p:cNvSpPr/>
          <p:nvPr/>
        </p:nvSpPr>
        <p:spPr>
          <a:xfrm>
            <a:off x="5159952" y="987425"/>
            <a:ext cx="6487103" cy="4882372"/>
          </a:xfrm>
          <a:prstGeom prst="rect">
            <a:avLst/>
          </a:prstGeom>
          <a:no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018" y="1089948"/>
            <a:ext cx="6340217" cy="4673543"/>
          </a:xfrm>
          <a:prstGeom prst="rect">
            <a:avLst/>
          </a:prstGeom>
        </p:spPr>
      </p:pic>
    </p:spTree>
    <p:extLst>
      <p:ext uri="{BB962C8B-B14F-4D97-AF65-F5344CB8AC3E}">
        <p14:creationId xmlns:p14="http://schemas.microsoft.com/office/powerpoint/2010/main" val="1498082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11" name="TextBox 10"/>
          <p:cNvSpPr txBox="1"/>
          <p:nvPr/>
        </p:nvSpPr>
        <p:spPr>
          <a:xfrm>
            <a:off x="1175798" y="434022"/>
            <a:ext cx="4082474" cy="584775"/>
          </a:xfrm>
          <a:prstGeom prst="rect">
            <a:avLst/>
          </a:prstGeom>
          <a:noFill/>
        </p:spPr>
        <p:txBody>
          <a:bodyPr wrap="square" rtlCol="0">
            <a:spAutoFit/>
          </a:bodyPr>
          <a:lstStyle/>
          <a:p>
            <a:r>
              <a:rPr lang="en-US" sz="3200" dirty="0" smtClean="0">
                <a:latin typeface="Arial Rounded MT Bold" panose="020F0704030504030204" pitchFamily="34" charset="0"/>
              </a:rPr>
              <a:t>Outlier Detection</a:t>
            </a:r>
            <a:endParaRPr lang="en-IN" sz="3200" dirty="0">
              <a:latin typeface="Arial Rounded MT Bold" panose="020F0704030504030204" pitchFamily="34" charset="0"/>
            </a:endParaRPr>
          </a:p>
        </p:txBody>
      </p:sp>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69761" y="1259486"/>
            <a:ext cx="6161457" cy="3072794"/>
          </a:xfrm>
          <a:prstGeom prst="rect">
            <a:avLst/>
          </a:prstGeom>
        </p:spPr>
      </p:pic>
      <p:sp>
        <p:nvSpPr>
          <p:cNvPr id="14" name="Rectangle 13"/>
          <p:cNvSpPr/>
          <p:nvPr/>
        </p:nvSpPr>
        <p:spPr>
          <a:xfrm>
            <a:off x="1277398" y="1161586"/>
            <a:ext cx="10305002" cy="4796359"/>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808" y="1403928"/>
            <a:ext cx="3881701" cy="4285672"/>
          </a:xfrm>
          <a:prstGeom prst="rect">
            <a:avLst/>
          </a:prstGeom>
        </p:spPr>
      </p:pic>
      <p:cxnSp>
        <p:nvCxnSpPr>
          <p:cNvPr id="17" name="Straight Connector 16"/>
          <p:cNvCxnSpPr/>
          <p:nvPr/>
        </p:nvCxnSpPr>
        <p:spPr>
          <a:xfrm>
            <a:off x="7531218" y="1161586"/>
            <a:ext cx="0" cy="4796359"/>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flipH="1">
            <a:off x="1295870" y="4396993"/>
            <a:ext cx="6235348"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pic>
        <p:nvPicPr>
          <p:cNvPr id="12" name="Picture 11"/>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372988" y="4475069"/>
            <a:ext cx="6084339" cy="1369896"/>
          </a:xfrm>
          <a:prstGeom prst="rect">
            <a:avLst/>
          </a:prstGeom>
        </p:spPr>
      </p:pic>
    </p:spTree>
    <p:extLst>
      <p:ext uri="{BB962C8B-B14F-4D97-AF65-F5344CB8AC3E}">
        <p14:creationId xmlns:p14="http://schemas.microsoft.com/office/powerpoint/2010/main" val="127419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17600" y="988293"/>
            <a:ext cx="4879975" cy="581889"/>
          </a:xfrm>
          <a:solidFill>
            <a:srgbClr val="CB553D"/>
          </a:solidFill>
          <a:ln>
            <a:solidFill>
              <a:srgbClr val="CB553D"/>
            </a:solidFill>
          </a:ln>
        </p:spPr>
        <p:style>
          <a:lnRef idx="2">
            <a:schemeClr val="dk1"/>
          </a:lnRef>
          <a:fillRef idx="1">
            <a:schemeClr val="lt1"/>
          </a:fillRef>
          <a:effectRef idx="0">
            <a:schemeClr val="dk1"/>
          </a:effectRef>
          <a:fontRef idx="minor">
            <a:schemeClr val="dk1"/>
          </a:fontRef>
        </p:style>
        <p:txBody>
          <a:bodyPr>
            <a:normAutofit/>
          </a:bodyPr>
          <a:lstStyle/>
          <a:p>
            <a:r>
              <a:rPr lang="en-US" sz="3200" dirty="0" smtClean="0">
                <a:latin typeface="Arial Rounded MT Bold" panose="020F0704030504030204" pitchFamily="34" charset="0"/>
              </a:rPr>
              <a:t> Bivariate Analysis</a:t>
            </a:r>
            <a:endParaRPr lang="en-IN" sz="3200" dirty="0">
              <a:latin typeface="Arial Rounded MT Bold" panose="020F0704030504030204" pitchFamily="34" charset="0"/>
            </a:endParaRPr>
          </a:p>
        </p:txBody>
      </p:sp>
      <p:sp>
        <p:nvSpPr>
          <p:cNvPr id="9" name="Text Placeholder 8"/>
          <p:cNvSpPr>
            <a:spLocks noGrp="1"/>
          </p:cNvSpPr>
          <p:nvPr>
            <p:ph type="body" idx="2"/>
          </p:nvPr>
        </p:nvSpPr>
        <p:spPr>
          <a:xfrm>
            <a:off x="1117599" y="1570182"/>
            <a:ext cx="4879975" cy="4619481"/>
          </a:xfrm>
          <a:ln>
            <a:solidFill>
              <a:srgbClr val="CB553D"/>
            </a:solidFill>
          </a:ln>
        </p:spPr>
        <p:style>
          <a:lnRef idx="2">
            <a:schemeClr val="dk1"/>
          </a:lnRef>
          <a:fillRef idx="1">
            <a:schemeClr val="lt1"/>
          </a:fillRef>
          <a:effectRef idx="0">
            <a:schemeClr val="dk1"/>
          </a:effectRef>
          <a:fontRef idx="minor">
            <a:schemeClr val="dk1"/>
          </a:fontRef>
        </p:style>
        <p:txBody>
          <a:bodyPr/>
          <a:lstStyle/>
          <a:p>
            <a:pPr marL="114300" indent="0">
              <a:buNone/>
            </a:pPr>
            <a:endParaRPr lang="en-IN" dirty="0"/>
          </a:p>
        </p:txBody>
      </p:sp>
      <p:sp>
        <p:nvSpPr>
          <p:cNvPr id="11" name="Text Placeholder 10"/>
          <p:cNvSpPr>
            <a:spLocks noGrp="1"/>
          </p:cNvSpPr>
          <p:nvPr>
            <p:ph type="body" idx="4"/>
          </p:nvPr>
        </p:nvSpPr>
        <p:spPr>
          <a:xfrm>
            <a:off x="6077527" y="988291"/>
            <a:ext cx="5222443" cy="5201372"/>
          </a:xfrm>
          <a:ln>
            <a:solidFill>
              <a:srgbClr val="CB553D"/>
            </a:solidFill>
          </a:ln>
        </p:spPr>
        <p:style>
          <a:lnRef idx="2">
            <a:schemeClr val="dk1"/>
          </a:lnRef>
          <a:fillRef idx="1">
            <a:schemeClr val="lt1"/>
          </a:fillRef>
          <a:effectRef idx="0">
            <a:schemeClr val="dk1"/>
          </a:effectRef>
          <a:fontRef idx="minor">
            <a:schemeClr val="dk1"/>
          </a:fontRef>
        </p:style>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By the Graph it is evident that there is a salary  variations based on Gender </a:t>
            </a: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For male pay scale is more compared to </a:t>
            </a:r>
            <a:r>
              <a:rPr lang="en-US" sz="1600" dirty="0">
                <a:latin typeface="Arial" panose="020B0604020202020204" pitchFamily="34" charset="0"/>
                <a:cs typeface="Arial" panose="020B0604020202020204" pitchFamily="34" charset="0"/>
              </a:rPr>
              <a:t>f</a:t>
            </a:r>
            <a:r>
              <a:rPr lang="en-US" sz="1600" dirty="0" smtClean="0">
                <a:latin typeface="Arial" panose="020B0604020202020204" pitchFamily="34" charset="0"/>
                <a:cs typeface="Arial" panose="020B0604020202020204" pitchFamily="34" charset="0"/>
              </a:rPr>
              <a:t>emale</a:t>
            </a:r>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1" y="1671783"/>
            <a:ext cx="4672084" cy="444269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212" y="1043710"/>
            <a:ext cx="4743830" cy="3934689"/>
          </a:xfrm>
          <a:prstGeom prst="rect">
            <a:avLst/>
          </a:prstGeom>
        </p:spPr>
      </p:pic>
    </p:spTree>
    <p:extLst>
      <p:ext uri="{BB962C8B-B14F-4D97-AF65-F5344CB8AC3E}">
        <p14:creationId xmlns:p14="http://schemas.microsoft.com/office/powerpoint/2010/main" val="823926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p:cNvSpPr>
          <p:nvPr/>
        </p:nvSpPr>
        <p:spPr>
          <a:xfrm>
            <a:off x="1117600" y="988293"/>
            <a:ext cx="4879975" cy="581889"/>
          </a:xfrm>
          <a:prstGeom prst="rect">
            <a:avLst/>
          </a:prstGeom>
          <a:solidFill>
            <a:srgbClr val="CB553D"/>
          </a:solidFill>
          <a:ln w="25400" cap="flat" cmpd="sng" algn="ctr">
            <a:solidFill>
              <a:srgbClr val="CB553D"/>
            </a:solidFill>
            <a:prstDash val="solid"/>
          </a:ln>
        </p:spPr>
        <p:style>
          <a:lnRef idx="2">
            <a:schemeClr val="dk1"/>
          </a:lnRef>
          <a:fillRef idx="1">
            <a:schemeClr val="lt1"/>
          </a:fillRef>
          <a:effectRef idx="0">
            <a:schemeClr val="dk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US" sz="3200" smtClean="0">
                <a:latin typeface="Arial Rounded MT Bold" panose="020F0704030504030204" pitchFamily="34" charset="0"/>
              </a:rPr>
              <a:t> Bivariate Analysis</a:t>
            </a:r>
            <a:endParaRPr lang="en-IN" sz="3200" dirty="0">
              <a:latin typeface="Arial Rounded MT Bold" panose="020F070403050403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9" name="Rectangle 8"/>
          <p:cNvSpPr/>
          <p:nvPr/>
        </p:nvSpPr>
        <p:spPr>
          <a:xfrm>
            <a:off x="1117600" y="1570182"/>
            <a:ext cx="4879975" cy="4470400"/>
          </a:xfrm>
          <a:prstGeom prst="rect">
            <a:avLst/>
          </a:prstGeom>
          <a:noFill/>
          <a:ln>
            <a:solidFill>
              <a:srgbClr val="CB5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105235" y="988292"/>
            <a:ext cx="5458691" cy="5052289"/>
          </a:xfrm>
          <a:prstGeom prst="rect">
            <a:avLst/>
          </a:prstGeom>
          <a:noFill/>
          <a:ln>
            <a:solidFill>
              <a:srgbClr val="CB5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631" y="1640264"/>
            <a:ext cx="4722829" cy="433633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896" y="1027518"/>
            <a:ext cx="5278378" cy="4025249"/>
          </a:xfrm>
          <a:prstGeom prst="rect">
            <a:avLst/>
          </a:prstGeom>
        </p:spPr>
      </p:pic>
      <p:sp>
        <p:nvSpPr>
          <p:cNvPr id="15" name="TextBox 14"/>
          <p:cNvSpPr txBox="1"/>
          <p:nvPr/>
        </p:nvSpPr>
        <p:spPr>
          <a:xfrm>
            <a:off x="6339841" y="5125870"/>
            <a:ext cx="502448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By the we can say that average pay scale of an engineer is 3,00,000 and maximum 4,00,000</a:t>
            </a:r>
            <a:endParaRPr lang="en-IN" sz="1600" dirty="0"/>
          </a:p>
        </p:txBody>
      </p:sp>
    </p:spTree>
    <p:extLst>
      <p:ext uri="{BB962C8B-B14F-4D97-AF65-F5344CB8AC3E}">
        <p14:creationId xmlns:p14="http://schemas.microsoft.com/office/powerpoint/2010/main" val="354409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6" name="Title 6"/>
          <p:cNvSpPr txBox="1">
            <a:spLocks/>
          </p:cNvSpPr>
          <p:nvPr/>
        </p:nvSpPr>
        <p:spPr>
          <a:xfrm>
            <a:off x="1117600" y="988293"/>
            <a:ext cx="4879975" cy="581889"/>
          </a:xfrm>
          <a:prstGeom prst="rect">
            <a:avLst/>
          </a:prstGeom>
          <a:solidFill>
            <a:srgbClr val="CB553D"/>
          </a:solidFill>
          <a:ln w="25400" cap="flat" cmpd="sng" algn="ctr">
            <a:solidFill>
              <a:srgbClr val="CB553D"/>
            </a:solidFill>
            <a:prstDash val="solid"/>
          </a:ln>
        </p:spPr>
        <p:style>
          <a:lnRef idx="2">
            <a:schemeClr val="dk1"/>
          </a:lnRef>
          <a:fillRef idx="1">
            <a:schemeClr val="lt1"/>
          </a:fillRef>
          <a:effectRef idx="0">
            <a:schemeClr val="dk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US" sz="3200" smtClean="0">
                <a:latin typeface="Arial Rounded MT Bold" panose="020F0704030504030204" pitchFamily="34" charset="0"/>
              </a:rPr>
              <a:t> Bivariate Analysis</a:t>
            </a:r>
            <a:endParaRPr lang="en-IN" sz="3200" dirty="0">
              <a:latin typeface="Arial Rounded MT Bold" panose="020F0704030504030204" pitchFamily="34" charset="0"/>
            </a:endParaRPr>
          </a:p>
        </p:txBody>
      </p:sp>
      <p:sp>
        <p:nvSpPr>
          <p:cNvPr id="7" name="Rectangle 6"/>
          <p:cNvSpPr/>
          <p:nvPr/>
        </p:nvSpPr>
        <p:spPr>
          <a:xfrm>
            <a:off x="1117600" y="1570182"/>
            <a:ext cx="4879975" cy="4470400"/>
          </a:xfrm>
          <a:prstGeom prst="rect">
            <a:avLst/>
          </a:prstGeom>
          <a:noFill/>
          <a:ln>
            <a:solidFill>
              <a:srgbClr val="CB5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105235" y="988292"/>
            <a:ext cx="5458691" cy="5052289"/>
          </a:xfrm>
          <a:prstGeom prst="rect">
            <a:avLst/>
          </a:prstGeom>
          <a:noFill/>
          <a:ln>
            <a:solidFill>
              <a:srgbClr val="CB5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674" y="1708726"/>
            <a:ext cx="4627418" cy="4174837"/>
          </a:xfrm>
          <a:prstGeom prst="rect">
            <a:avLst/>
          </a:prstGeom>
        </p:spPr>
      </p:pic>
      <p:sp>
        <p:nvSpPr>
          <p:cNvPr id="10" name="TextBox 9"/>
          <p:cNvSpPr txBox="1"/>
          <p:nvPr/>
        </p:nvSpPr>
        <p:spPr>
          <a:xfrm>
            <a:off x="6154593" y="1708870"/>
            <a:ext cx="5335918"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IN" sz="1600" dirty="0"/>
          </a:p>
        </p:txBody>
      </p:sp>
      <p:sp>
        <p:nvSpPr>
          <p:cNvPr id="11" name="TextBox 10"/>
          <p:cNvSpPr txBox="1"/>
          <p:nvPr/>
        </p:nvSpPr>
        <p:spPr>
          <a:xfrm>
            <a:off x="6225316" y="1163787"/>
            <a:ext cx="2571538" cy="400110"/>
          </a:xfrm>
          <a:prstGeom prst="rect">
            <a:avLst/>
          </a:prstGeom>
          <a:noFill/>
        </p:spPr>
        <p:txBody>
          <a:bodyPr wrap="none" rtlCol="0">
            <a:spAutoFit/>
          </a:bodyPr>
          <a:lstStyle/>
          <a:p>
            <a:r>
              <a:rPr lang="en-US" sz="2000" dirty="0" smtClean="0">
                <a:latin typeface="Arial Rounded MT Bold" panose="020F0704030504030204" pitchFamily="34" charset="0"/>
              </a:rPr>
              <a:t>Research Question</a:t>
            </a:r>
            <a:endParaRPr lang="en-IN" sz="2000" dirty="0">
              <a:latin typeface="Arial Rounded MT Bold" panose="020F0704030504030204" pitchFamily="34" charset="0"/>
            </a:endParaRPr>
          </a:p>
        </p:txBody>
      </p:sp>
      <p:sp>
        <p:nvSpPr>
          <p:cNvPr id="12" name="TextBox 11"/>
          <p:cNvSpPr txBox="1"/>
          <p:nvPr/>
        </p:nvSpPr>
        <p:spPr>
          <a:xfrm>
            <a:off x="6336153" y="3592949"/>
            <a:ext cx="504304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The Statement made by Times of India is  surely True. As shown in the Graph too it represents that average salary of jobs designations like </a:t>
            </a:r>
            <a:r>
              <a:rPr lang="en-US" sz="1600" dirty="0"/>
              <a:t>Programming Analyst, Software Engineer, Hardware Engineer and Associate </a:t>
            </a:r>
            <a:r>
              <a:rPr lang="en-US" sz="1600" dirty="0" smtClean="0"/>
              <a:t>Engineers average salary is about 3 lakhs . “Hence Proved”</a:t>
            </a:r>
            <a:endParaRPr lang="en-IN" sz="1600" dirty="0"/>
          </a:p>
        </p:txBody>
      </p:sp>
    </p:spTree>
    <p:extLst>
      <p:ext uri="{BB962C8B-B14F-4D97-AF65-F5344CB8AC3E}">
        <p14:creationId xmlns:p14="http://schemas.microsoft.com/office/powerpoint/2010/main" val="276841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3" name="TextBox 2"/>
          <p:cNvSpPr txBox="1"/>
          <p:nvPr/>
        </p:nvSpPr>
        <p:spPr>
          <a:xfrm>
            <a:off x="1366978" y="561024"/>
            <a:ext cx="2419252" cy="584775"/>
          </a:xfrm>
          <a:prstGeom prst="rect">
            <a:avLst/>
          </a:prstGeom>
          <a:noFill/>
        </p:spPr>
        <p:txBody>
          <a:bodyPr wrap="none" rtlCol="0">
            <a:spAutoFit/>
          </a:bodyPr>
          <a:lstStyle/>
          <a:p>
            <a:r>
              <a:rPr lang="en-US" sz="3200" dirty="0" smtClean="0">
                <a:latin typeface="Arial Rounded MT Bold" panose="020F0704030504030204" pitchFamily="34" charset="0"/>
              </a:rPr>
              <a:t>Conclusion</a:t>
            </a:r>
            <a:endParaRPr lang="en-IN" sz="3200" dirty="0">
              <a:latin typeface="Arial Rounded MT Bold" panose="020F0704030504030204" pitchFamily="34" charset="0"/>
            </a:endParaRPr>
          </a:p>
        </p:txBody>
      </p:sp>
      <p:sp>
        <p:nvSpPr>
          <p:cNvPr id="4" name="TextBox 3"/>
          <p:cNvSpPr txBox="1"/>
          <p:nvPr/>
        </p:nvSpPr>
        <p:spPr>
          <a:xfrm>
            <a:off x="1366978" y="1253459"/>
            <a:ext cx="9633531" cy="4801314"/>
          </a:xfrm>
          <a:prstGeom prst="rect">
            <a:avLst/>
          </a:prstGeom>
          <a:noFill/>
        </p:spPr>
        <p:txBody>
          <a:bodyPr wrap="square" rtlCol="0">
            <a:spAutoFit/>
          </a:bodyPr>
          <a:lstStyle/>
          <a:p>
            <a:pPr algn="just"/>
            <a:r>
              <a:rPr lang="en-US" sz="1800" dirty="0"/>
              <a:t>The comprehensive analysis of the AMEO data has yielded insightful answers to several key questions regarding post-graduation employment outcomes for engineering students. Among the notable findings are</a:t>
            </a:r>
            <a:r>
              <a:rPr lang="en-US" sz="1800" dirty="0" smtClean="0"/>
              <a:t>:</a:t>
            </a:r>
            <a:endParaRPr lang="en-US" sz="1800" dirty="0"/>
          </a:p>
          <a:p>
            <a:pPr algn="just"/>
            <a:r>
              <a:rPr lang="en-US" sz="1800" b="1" dirty="0"/>
              <a:t>Gender-Based Compensation Disparities:</a:t>
            </a:r>
            <a:r>
              <a:rPr lang="en-US" sz="1800" dirty="0"/>
              <a:t> The analysis reveals that there exists a slight bias in compensation based on gender. Specifically, male graduates tend to receive marginally higher salary offers compared to their female counterparts within similar roles and fields of study</a:t>
            </a:r>
            <a:r>
              <a:rPr lang="en-US" sz="1800" dirty="0" smtClean="0"/>
              <a:t>.</a:t>
            </a:r>
          </a:p>
          <a:p>
            <a:pPr algn="just"/>
            <a:endParaRPr lang="en-US" sz="1800" dirty="0"/>
          </a:p>
          <a:p>
            <a:pPr algn="just"/>
            <a:r>
              <a:rPr lang="en-US" sz="1800" b="1" dirty="0"/>
              <a:t>Impact of Field of Study on Salary:</a:t>
            </a:r>
            <a:r>
              <a:rPr lang="en-US" sz="1800" dirty="0"/>
              <a:t> The analysis highlights significant variations in salary offers based on the specific field of study within engineering. Certain designations, such as Programming Analyst, Software Engineer, Hardware Engineer, and Associate Engineer, command higher salaries compared to roles such as Technical Support Engineer. </a:t>
            </a:r>
            <a:endParaRPr lang="en-US" sz="1800" dirty="0" smtClean="0"/>
          </a:p>
          <a:p>
            <a:pPr algn="just"/>
            <a:endParaRPr lang="en-US" sz="1800" dirty="0"/>
          </a:p>
          <a:p>
            <a:pPr algn="just"/>
            <a:r>
              <a:rPr lang="en-US" sz="1800" b="1" dirty="0"/>
              <a:t>Influence of College Tier and Academic Performance:</a:t>
            </a:r>
            <a:r>
              <a:rPr lang="en-US" sz="1800" dirty="0"/>
              <a:t> The findings indicate that the compensation offered to engineering graduates is influenced by factors such as the tier of the college they attended and their academic performance. Graduates from top-tier institutions tend to receive more lucrative salary offers compared to those from lower-ranked colleges. </a:t>
            </a:r>
          </a:p>
        </p:txBody>
      </p:sp>
    </p:spTree>
    <p:extLst>
      <p:ext uri="{BB962C8B-B14F-4D97-AF65-F5344CB8AC3E}">
        <p14:creationId xmlns:p14="http://schemas.microsoft.com/office/powerpoint/2010/main" val="2955150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lt1"/>
          </a:fgClr>
          <a:bgClr>
            <a:schemeClr val="bg1"/>
          </a:bgClr>
        </a:pattFill>
        <a:effectLst/>
      </p:bgPr>
    </p:bg>
    <p:spTree>
      <p:nvGrpSpPr>
        <p:cNvPr id="1" name="Shape 103"/>
        <p:cNvGrpSpPr/>
        <p:nvPr/>
      </p:nvGrpSpPr>
      <p:grpSpPr>
        <a:xfrm>
          <a:off x="0" y="0"/>
          <a:ext cx="0" cy="0"/>
          <a:chOff x="0" y="0"/>
          <a:chExt cx="0" cy="0"/>
        </a:xfrm>
      </p:grpSpPr>
      <p:sp>
        <p:nvSpPr>
          <p:cNvPr id="104" name="Google Shape;104;p3"/>
          <p:cNvSpPr txBox="1"/>
          <p:nvPr/>
        </p:nvSpPr>
        <p:spPr>
          <a:xfrm>
            <a:off x="1615268" y="1293090"/>
            <a:ext cx="9071207" cy="3693278"/>
          </a:xfrm>
          <a:prstGeom prst="rect">
            <a:avLst/>
          </a:prstGeom>
          <a:noFill/>
          <a:ln>
            <a:noFill/>
          </a:ln>
        </p:spPr>
        <p:txBody>
          <a:bodyPr spcFirstLastPara="1" wrap="square" lIns="91425" tIns="45700" rIns="91425" bIns="45700" anchor="t" anchorCtr="0">
            <a:spAutoFit/>
          </a:bodyPr>
          <a:lstStyle/>
          <a:p>
            <a:pPr algn="just"/>
            <a:r>
              <a:rPr lang="en-US" sz="1800" dirty="0"/>
              <a:t>Hello! I am </a:t>
            </a:r>
            <a:r>
              <a:rPr lang="en-US" sz="1800" dirty="0" smtClean="0"/>
              <a:t>Dinesh, </a:t>
            </a:r>
            <a:r>
              <a:rPr lang="en-US" sz="1800" dirty="0"/>
              <a:t>a B.Sc. Life Science graduate from Osmania University. Despite pursuing a non-technical field during my college days, my curiosity about programming and emerging technologies such as AI and Robotics was insatiable. This curiosity eventually led me towards Data Science, a field I found immensely intriguing</a:t>
            </a:r>
            <a:r>
              <a:rPr lang="en-US" sz="1800" dirty="0" smtClean="0"/>
              <a:t>.</a:t>
            </a:r>
          </a:p>
          <a:p>
            <a:pPr algn="just"/>
            <a:endParaRPr lang="en-US" sz="1800" dirty="0"/>
          </a:p>
          <a:p>
            <a:pPr algn="just"/>
            <a:r>
              <a:rPr lang="en-US" sz="1800" dirty="0"/>
              <a:t>What captivated me about Data Science is its vast diversity, spanning across various sectors including Finance, Healthcare, Manufacturing, Education, and both Government and Private sectors. This diversity underscores the wide applicability and demand for data-driven insights in today's world</a:t>
            </a:r>
            <a:r>
              <a:rPr lang="en-US" sz="1800" dirty="0" smtClean="0"/>
              <a:t>.</a:t>
            </a:r>
          </a:p>
          <a:p>
            <a:pPr algn="just"/>
            <a:endParaRPr lang="en-US" sz="1800" dirty="0"/>
          </a:p>
          <a:p>
            <a:pPr algn="just"/>
            <a:r>
              <a:rPr lang="en-US" sz="1800" dirty="0"/>
              <a:t>Motivated by this realization, I made the decision to transition from Life Science to Data Science. Now, I am thrilled to present to you some insightful slides regarding my project on </a:t>
            </a:r>
            <a:r>
              <a:rPr lang="en-IN" sz="1800" dirty="0">
                <a:solidFill>
                  <a:schemeClr val="tx1"/>
                </a:solidFill>
                <a:latin typeface="Arial Rounded MT Bold" panose="020F0704030504030204" pitchFamily="34" charset="0"/>
              </a:rPr>
              <a:t>A</a:t>
            </a:r>
            <a:r>
              <a:rPr lang="en-IN" sz="1800" dirty="0">
                <a:latin typeface="Arial Rounded MT Bold" panose="020F0704030504030204" pitchFamily="34" charset="0"/>
              </a:rPr>
              <a:t>spiring </a:t>
            </a:r>
            <a:r>
              <a:rPr lang="en-IN" sz="1800" dirty="0">
                <a:solidFill>
                  <a:schemeClr val="tx1"/>
                </a:solidFill>
                <a:latin typeface="Arial Rounded MT Bold" panose="020F0704030504030204" pitchFamily="34" charset="0"/>
              </a:rPr>
              <a:t>M</a:t>
            </a:r>
            <a:r>
              <a:rPr lang="en-IN" sz="1800" dirty="0">
                <a:latin typeface="Arial Rounded MT Bold" panose="020F0704030504030204" pitchFamily="34" charset="0"/>
              </a:rPr>
              <a:t>ind </a:t>
            </a:r>
            <a:r>
              <a:rPr lang="en-IN" sz="1800" dirty="0">
                <a:solidFill>
                  <a:schemeClr val="tx1"/>
                </a:solidFill>
                <a:latin typeface="Arial Rounded MT Bold" panose="020F0704030504030204" pitchFamily="34" charset="0"/>
              </a:rPr>
              <a:t>E</a:t>
            </a:r>
            <a:r>
              <a:rPr lang="en-IN" sz="1800" dirty="0">
                <a:latin typeface="Arial Rounded MT Bold" panose="020F0704030504030204" pitchFamily="34" charset="0"/>
              </a:rPr>
              <a:t>mployment </a:t>
            </a:r>
            <a:r>
              <a:rPr lang="en-IN" sz="1800" dirty="0">
                <a:solidFill>
                  <a:schemeClr val="tx1"/>
                </a:solidFill>
                <a:latin typeface="Arial Rounded MT Bold" panose="020F0704030504030204" pitchFamily="34" charset="0"/>
              </a:rPr>
              <a:t>O</a:t>
            </a:r>
            <a:r>
              <a:rPr lang="en-IN" sz="1800" dirty="0">
                <a:latin typeface="Arial Rounded MT Bold" panose="020F0704030504030204" pitchFamily="34" charset="0"/>
              </a:rPr>
              <a:t>utcomes </a:t>
            </a:r>
            <a:r>
              <a:rPr lang="en-US" sz="1800" dirty="0" smtClean="0"/>
              <a:t>Data.</a:t>
            </a:r>
            <a:endParaRPr lang="en-US" sz="1800" dirty="0"/>
          </a:p>
        </p:txBody>
      </p:sp>
      <p:sp>
        <p:nvSpPr>
          <p:cNvPr id="105" name="Google Shape;105;p3"/>
          <p:cNvSpPr txBox="1"/>
          <p:nvPr/>
        </p:nvSpPr>
        <p:spPr>
          <a:xfrm>
            <a:off x="1615268" y="553421"/>
            <a:ext cx="2106988"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chemeClr val="tx1"/>
                </a:solidFill>
                <a:latin typeface="Arial Rounded MT Bold" panose="020F0704030504030204" pitchFamily="34" charset="0"/>
                <a:ea typeface="Lato Black"/>
                <a:cs typeface="Lato Black"/>
                <a:sym typeface="Lato Black"/>
              </a:rPr>
              <a:t>About me</a:t>
            </a:r>
            <a:endParaRPr sz="1800" b="0" i="0" u="none" strike="noStrike" cap="none" dirty="0">
              <a:solidFill>
                <a:schemeClr val="tx1"/>
              </a:solidFill>
              <a:latin typeface="Arial Rounded MT Bold" panose="020F0704030504030204" pitchFamily="34" charset="0"/>
              <a:ea typeface="Calibri"/>
              <a:cs typeface="Calibri"/>
              <a:sym typeface="Calibri"/>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a:effectLst>
            <a:softEdge rad="12700"/>
          </a:effectLst>
        </p:spPr>
      </p:pic>
      <p:sp>
        <p:nvSpPr>
          <p:cNvPr id="2" name="TextBox 1"/>
          <p:cNvSpPr txBox="1"/>
          <p:nvPr/>
        </p:nvSpPr>
        <p:spPr>
          <a:xfrm>
            <a:off x="1615268" y="5230132"/>
            <a:ext cx="1035568" cy="338554"/>
          </a:xfrm>
          <a:prstGeom prst="rect">
            <a:avLst/>
          </a:prstGeom>
          <a:noFill/>
        </p:spPr>
        <p:txBody>
          <a:bodyPr wrap="square" rtlCol="0">
            <a:spAutoFit/>
          </a:bodyPr>
          <a:lstStyle/>
          <a:p>
            <a:r>
              <a:rPr lang="en-IN" sz="1600" dirty="0" smtClean="0">
                <a:hlinkClick r:id="rId4"/>
              </a:rPr>
              <a:t>LinkedIn</a:t>
            </a: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
        <p:nvSpPr>
          <p:cNvPr id="5" name="Title 4"/>
          <p:cNvSpPr>
            <a:spLocks noGrp="1"/>
          </p:cNvSpPr>
          <p:nvPr>
            <p:ph type="title"/>
          </p:nvPr>
        </p:nvSpPr>
        <p:spPr>
          <a:xfrm>
            <a:off x="1410150" y="544945"/>
            <a:ext cx="3066473" cy="767052"/>
          </a:xfrm>
        </p:spPr>
        <p:txBody>
          <a:bodyPr>
            <a:normAutofit fontScale="90000"/>
          </a:bodyPr>
          <a:lstStyle/>
          <a:p>
            <a:r>
              <a:rPr lang="en-US" sz="3200" dirty="0" smtClean="0">
                <a:latin typeface="Arial Rounded MT Bold" panose="020F0704030504030204" pitchFamily="34" charset="0"/>
              </a:rPr>
              <a:t>  </a:t>
            </a:r>
            <a:r>
              <a:rPr lang="en-US" sz="3600" dirty="0" smtClean="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7" name="Text Placeholder 6"/>
          <p:cNvSpPr>
            <a:spLocks noGrp="1"/>
          </p:cNvSpPr>
          <p:nvPr>
            <p:ph type="body" idx="1"/>
          </p:nvPr>
        </p:nvSpPr>
        <p:spPr>
          <a:xfrm>
            <a:off x="1410150" y="1311997"/>
            <a:ext cx="9128540" cy="4433022"/>
          </a:xfrm>
        </p:spPr>
        <p:txBody>
          <a:bodyPr>
            <a:noAutofit/>
          </a:bodyPr>
          <a:lstStyle/>
          <a:p>
            <a:pPr algn="just">
              <a:buFont typeface="Arial" panose="020B0604020202020204" pitchFamily="34" charset="0"/>
              <a:buChar char="•"/>
            </a:pPr>
            <a:r>
              <a:rPr lang="en-US" sz="1800" dirty="0" smtClean="0">
                <a:latin typeface="+mn-lt"/>
              </a:rPr>
              <a:t>India </a:t>
            </a:r>
            <a:r>
              <a:rPr lang="en-US" sz="1800" dirty="0">
                <a:latin typeface="+mn-lt"/>
              </a:rPr>
              <a:t>produces 1.5 million engineers every </a:t>
            </a:r>
            <a:r>
              <a:rPr lang="en-US" sz="1800" dirty="0" smtClean="0">
                <a:latin typeface="+mn-lt"/>
              </a:rPr>
              <a:t>year. </a:t>
            </a:r>
            <a:r>
              <a:rPr lang="en-US" sz="1800" dirty="0">
                <a:latin typeface="+mn-lt"/>
              </a:rPr>
              <a:t>A relevant question is what determines the jobs and salaries these engineers are offered right after graduation</a:t>
            </a:r>
            <a:r>
              <a:rPr lang="en-US" sz="1800" dirty="0" smtClean="0">
                <a:latin typeface="+mn-lt"/>
              </a:rPr>
              <a:t>.</a:t>
            </a:r>
          </a:p>
          <a:p>
            <a:pPr algn="just">
              <a:buFont typeface="Arial" panose="020B0604020202020204" pitchFamily="34" charset="0"/>
              <a:buChar char="•"/>
            </a:pPr>
            <a:r>
              <a:rPr lang="en-US" sz="1800" dirty="0" smtClean="0">
                <a:latin typeface="+mn-lt"/>
              </a:rPr>
              <a:t>Some studies </a:t>
            </a:r>
            <a:r>
              <a:rPr lang="en-US" sz="1800" dirty="0">
                <a:latin typeface="+mn-lt"/>
              </a:rPr>
              <a:t>have shown the influence of various factors such as college reputation, grades, the field one specializes in and market conditions for specific industries. </a:t>
            </a:r>
            <a:endParaRPr lang="en-US" sz="1800" dirty="0" smtClean="0">
              <a:latin typeface="+mn-lt"/>
            </a:endParaRPr>
          </a:p>
          <a:p>
            <a:pPr algn="just">
              <a:buFont typeface="Arial" panose="020B0604020202020204" pitchFamily="34" charset="0"/>
              <a:buChar char="•"/>
            </a:pPr>
            <a:r>
              <a:rPr lang="en-US" sz="1800" dirty="0" smtClean="0">
                <a:latin typeface="+mn-lt"/>
              </a:rPr>
              <a:t>An </a:t>
            </a:r>
            <a:r>
              <a:rPr lang="en-US" sz="1800" dirty="0">
                <a:latin typeface="+mn-lt"/>
              </a:rPr>
              <a:t>important input which such analyses do not have is a standardized measures of job skills done at the time of completion of studies. We present here Aspiring Minds' Employability Outcomes 2015 (AMEO 2015), a unique dataset which provides engineering graduates' employment outcomes (salaries, job titles and job locations) together with standardized assessment scores in three fundamental areas - cognitive skills, technical skills and personality. </a:t>
            </a:r>
            <a:endParaRPr lang="en-US" sz="1800" dirty="0" smtClean="0">
              <a:latin typeface="+mn-lt"/>
            </a:endParaRPr>
          </a:p>
          <a:p>
            <a:pPr algn="just">
              <a:buFont typeface="Arial" panose="020B0604020202020204" pitchFamily="34" charset="0"/>
              <a:buChar char="•"/>
            </a:pPr>
            <a:r>
              <a:rPr lang="en-US" sz="1800" dirty="0" smtClean="0">
                <a:latin typeface="+mn-lt"/>
              </a:rPr>
              <a:t>Coupled </a:t>
            </a:r>
            <a:r>
              <a:rPr lang="en-US" sz="1800" dirty="0">
                <a:latin typeface="+mn-lt"/>
              </a:rPr>
              <a:t>with biodata information, AMEO 2015 provides an opportunity for a </a:t>
            </a:r>
            <a:r>
              <a:rPr lang="en-US" sz="1800" dirty="0" smtClean="0">
                <a:latin typeface="+mn-lt"/>
              </a:rPr>
              <a:t>unique and comprehensive study of the job market. </a:t>
            </a:r>
            <a:r>
              <a:rPr lang="en-US" sz="1800" dirty="0">
                <a:latin typeface="+mn-lt"/>
              </a:rPr>
              <a:t>The data could be used to make an accurate salary predictor, but also understand what influences salary and job </a:t>
            </a:r>
            <a:r>
              <a:rPr lang="en-US" sz="1800" dirty="0" smtClean="0">
                <a:latin typeface="+mn-lt"/>
              </a:rPr>
              <a:t>titles.</a:t>
            </a:r>
            <a:endParaRPr lang="en-IN" sz="1800" dirty="0">
              <a:latin typeface="+mn-lt"/>
            </a:endParaRPr>
          </a:p>
        </p:txBody>
      </p:sp>
    </p:spTree>
    <p:extLst>
      <p:ext uri="{BB962C8B-B14F-4D97-AF65-F5344CB8AC3E}">
        <p14:creationId xmlns:p14="http://schemas.microsoft.com/office/powerpoint/2010/main" val="171620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00912" y="649575"/>
            <a:ext cx="4870578" cy="674256"/>
          </a:xfrm>
        </p:spPr>
        <p:txBody>
          <a:bodyPr>
            <a:normAutofit/>
          </a:bodyPr>
          <a:lstStyle/>
          <a:p>
            <a:r>
              <a:rPr lang="en-IN" sz="3200" dirty="0">
                <a:latin typeface="Arial Rounded MT Bold" panose="020F0704030504030204" pitchFamily="34" charset="0"/>
              </a:rPr>
              <a:t>Objective of the </a:t>
            </a:r>
            <a:r>
              <a:rPr lang="en-IN" sz="3200" dirty="0" smtClean="0">
                <a:latin typeface="Arial Rounded MT Bold" panose="020F0704030504030204" pitchFamily="34" charset="0"/>
              </a:rPr>
              <a:t>Project</a:t>
            </a:r>
            <a:endParaRPr lang="en-IN" sz="3200" dirty="0">
              <a:latin typeface="Arial Rounded MT Bold" panose="020F0704030504030204" pitchFamily="34" charset="0"/>
            </a:endParaRPr>
          </a:p>
        </p:txBody>
      </p:sp>
      <p:sp>
        <p:nvSpPr>
          <p:cNvPr id="11" name="Text Placeholder 10"/>
          <p:cNvSpPr>
            <a:spLocks noGrp="1"/>
          </p:cNvSpPr>
          <p:nvPr>
            <p:ph type="body" idx="1"/>
          </p:nvPr>
        </p:nvSpPr>
        <p:spPr>
          <a:xfrm>
            <a:off x="1400912" y="1323831"/>
            <a:ext cx="9461052" cy="4713720"/>
          </a:xfrm>
        </p:spPr>
        <p:txBody>
          <a:bodyPr>
            <a:noAutofit/>
          </a:bodyPr>
          <a:lstStyle/>
          <a:p>
            <a:pPr algn="just"/>
            <a:r>
              <a:rPr lang="en-US" sz="1800" dirty="0" smtClean="0">
                <a:latin typeface="+mn-lt"/>
              </a:rPr>
              <a:t>The </a:t>
            </a:r>
            <a:r>
              <a:rPr lang="en-US" sz="1800" dirty="0">
                <a:latin typeface="+mn-lt"/>
              </a:rPr>
              <a:t>primary objective of this project is to gain comprehensive insights and factual data regarding job opportunities offered to engineering students immediately following their graduation. Specifically, the project aims to address several key questions:</a:t>
            </a:r>
          </a:p>
          <a:p>
            <a:pPr algn="just"/>
            <a:r>
              <a:rPr lang="en-US" sz="1800" b="1" dirty="0">
                <a:latin typeface="+mn-lt"/>
              </a:rPr>
              <a:t>Salary Negotiations:</a:t>
            </a:r>
            <a:r>
              <a:rPr lang="en-US" sz="1800" dirty="0">
                <a:latin typeface="+mn-lt"/>
              </a:rPr>
              <a:t> Explore and analyze the salary negotiations undertaken by engineering graduates upon completion of their studies. This involves understanding the average salary ranges, factors influencing negotiation outcomes, and trends in salary offers across different engineering disciplines.</a:t>
            </a:r>
          </a:p>
          <a:p>
            <a:pPr algn="just"/>
            <a:r>
              <a:rPr lang="en-US" sz="1800" b="1" dirty="0">
                <a:latin typeface="+mn-lt"/>
              </a:rPr>
              <a:t>Gender Bias in Salary:</a:t>
            </a:r>
            <a:r>
              <a:rPr lang="en-US" sz="1800" dirty="0">
                <a:latin typeface="+mn-lt"/>
              </a:rPr>
              <a:t> Investigate any potential gender biases in salary offers to engineering graduates. This entails examining whether there are disparities in salaries between male and female graduates within similar roles and fields of </a:t>
            </a:r>
            <a:r>
              <a:rPr lang="en-US" sz="1800" dirty="0" smtClean="0">
                <a:latin typeface="+mn-lt"/>
              </a:rPr>
              <a:t>study.</a:t>
            </a:r>
          </a:p>
          <a:p>
            <a:pPr algn="just"/>
            <a:r>
              <a:rPr lang="en-US" sz="1800" b="1" dirty="0" smtClean="0">
                <a:latin typeface="+mn-lt"/>
              </a:rPr>
              <a:t>Field of Study Disparities:</a:t>
            </a:r>
            <a:r>
              <a:rPr lang="en-US" sz="1800" dirty="0" smtClean="0">
                <a:latin typeface="+mn-lt"/>
              </a:rPr>
              <a:t> Explore whether there are variations in pay scales based on the specific engineering field of study. This involves comparing salary data across different disciplines such as information technology, civil engineering, mechanical engineering, etc.</a:t>
            </a:r>
          </a:p>
          <a:p>
            <a:pPr algn="just"/>
            <a:r>
              <a:rPr lang="en-US" sz="1800" dirty="0" smtClean="0">
                <a:latin typeface="+mn-lt"/>
              </a:rPr>
              <a:t>To achieve these objectives, the project will employ advanced analytical techniques such as Exploratory Data Analysis (EDA) and sophisticated visualizations.</a:t>
            </a:r>
          </a:p>
          <a:p>
            <a:pPr marL="114300" indent="0" algn="just">
              <a:buNone/>
            </a:pPr>
            <a:endParaRPr lang="en-IN" sz="1800" dirty="0">
              <a:latin typeface="+mn-lt"/>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Tree>
    <p:extLst>
      <p:ext uri="{BB962C8B-B14F-4D97-AF65-F5344CB8AC3E}">
        <p14:creationId xmlns:p14="http://schemas.microsoft.com/office/powerpoint/2010/main" val="3811489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389" y="721739"/>
            <a:ext cx="3659909" cy="654482"/>
          </a:xfrm>
        </p:spPr>
        <p:txBody>
          <a:bodyPr>
            <a:normAutofit/>
          </a:bodyPr>
          <a:lstStyle/>
          <a:p>
            <a:r>
              <a:rPr lang="en-US" sz="3200" dirty="0" smtClean="0">
                <a:latin typeface="Arial Rounded MT Bold" panose="020F0704030504030204" pitchFamily="34" charset="0"/>
              </a:rPr>
              <a:t>Data Description</a:t>
            </a:r>
            <a:endParaRPr lang="en-IN" sz="3200" dirty="0">
              <a:latin typeface="Arial Rounded MT Bold" panose="020F0704030504030204" pitchFamily="34" charset="0"/>
            </a:endParaRPr>
          </a:p>
        </p:txBody>
      </p:sp>
      <p:sp>
        <p:nvSpPr>
          <p:cNvPr id="3" name="Text Placeholder 2"/>
          <p:cNvSpPr>
            <a:spLocks noGrp="1"/>
          </p:cNvSpPr>
          <p:nvPr>
            <p:ph type="body" idx="1"/>
          </p:nvPr>
        </p:nvSpPr>
        <p:spPr>
          <a:xfrm>
            <a:off x="1446389" y="1607127"/>
            <a:ext cx="9249320" cy="3897746"/>
          </a:xfrm>
        </p:spPr>
        <p:txBody>
          <a:bodyPr>
            <a:normAutofit/>
          </a:bodyPr>
          <a:lstStyle/>
          <a:p>
            <a:pPr algn="just">
              <a:buFont typeface="Arial" panose="020B0604020202020204" pitchFamily="34" charset="0"/>
              <a:buChar char="•"/>
            </a:pPr>
            <a:r>
              <a:rPr lang="en-IN" sz="1800" dirty="0" smtClean="0">
                <a:latin typeface="+mn-lt"/>
              </a:rPr>
              <a:t>The </a:t>
            </a:r>
            <a:r>
              <a:rPr lang="en-IN" sz="1800" dirty="0">
                <a:latin typeface="+mn-lt"/>
              </a:rPr>
              <a:t>dataset was released by </a:t>
            </a:r>
            <a:r>
              <a:rPr lang="en-IN" sz="1800" dirty="0" smtClean="0">
                <a:latin typeface="+mn-lt"/>
              </a:rPr>
              <a:t>Aspiring Minds from the Aspiring Mind Employment Outcome 2015 (AMEO). The study is primarily limited only to students with engineering disciplines.</a:t>
            </a:r>
          </a:p>
          <a:p>
            <a:pPr algn="just"/>
            <a:r>
              <a:rPr lang="en-US" sz="1800" dirty="0">
                <a:latin typeface="+mn-lt"/>
              </a:rPr>
              <a:t>The dataset contains various information about a set of engineering candidates and their employment outcomes. Profile Information includes: </a:t>
            </a:r>
          </a:p>
          <a:p>
            <a:pPr algn="just"/>
            <a:r>
              <a:rPr lang="en-US" sz="1800" b="1" dirty="0">
                <a:latin typeface="+mn-lt"/>
              </a:rPr>
              <a:t>Scores on Aspiring Minds’ AMCAT</a:t>
            </a:r>
            <a:r>
              <a:rPr lang="en-US" sz="1800" dirty="0">
                <a:latin typeface="+mn-lt"/>
              </a:rPr>
              <a:t> – a standardized test of job skills. The test includes cognitive, domain and personality assessments</a:t>
            </a:r>
          </a:p>
          <a:p>
            <a:pPr algn="just"/>
            <a:r>
              <a:rPr lang="en-US" sz="1800" b="1" dirty="0">
                <a:latin typeface="+mn-lt"/>
              </a:rPr>
              <a:t>Personal information</a:t>
            </a:r>
            <a:r>
              <a:rPr lang="en-US" sz="1800" dirty="0">
                <a:latin typeface="+mn-lt"/>
              </a:rPr>
              <a:t> like gender, date of birth, etc.</a:t>
            </a:r>
          </a:p>
          <a:p>
            <a:pPr algn="just"/>
            <a:r>
              <a:rPr lang="en-US" sz="1800" b="1" dirty="0">
                <a:latin typeface="+mn-lt"/>
              </a:rPr>
              <a:t>Pre-university information</a:t>
            </a:r>
            <a:r>
              <a:rPr lang="en-US" sz="1800" dirty="0">
                <a:latin typeface="+mn-lt"/>
              </a:rPr>
              <a:t> like high school grades, etc.</a:t>
            </a:r>
          </a:p>
          <a:p>
            <a:pPr algn="just"/>
            <a:r>
              <a:rPr lang="en-US" sz="1800" b="1" dirty="0">
                <a:latin typeface="+mn-lt"/>
              </a:rPr>
              <a:t>University information</a:t>
            </a:r>
            <a:r>
              <a:rPr lang="en-US" sz="1800" dirty="0">
                <a:latin typeface="+mn-lt"/>
              </a:rPr>
              <a:t> like </a:t>
            </a:r>
            <a:r>
              <a:rPr lang="en-US" sz="1800" dirty="0">
                <a:latin typeface="+mn-lt"/>
              </a:rPr>
              <a:t>s</a:t>
            </a:r>
            <a:r>
              <a:rPr lang="en-US" sz="1800" dirty="0" smtClean="0">
                <a:latin typeface="+mn-lt"/>
              </a:rPr>
              <a:t>tudy year, GPA</a:t>
            </a:r>
            <a:r>
              <a:rPr lang="en-US" sz="1800" dirty="0">
                <a:latin typeface="+mn-lt"/>
              </a:rPr>
              <a:t>, etc.</a:t>
            </a:r>
          </a:p>
          <a:p>
            <a:pPr algn="just"/>
            <a:r>
              <a:rPr lang="en-US" sz="1800" b="1" dirty="0" smtClean="0">
                <a:latin typeface="+mn-lt"/>
              </a:rPr>
              <a:t>Employment </a:t>
            </a:r>
            <a:r>
              <a:rPr lang="en-US" sz="1800" b="1" dirty="0">
                <a:latin typeface="+mn-lt"/>
              </a:rPr>
              <a:t>Outcome Information </a:t>
            </a:r>
            <a:r>
              <a:rPr lang="en-US" sz="1800" dirty="0">
                <a:latin typeface="+mn-lt"/>
              </a:rPr>
              <a:t>like First job annual </a:t>
            </a:r>
            <a:r>
              <a:rPr lang="en-US" sz="1800" dirty="0" smtClean="0">
                <a:latin typeface="+mn-lt"/>
              </a:rPr>
              <a:t>salary, Job title, etc.</a:t>
            </a:r>
            <a:endParaRPr lang="en-IN" sz="1800" dirty="0" smtClean="0">
              <a:latin typeface="+mn-l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spTree>
    <p:extLst>
      <p:ext uri="{BB962C8B-B14F-4D97-AF65-F5344CB8AC3E}">
        <p14:creationId xmlns:p14="http://schemas.microsoft.com/office/powerpoint/2010/main" val="3039054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1" y="-1"/>
            <a:ext cx="1797370" cy="2272146"/>
          </a:xfrm>
          <a:prstGeom prst="diagStripe">
            <a:avLst>
              <a:gd name="adj" fmla="val 0"/>
            </a:avLst>
          </a:prstGeom>
        </p:spPr>
      </p:pic>
      <p:graphicFrame>
        <p:nvGraphicFramePr>
          <p:cNvPr id="11" name="Diagram 10"/>
          <p:cNvGraphicFramePr/>
          <p:nvPr>
            <p:extLst>
              <p:ext uri="{D42A27DB-BD31-4B8C-83A1-F6EECF244321}">
                <p14:modId xmlns:p14="http://schemas.microsoft.com/office/powerpoint/2010/main" val="2961968483"/>
              </p:ext>
            </p:extLst>
          </p:nvPr>
        </p:nvGraphicFramePr>
        <p:xfrm>
          <a:off x="1727199" y="1622426"/>
          <a:ext cx="7056582" cy="3771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597891" y="551297"/>
            <a:ext cx="5327099" cy="584775"/>
          </a:xfrm>
          <a:prstGeom prst="rect">
            <a:avLst/>
          </a:prstGeom>
          <a:noFill/>
        </p:spPr>
        <p:txBody>
          <a:bodyPr wrap="none" rtlCol="0">
            <a:spAutoFit/>
          </a:bodyPr>
          <a:lstStyle/>
          <a:p>
            <a:r>
              <a:rPr lang="en-US" sz="3200" dirty="0" smtClean="0">
                <a:latin typeface="Arial Rounded MT Bold" panose="020F0704030504030204" pitchFamily="34" charset="0"/>
              </a:rPr>
              <a:t>Exploratory Data Analysis</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350897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703" y="3996966"/>
            <a:ext cx="3202680" cy="17905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869" y="3996966"/>
            <a:ext cx="2939782" cy="17905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51139"/>
          <a:stretch/>
        </p:blipFill>
        <p:spPr>
          <a:xfrm>
            <a:off x="5254703" y="1053413"/>
            <a:ext cx="6262947" cy="2096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702" y="3215566"/>
            <a:ext cx="6262947" cy="715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1094312" y="987425"/>
            <a:ext cx="3932237" cy="633985"/>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latin typeface="Arial Rounded MT Bold" panose="020F0704030504030204" pitchFamily="34" charset="0"/>
              </a:rPr>
              <a:t>Data Manipulation</a:t>
            </a:r>
            <a:endParaRPr lang="en-IN" dirty="0">
              <a:latin typeface="Arial Rounded MT Bold" panose="020F0704030504030204" pitchFamily="34" charset="0"/>
            </a:endParaRPr>
          </a:p>
        </p:txBody>
      </p:sp>
      <p:sp>
        <p:nvSpPr>
          <p:cNvPr id="4" name="Text Placeholder 3"/>
          <p:cNvSpPr>
            <a:spLocks noGrp="1"/>
          </p:cNvSpPr>
          <p:nvPr>
            <p:ph type="body" idx="1"/>
          </p:nvPr>
        </p:nvSpPr>
        <p:spPr>
          <a:xfrm>
            <a:off x="1094313" y="1621410"/>
            <a:ext cx="3932236" cy="4247578"/>
          </a:xfr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a:lstStyle/>
          <a:p>
            <a:pPr marL="5143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In the Dataset I found some columns like : Unnamed: 0,ID,10board,12board,Clg ID. which are not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important so I have dropped this columns. </a:t>
            </a: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one particular column named “</a:t>
            </a:r>
            <a:r>
              <a:rPr lang="en-US" dirty="0" smtClean="0">
                <a:latin typeface="Arial" panose="020B0604020202020204" pitchFamily="34" charset="0"/>
                <a:cs typeface="Arial" panose="020B0604020202020204" pitchFamily="34" charset="0"/>
              </a:rPr>
              <a:t>Date </a:t>
            </a:r>
            <a:r>
              <a:rPr lang="en-US" dirty="0">
                <a:latin typeface="Arial" panose="020B0604020202020204" pitchFamily="34" charset="0"/>
                <a:cs typeface="Arial" panose="020B0604020202020204" pitchFamily="34" charset="0"/>
              </a:rPr>
              <a:t>of leaving the job”. I found some records representing as “present”. So I assumed that they actually left the Job in the year 2015. So I have replaced “present” with a </a:t>
            </a:r>
            <a:r>
              <a:rPr lang="en-US" dirty="0" smtClean="0">
                <a:latin typeface="Arial" panose="020B0604020202020204" pitchFamily="34" charset="0"/>
                <a:cs typeface="Arial" panose="020B0604020202020204" pitchFamily="34" charset="0"/>
              </a:rPr>
              <a:t>date </a:t>
            </a:r>
            <a:r>
              <a:rPr lang="en-US" dirty="0">
                <a:latin typeface="Arial" panose="020B0604020202020204" pitchFamily="34" charset="0"/>
                <a:cs typeface="Arial" panose="020B0604020202020204" pitchFamily="34" charset="0"/>
              </a:rPr>
              <a:t>and type casted the column to Data time format</a:t>
            </a:r>
          </a:p>
          <a:p>
            <a:endParaRPr lang="en-IN" dirty="0"/>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sp>
        <p:nvSpPr>
          <p:cNvPr id="7" name="Rectangle 6"/>
          <p:cNvSpPr/>
          <p:nvPr/>
        </p:nvSpPr>
        <p:spPr>
          <a:xfrm>
            <a:off x="5147035" y="987424"/>
            <a:ext cx="6476213" cy="4881564"/>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9374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127" y="987426"/>
            <a:ext cx="3672898" cy="665884"/>
          </a:xfrm>
          <a:solidFill>
            <a:schemeClr val="accent4">
              <a:lumMod val="75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latin typeface="Arial Rounded MT Bold" panose="020F0704030504030204" pitchFamily="34" charset="0"/>
              </a:rPr>
              <a:t>Univariate Analysis</a:t>
            </a:r>
            <a:endParaRPr lang="en-IN" dirty="0">
              <a:latin typeface="Arial Rounded MT Bold" panose="020F0704030504030204" pitchFamily="34" charset="0"/>
            </a:endParaRPr>
          </a:p>
        </p:txBody>
      </p:sp>
      <p:sp>
        <p:nvSpPr>
          <p:cNvPr id="4" name="Text Placeholder 3"/>
          <p:cNvSpPr>
            <a:spLocks noGrp="1"/>
          </p:cNvSpPr>
          <p:nvPr>
            <p:ph type="body" idx="1"/>
          </p:nvPr>
        </p:nvSpPr>
        <p:spPr>
          <a:xfrm>
            <a:off x="1099127" y="1653309"/>
            <a:ext cx="3672898" cy="4295003"/>
          </a:xfr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lstStyle/>
          <a:p>
            <a:pPr marL="228600" indent="0"/>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Variable : Salary</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Using this plot we can easily say that the average salary of the whole data lies in between 3.5 lakh to 4 lakhs</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measures of central tendency is approximately equal</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This data exhibits a positive skewness</a:t>
            </a:r>
          </a:p>
          <a:p>
            <a:pPr marL="5143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5143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363" y="987426"/>
            <a:ext cx="6749957" cy="5047611"/>
          </a:xfrm>
          <a:prstGeom prst="rect">
            <a:avLst/>
          </a:prstGeom>
        </p:spPr>
      </p:pic>
      <p:sp>
        <p:nvSpPr>
          <p:cNvPr id="11" name="Rectangle 10"/>
          <p:cNvSpPr/>
          <p:nvPr/>
        </p:nvSpPr>
        <p:spPr>
          <a:xfrm>
            <a:off x="4911363" y="987427"/>
            <a:ext cx="6749957" cy="4960886"/>
          </a:xfrm>
          <a:prstGeom prst="rect">
            <a:avLst/>
          </a:prstGeom>
          <a:noFill/>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81084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879" y="978679"/>
            <a:ext cx="3932237" cy="563418"/>
          </a:xfrm>
          <a:solidFill>
            <a:schemeClr val="accent4">
              <a:lumMod val="75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latin typeface="Arial Rounded MT Bold" panose="020F0704030504030204" pitchFamily="34" charset="0"/>
              </a:rPr>
              <a:t>Univariate Analysis</a:t>
            </a:r>
            <a:endParaRPr lang="en-IN" dirty="0"/>
          </a:p>
        </p:txBody>
      </p:sp>
      <p:sp>
        <p:nvSpPr>
          <p:cNvPr id="4" name="Text Placeholder 3"/>
          <p:cNvSpPr>
            <a:spLocks noGrp="1"/>
          </p:cNvSpPr>
          <p:nvPr>
            <p:ph type="body" idx="1"/>
          </p:nvPr>
        </p:nvSpPr>
        <p:spPr>
          <a:xfrm>
            <a:off x="1116878" y="1542905"/>
            <a:ext cx="3932237" cy="4318145"/>
          </a:xfr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a:lstStyle/>
          <a:p>
            <a:pPr marL="228600" indent="0"/>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Variable : </a:t>
            </a:r>
            <a:r>
              <a:rPr lang="en-US" dirty="0" smtClean="0">
                <a:latin typeface="Arial" panose="020B0604020202020204" pitchFamily="34" charset="0"/>
                <a:cs typeface="Arial" panose="020B0604020202020204" pitchFamily="34" charset="0"/>
              </a:rPr>
              <a:t>College GPA</a:t>
            </a:r>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Using </a:t>
            </a:r>
            <a:r>
              <a:rPr lang="en-US" dirty="0">
                <a:latin typeface="Arial" panose="020B0604020202020204" pitchFamily="34" charset="0"/>
                <a:cs typeface="Arial" panose="020B0604020202020204" pitchFamily="34" charset="0"/>
              </a:rPr>
              <a:t>this plot we can easily say that the average </a:t>
            </a:r>
            <a:r>
              <a:rPr lang="en-US" dirty="0" smtClean="0">
                <a:latin typeface="Arial" panose="020B0604020202020204" pitchFamily="34" charset="0"/>
                <a:cs typeface="Arial" panose="020B0604020202020204" pitchFamily="34" charset="0"/>
              </a:rPr>
              <a:t>GPA of Students is nearly 71.68</a:t>
            </a:r>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measures of central tendency is approximately equal</a:t>
            </a:r>
          </a:p>
          <a:p>
            <a:pPr marL="5143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 the whole College GPA data majority of students scored GPA between 70% to 80%</a:t>
            </a:r>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5143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t="1" r="-25441" b="-37392"/>
          <a:stretch/>
        </p:blipFill>
        <p:spPr>
          <a:xfrm>
            <a:off x="25118" y="19454"/>
            <a:ext cx="1781980" cy="2252691"/>
          </a:xfrm>
          <a:prstGeom prst="diagStripe">
            <a:avLst>
              <a:gd name="adj" fmla="val 10703"/>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67" y="978678"/>
            <a:ext cx="6490861" cy="4882372"/>
          </a:xfrm>
          <a:prstGeom prst="rect">
            <a:avLst/>
          </a:prstGeom>
        </p:spPr>
      </p:pic>
      <p:sp>
        <p:nvSpPr>
          <p:cNvPr id="11" name="Rectangle 10"/>
          <p:cNvSpPr/>
          <p:nvPr/>
        </p:nvSpPr>
        <p:spPr>
          <a:xfrm>
            <a:off x="5171253" y="978678"/>
            <a:ext cx="6490862" cy="4882372"/>
          </a:xfrm>
          <a:prstGeom prst="rect">
            <a:avLst/>
          </a:prstGeom>
          <a:no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931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1270</Words>
  <PresentationFormat>Widescreen</PresentationFormat>
  <Paragraphs>100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Wingdings</vt:lpstr>
      <vt:lpstr>Libre Baskerville</vt:lpstr>
      <vt:lpstr>Lato Black</vt:lpstr>
      <vt:lpstr>Arial Rounded MT Bold</vt:lpstr>
      <vt:lpstr>Arial</vt:lpstr>
      <vt:lpstr>Office Theme</vt:lpstr>
      <vt:lpstr>PowerPoint Presentation</vt:lpstr>
      <vt:lpstr>PowerPoint Presentation</vt:lpstr>
      <vt:lpstr>  Introduction</vt:lpstr>
      <vt:lpstr>Objective of the Project</vt:lpstr>
      <vt:lpstr>Data Description</vt:lpstr>
      <vt:lpstr>PowerPoint Presentation</vt:lpstr>
      <vt:lpstr>Data Manipulation</vt:lpstr>
      <vt:lpstr>Univariate Analysis</vt:lpstr>
      <vt:lpstr>Univariate Analysis</vt:lpstr>
      <vt:lpstr>Univariate Analysis</vt:lpstr>
      <vt:lpstr>Univariate Analysis</vt:lpstr>
      <vt:lpstr>Univariate Analysis</vt:lpstr>
      <vt:lpstr>PowerPoint Presentation</vt:lpstr>
      <vt:lpstr> Bivariate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terms:modified xsi:type="dcterms:W3CDTF">2024-02-26T18:07:34Z</dcterms:modified>
</cp:coreProperties>
</file>