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1" r:id="rId4"/>
    <p:sldId id="276" r:id="rId5"/>
    <p:sldId id="277" r:id="rId6"/>
    <p:sldId id="278" r:id="rId7"/>
    <p:sldId id="279" r:id="rId8"/>
    <p:sldId id="259" r:id="rId9"/>
  </p:sldIdLst>
  <p:sldSz cx="12192000" cy="6858000"/>
  <p:notesSz cx="6858000" cy="9144000"/>
  <p:embeddedFontLst>
    <p:embeddedFont>
      <p:font typeface="Arial Rounded MT Bold" panose="020F0704030504030204" pitchFamily="34" charset="0"/>
      <p:regular r:id="rId11"/>
    </p:embeddedFont>
    <p:embeddedFont>
      <p:font typeface="Lato Black" panose="020B0604020202020204" charset="0"/>
      <p:bold r:id="rId12"/>
      <p:boldItalic r:id="rId13"/>
    </p:embeddedFont>
    <p:embeddedFont>
      <p:font typeface="Libre Baskerville" panose="020B0604020202020204" charset="0"/>
      <p:regular r:id="rId14"/>
      <p:bold r:id="rId15"/>
      <p:italic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553D"/>
    <a:srgbClr val="8A8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showGuides="1">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font" Target="fonts/font9.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dineshdasaroju/Data-Analysis-on-AMEO" TargetMode="External"/><Relationship Id="rId4" Type="http://schemas.openxmlformats.org/officeDocument/2006/relationships/hyperlink" Target="https://www.linkedin.com/in/dineshdasaroju/?originalSubdomain=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extLst>
              <a:ext uri="{BEBA8EAE-BF5A-486C-A8C5-ECC9F3942E4B}">
                <a14:imgProps xmlns:a14="http://schemas.microsoft.com/office/drawing/2010/main">
                  <a14:imgLayer r:embed="rId4">
                    <a14:imgEffect>
                      <a14:artisticPaintBrush/>
                    </a14:imgEffect>
                  </a14:imgLayer>
                </a14:imgProps>
              </a:ext>
            </a:extLst>
          </a:blip>
          <a:srcRect/>
          <a:stretch/>
        </p:blipFill>
        <p:spPr>
          <a:xfrm>
            <a:off x="-1" y="0"/>
            <a:ext cx="12192001" cy="6858000"/>
          </a:xfrm>
          <a:prstGeom prst="rect">
            <a:avLst/>
          </a:prstGeom>
          <a:noFill/>
          <a:ln>
            <a:noFill/>
          </a:ln>
        </p:spPr>
      </p:pic>
      <p:sp>
        <p:nvSpPr>
          <p:cNvPr id="99" name="Google Shape;99;p1"/>
          <p:cNvSpPr txBox="1"/>
          <p:nvPr/>
        </p:nvSpPr>
        <p:spPr>
          <a:xfrm>
            <a:off x="2620686" y="3822385"/>
            <a:ext cx="7576259" cy="400069"/>
          </a:xfrm>
          <a:prstGeom prst="rect">
            <a:avLst/>
          </a:prstGeom>
          <a:noFill/>
          <a:ln>
            <a:noFill/>
          </a:ln>
        </p:spPr>
        <p:txBody>
          <a:bodyPr spcFirstLastPara="1" wrap="square" lIns="91425" tIns="45700" rIns="91425" bIns="45700" anchor="t" anchorCtr="0">
            <a:spAutoFit/>
          </a:bodyPr>
          <a:lstStyle/>
          <a:p>
            <a:pPr lvl="0" algn="ctr"/>
            <a:r>
              <a:rPr lang="en-US" sz="2000" dirty="0">
                <a:latin typeface="Arial Rounded MT Bold" panose="020F0704030504030204" pitchFamily="34" charset="0"/>
              </a:rPr>
              <a:t>C</a:t>
            </a:r>
            <a:r>
              <a:rPr lang="en-US" sz="2000" dirty="0" smtClean="0">
                <a:latin typeface="Arial Rounded MT Bold" panose="020F0704030504030204" pitchFamily="34" charset="0"/>
              </a:rPr>
              <a:t>ode Refactoring &amp; Bug Fixing Using Flask</a:t>
            </a:r>
            <a:endParaRPr lang="en-US" sz="2000" dirty="0" smtClean="0">
              <a:latin typeface="Arial Rounded MT Bold" panose="020F0704030504030204" pitchFamily="34" charset="0"/>
            </a:endParaRPr>
          </a:p>
        </p:txBody>
      </p:sp>
      <p:sp>
        <p:nvSpPr>
          <p:cNvPr id="2" name="TextBox 1"/>
          <p:cNvSpPr txBox="1"/>
          <p:nvPr/>
        </p:nvSpPr>
        <p:spPr>
          <a:xfrm>
            <a:off x="1551709" y="5791200"/>
            <a:ext cx="1893467" cy="338554"/>
          </a:xfrm>
          <a:prstGeom prst="rect">
            <a:avLst/>
          </a:prstGeom>
          <a:noFill/>
        </p:spPr>
        <p:txBody>
          <a:bodyPr wrap="none" rtlCol="0">
            <a:spAutoFit/>
          </a:bodyPr>
          <a:lstStyle/>
          <a:p>
            <a:r>
              <a:rPr lang="en-US" sz="1600" dirty="0" smtClean="0">
                <a:latin typeface="+mj-lt"/>
              </a:rPr>
              <a:t>-- Dinesh Dasaroju</a:t>
            </a:r>
            <a:endParaRPr lang="en-IN" sz="16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lt1"/>
          </a:fgClr>
          <a:bgClr>
            <a:schemeClr val="bg1"/>
          </a:bgClr>
        </a:pattFill>
        <a:effectLst/>
      </p:bgPr>
    </p:bg>
    <p:spTree>
      <p:nvGrpSpPr>
        <p:cNvPr id="1" name="Shape 103"/>
        <p:cNvGrpSpPr/>
        <p:nvPr/>
      </p:nvGrpSpPr>
      <p:grpSpPr>
        <a:xfrm>
          <a:off x="0" y="0"/>
          <a:ext cx="0" cy="0"/>
          <a:chOff x="0" y="0"/>
          <a:chExt cx="0" cy="0"/>
        </a:xfrm>
      </p:grpSpPr>
      <p:sp>
        <p:nvSpPr>
          <p:cNvPr id="104" name="Google Shape;104;p3"/>
          <p:cNvSpPr txBox="1"/>
          <p:nvPr/>
        </p:nvSpPr>
        <p:spPr>
          <a:xfrm>
            <a:off x="1615268" y="1293090"/>
            <a:ext cx="9071207" cy="3416279"/>
          </a:xfrm>
          <a:prstGeom prst="rect">
            <a:avLst/>
          </a:prstGeom>
          <a:noFill/>
          <a:ln>
            <a:noFill/>
          </a:ln>
        </p:spPr>
        <p:txBody>
          <a:bodyPr spcFirstLastPara="1" wrap="square" lIns="91425" tIns="45700" rIns="91425" bIns="45700" anchor="t" anchorCtr="0">
            <a:spAutoFit/>
          </a:bodyPr>
          <a:lstStyle/>
          <a:p>
            <a:pPr algn="just"/>
            <a:r>
              <a:rPr lang="en-US" sz="1800" dirty="0"/>
              <a:t>Hello! I am </a:t>
            </a:r>
            <a:r>
              <a:rPr lang="en-US" sz="1800" dirty="0" smtClean="0"/>
              <a:t>Dinesh, </a:t>
            </a:r>
            <a:r>
              <a:rPr lang="en-US" sz="1800" dirty="0"/>
              <a:t>a B.Sc. Life Science graduate from Osmania University. Despite pursuing a non-technical field during my college days, my curiosity about programming and emerging technologies such as AI and Robotics was insatiable. This curiosity eventually led me towards Data Science, a field I found immensely intriguing</a:t>
            </a:r>
            <a:r>
              <a:rPr lang="en-US" sz="1800" dirty="0" smtClean="0"/>
              <a:t>.</a:t>
            </a:r>
          </a:p>
          <a:p>
            <a:pPr algn="just"/>
            <a:endParaRPr lang="en-US" sz="1800" dirty="0"/>
          </a:p>
          <a:p>
            <a:pPr algn="just"/>
            <a:r>
              <a:rPr lang="en-US" sz="1800" dirty="0"/>
              <a:t>What captivated me about Data Science is its vast diversity, spanning across various sectors including Finance, Healthcare, Manufacturing, Education, and both Government and Private sectors. This diversity underscores the wide applicability and demand for data-driven insights in today's world</a:t>
            </a:r>
            <a:r>
              <a:rPr lang="en-US" sz="1800" dirty="0" smtClean="0"/>
              <a:t>.</a:t>
            </a:r>
          </a:p>
          <a:p>
            <a:pPr algn="just"/>
            <a:endParaRPr lang="en-US" sz="1800" dirty="0"/>
          </a:p>
          <a:p>
            <a:pPr algn="just"/>
            <a:r>
              <a:rPr lang="en-US" sz="1800" dirty="0"/>
              <a:t>Motivated by this realization, I made the decision to transition from Life Science to Data Science</a:t>
            </a:r>
            <a:r>
              <a:rPr lang="en-US" sz="1800" dirty="0" smtClean="0"/>
              <a:t>.</a:t>
            </a:r>
            <a:endParaRPr lang="en-US" sz="1800" dirty="0"/>
          </a:p>
        </p:txBody>
      </p:sp>
      <p:sp>
        <p:nvSpPr>
          <p:cNvPr id="105" name="Google Shape;105;p3"/>
          <p:cNvSpPr txBox="1"/>
          <p:nvPr/>
        </p:nvSpPr>
        <p:spPr>
          <a:xfrm>
            <a:off x="1615268" y="553421"/>
            <a:ext cx="2106988"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chemeClr val="tx1"/>
                </a:solidFill>
                <a:latin typeface="Arial Rounded MT Bold" panose="020F0704030504030204" pitchFamily="34" charset="0"/>
                <a:ea typeface="Lato Black"/>
                <a:cs typeface="Lato Black"/>
                <a:sym typeface="Lato Black"/>
              </a:rPr>
              <a:t>About me</a:t>
            </a:r>
            <a:endParaRPr sz="1800" b="0" i="0" u="none" strike="noStrike" cap="none" dirty="0">
              <a:solidFill>
                <a:schemeClr val="tx1"/>
              </a:solidFill>
              <a:latin typeface="Arial Rounded MT Bold" panose="020F0704030504030204" pitchFamily="34" charset="0"/>
              <a:ea typeface="Calibri"/>
              <a:cs typeface="Calibri"/>
              <a:sym typeface="Calibri"/>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a:effectLst>
            <a:softEdge rad="12700"/>
          </a:effectLst>
        </p:spPr>
      </p:pic>
      <p:sp>
        <p:nvSpPr>
          <p:cNvPr id="2" name="TextBox 1"/>
          <p:cNvSpPr txBox="1"/>
          <p:nvPr/>
        </p:nvSpPr>
        <p:spPr>
          <a:xfrm>
            <a:off x="1615268" y="5230132"/>
            <a:ext cx="1035568" cy="338554"/>
          </a:xfrm>
          <a:prstGeom prst="rect">
            <a:avLst/>
          </a:prstGeom>
          <a:noFill/>
        </p:spPr>
        <p:txBody>
          <a:bodyPr wrap="square" rtlCol="0">
            <a:spAutoFit/>
          </a:bodyPr>
          <a:lstStyle/>
          <a:p>
            <a:r>
              <a:rPr lang="en-IN" sz="1600" dirty="0" smtClean="0">
                <a:hlinkClick r:id="rId4"/>
              </a:rPr>
              <a:t>LinkedIn</a:t>
            </a:r>
            <a:endParaRPr lang="en-IN" sz="1600" dirty="0"/>
          </a:p>
        </p:txBody>
      </p:sp>
      <p:sp>
        <p:nvSpPr>
          <p:cNvPr id="4" name="TextBox 3"/>
          <p:cNvSpPr txBox="1"/>
          <p:nvPr/>
        </p:nvSpPr>
        <p:spPr>
          <a:xfrm>
            <a:off x="1615268" y="5568686"/>
            <a:ext cx="822661" cy="338554"/>
          </a:xfrm>
          <a:prstGeom prst="rect">
            <a:avLst/>
          </a:prstGeom>
          <a:noFill/>
        </p:spPr>
        <p:txBody>
          <a:bodyPr wrap="none" rtlCol="0">
            <a:spAutoFit/>
          </a:bodyPr>
          <a:lstStyle/>
          <a:p>
            <a:r>
              <a:rPr lang="en-IN" sz="1600" dirty="0" smtClean="0">
                <a:hlinkClick r:id="rId5"/>
              </a:rPr>
              <a:t>GitHub</a:t>
            </a: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Real Horror of Debugging a Code-based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409" y="2697019"/>
            <a:ext cx="9210161" cy="33066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a:xfrm>
            <a:off x="1400912" y="649575"/>
            <a:ext cx="4870578" cy="674256"/>
          </a:xfrm>
        </p:spPr>
        <p:txBody>
          <a:bodyPr>
            <a:normAutofit/>
          </a:bodyPr>
          <a:lstStyle/>
          <a:p>
            <a:r>
              <a:rPr lang="en-IN" sz="3200" dirty="0">
                <a:latin typeface="Arial Rounded MT Bold" panose="020F0704030504030204" pitchFamily="34" charset="0"/>
              </a:rPr>
              <a:t>Objective of the </a:t>
            </a:r>
            <a:r>
              <a:rPr lang="en-IN" sz="3200" dirty="0" smtClean="0">
                <a:latin typeface="Arial Rounded MT Bold" panose="020F0704030504030204" pitchFamily="34" charset="0"/>
              </a:rPr>
              <a:t>Project</a:t>
            </a:r>
            <a:endParaRPr lang="en-IN" sz="3200" dirty="0">
              <a:latin typeface="Arial Rounded MT Bold" panose="020F070403050403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
        <p:nvSpPr>
          <p:cNvPr id="11" name="Text Placeholder 10"/>
          <p:cNvSpPr>
            <a:spLocks noGrp="1"/>
          </p:cNvSpPr>
          <p:nvPr>
            <p:ph type="body" idx="1"/>
          </p:nvPr>
        </p:nvSpPr>
        <p:spPr>
          <a:xfrm>
            <a:off x="1476311" y="1382290"/>
            <a:ext cx="9461052" cy="1194659"/>
          </a:xfrm>
        </p:spPr>
        <p:txBody>
          <a:bodyPr>
            <a:noAutofit/>
          </a:bodyPr>
          <a:lstStyle/>
          <a:p>
            <a:r>
              <a:rPr lang="en-US" sz="1800" dirty="0" smtClean="0">
                <a:latin typeface="+mn-lt"/>
              </a:rPr>
              <a:t>Have to debug the code given. The code is about Developing a  Note Taking </a:t>
            </a:r>
            <a:r>
              <a:rPr lang="en-US" sz="1800" dirty="0">
                <a:latin typeface="+mn-lt"/>
              </a:rPr>
              <a:t>Application using Python, Flask, and </a:t>
            </a:r>
            <a:r>
              <a:rPr lang="en-US" sz="1800" dirty="0" smtClean="0">
                <a:latin typeface="+mn-lt"/>
              </a:rPr>
              <a:t>HTML. So I </a:t>
            </a:r>
            <a:r>
              <a:rPr lang="en-US" sz="1800" dirty="0">
                <a:latin typeface="+mn-lt"/>
              </a:rPr>
              <a:t>have been tasked with fixing the broken code </a:t>
            </a:r>
            <a:r>
              <a:rPr lang="en-US" sz="1800" dirty="0" smtClean="0">
                <a:latin typeface="+mn-lt"/>
              </a:rPr>
              <a:t>ensuring the  </a:t>
            </a:r>
            <a:r>
              <a:rPr lang="en-US" sz="1800" dirty="0">
                <a:latin typeface="+mn-lt"/>
              </a:rPr>
              <a:t>application works seamlessly</a:t>
            </a:r>
            <a:r>
              <a:rPr lang="en-US" sz="1800" dirty="0" smtClean="0">
                <a:latin typeface="+mn-lt"/>
              </a:rPr>
              <a:t>.</a:t>
            </a:r>
            <a:r>
              <a:rPr lang="en-US" sz="1800" dirty="0">
                <a:latin typeface="+mn-lt"/>
              </a:rPr>
              <a:t/>
            </a:r>
            <a:br>
              <a:rPr lang="en-US" sz="1800" dirty="0">
                <a:latin typeface="+mn-lt"/>
              </a:rPr>
            </a:br>
            <a:endParaRPr lang="en-IN" sz="1800" dirty="0">
              <a:latin typeface="+mn-lt"/>
            </a:endParaRPr>
          </a:p>
        </p:txBody>
      </p:sp>
    </p:spTree>
    <p:extLst>
      <p:ext uri="{BB962C8B-B14F-4D97-AF65-F5344CB8AC3E}">
        <p14:creationId xmlns:p14="http://schemas.microsoft.com/office/powerpoint/2010/main" val="3811489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
        <p:nvSpPr>
          <p:cNvPr id="5" name="TextBox 4"/>
          <p:cNvSpPr txBox="1"/>
          <p:nvPr/>
        </p:nvSpPr>
        <p:spPr>
          <a:xfrm>
            <a:off x="1330030" y="499059"/>
            <a:ext cx="4352474" cy="584775"/>
          </a:xfrm>
          <a:prstGeom prst="rect">
            <a:avLst/>
          </a:prstGeom>
          <a:noFill/>
        </p:spPr>
        <p:txBody>
          <a:bodyPr wrap="none" rtlCol="0">
            <a:spAutoFit/>
          </a:bodyPr>
          <a:lstStyle/>
          <a:p>
            <a:r>
              <a:rPr lang="en-US" sz="3200" dirty="0" smtClean="0">
                <a:latin typeface="Arial Rounded MT Bold" panose="020F0704030504030204" pitchFamily="34" charset="0"/>
              </a:rPr>
              <a:t>Given Code Snippets</a:t>
            </a:r>
            <a:endParaRPr lang="en-IN" sz="3200" dirty="0">
              <a:latin typeface="Arial Rounded MT Bold" panose="020F0704030504030204" pitchFamily="34" charset="0"/>
            </a:endParaRPr>
          </a:p>
        </p:txBody>
      </p:sp>
      <p:sp>
        <p:nvSpPr>
          <p:cNvPr id="6" name="Rectangle 5"/>
          <p:cNvSpPr/>
          <p:nvPr/>
        </p:nvSpPr>
        <p:spPr>
          <a:xfrm>
            <a:off x="1330030" y="1256147"/>
            <a:ext cx="4812151" cy="4839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p:cNvSpPr/>
          <p:nvPr/>
        </p:nvSpPr>
        <p:spPr>
          <a:xfrm>
            <a:off x="6313048" y="1256146"/>
            <a:ext cx="4770587" cy="4839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164" y="1359475"/>
            <a:ext cx="4592622" cy="460721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776" y="1339273"/>
            <a:ext cx="4621734" cy="4692072"/>
          </a:xfrm>
          <a:prstGeom prst="rect">
            <a:avLst/>
          </a:prstGeom>
        </p:spPr>
      </p:pic>
    </p:spTree>
    <p:extLst>
      <p:ext uri="{BB962C8B-B14F-4D97-AF65-F5344CB8AC3E}">
        <p14:creationId xmlns:p14="http://schemas.microsoft.com/office/powerpoint/2010/main" val="219150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
        <p:nvSpPr>
          <p:cNvPr id="3" name="TextBox 2"/>
          <p:cNvSpPr txBox="1"/>
          <p:nvPr/>
        </p:nvSpPr>
        <p:spPr>
          <a:xfrm>
            <a:off x="1348508" y="477406"/>
            <a:ext cx="4916731" cy="584775"/>
          </a:xfrm>
          <a:prstGeom prst="rect">
            <a:avLst/>
          </a:prstGeom>
          <a:noFill/>
        </p:spPr>
        <p:txBody>
          <a:bodyPr wrap="none" rtlCol="0">
            <a:spAutoFit/>
          </a:bodyPr>
          <a:lstStyle/>
          <a:p>
            <a:r>
              <a:rPr lang="en-US" sz="3200" dirty="0" smtClean="0">
                <a:latin typeface="Arial Rounded MT Bold" panose="020F0704030504030204" pitchFamily="34" charset="0"/>
              </a:rPr>
              <a:t>Updated Code Snippets</a:t>
            </a:r>
            <a:endParaRPr lang="en-IN" sz="3200" dirty="0">
              <a:latin typeface="Arial Rounded MT Bold" panose="020F0704030504030204" pitchFamily="34" charset="0"/>
            </a:endParaRPr>
          </a:p>
        </p:txBody>
      </p:sp>
      <p:sp>
        <p:nvSpPr>
          <p:cNvPr id="4" name="Rectangle 3"/>
          <p:cNvSpPr/>
          <p:nvPr/>
        </p:nvSpPr>
        <p:spPr>
          <a:xfrm>
            <a:off x="1330030" y="1256147"/>
            <a:ext cx="4812151" cy="4839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p:cNvSpPr/>
          <p:nvPr/>
        </p:nvSpPr>
        <p:spPr>
          <a:xfrm>
            <a:off x="6265239" y="1256147"/>
            <a:ext cx="4812151" cy="4839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143" y="1385453"/>
            <a:ext cx="4673148" cy="45997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325" y="1385452"/>
            <a:ext cx="4581239" cy="4599711"/>
          </a:xfrm>
          <a:prstGeom prst="rect">
            <a:avLst/>
          </a:prstGeom>
        </p:spPr>
      </p:pic>
    </p:spTree>
    <p:extLst>
      <p:ext uri="{BB962C8B-B14F-4D97-AF65-F5344CB8AC3E}">
        <p14:creationId xmlns:p14="http://schemas.microsoft.com/office/powerpoint/2010/main" val="297089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
        <p:nvSpPr>
          <p:cNvPr id="3" name="TextBox 2"/>
          <p:cNvSpPr txBox="1"/>
          <p:nvPr/>
        </p:nvSpPr>
        <p:spPr>
          <a:xfrm>
            <a:off x="1270000" y="212436"/>
            <a:ext cx="9790545" cy="5755422"/>
          </a:xfrm>
          <a:prstGeom prst="rect">
            <a:avLst/>
          </a:prstGeom>
          <a:noFill/>
        </p:spPr>
        <p:txBody>
          <a:bodyPr wrap="square" rtlCol="0">
            <a:spAutoFit/>
          </a:bodyPr>
          <a:lstStyle/>
          <a:p>
            <a:r>
              <a:rPr lang="en-US" sz="3200" dirty="0" smtClean="0">
                <a:latin typeface="Arial Rounded MT Bold" panose="020F0704030504030204" pitchFamily="34" charset="0"/>
              </a:rPr>
              <a:t>Changes made </a:t>
            </a:r>
            <a:r>
              <a:rPr lang="en-US" sz="3200" dirty="0">
                <a:latin typeface="Arial Rounded MT Bold" panose="020F0704030504030204" pitchFamily="34" charset="0"/>
              </a:rPr>
              <a:t>I</a:t>
            </a:r>
            <a:r>
              <a:rPr lang="en-US" sz="3200" dirty="0" smtClean="0">
                <a:latin typeface="Arial Rounded MT Bold" panose="020F0704030504030204" pitchFamily="34" charset="0"/>
              </a:rPr>
              <a:t>n Code Snippets</a:t>
            </a:r>
          </a:p>
          <a:p>
            <a:endParaRPr lang="en-US" sz="3200" dirty="0" smtClean="0">
              <a:latin typeface="Arial Rounded MT Bold" panose="020F0704030504030204" pitchFamily="34" charset="0"/>
            </a:endParaRPr>
          </a:p>
          <a:p>
            <a:pPr marL="342900" lvl="0" indent="-342900" eaLnBrk="0" fontAlgn="base" hangingPunct="0">
              <a:spcBef>
                <a:spcPct val="0"/>
              </a:spcBef>
              <a:spcAft>
                <a:spcPct val="0"/>
              </a:spcAft>
              <a:buClrTx/>
              <a:buFont typeface="+mj-lt"/>
              <a:buAutoNum type="arabicPeriod"/>
            </a:pPr>
            <a:r>
              <a:rPr lang="en-US" altLang="en-US" sz="1600" b="1" dirty="0">
                <a:latin typeface="+mn-lt"/>
              </a:rPr>
              <a:t>Handling of HTTP Methods:</a:t>
            </a:r>
            <a:endParaRPr lang="en-US" altLang="en-US" sz="1600" dirty="0">
              <a:latin typeface="+mn-lt"/>
            </a:endParaRPr>
          </a:p>
          <a:p>
            <a:pPr marL="800100" lvl="1" indent="-342900" eaLnBrk="0" fontAlgn="base" hangingPunct="0">
              <a:spcBef>
                <a:spcPct val="0"/>
              </a:spcBef>
              <a:spcAft>
                <a:spcPct val="0"/>
              </a:spcAft>
              <a:buClrTx/>
              <a:buFont typeface="+mj-lt"/>
              <a:buAutoNum type="arabicPeriod"/>
            </a:pPr>
            <a:r>
              <a:rPr lang="en-US" altLang="en-US" sz="1600" dirty="0">
                <a:latin typeface="+mn-lt"/>
              </a:rPr>
              <a:t>In the first version, the route </a:t>
            </a:r>
            <a:r>
              <a:rPr lang="en-US" altLang="en-US" sz="1600" b="1" dirty="0">
                <a:latin typeface="+mn-lt"/>
              </a:rPr>
              <a:t>'/'</a:t>
            </a:r>
            <a:r>
              <a:rPr lang="en-US" altLang="en-US" sz="1600" dirty="0">
                <a:latin typeface="+mn-lt"/>
              </a:rPr>
              <a:t> is set up to handle only POST requests: </a:t>
            </a:r>
            <a:r>
              <a:rPr lang="en-US" altLang="en-US" sz="1600" b="1" dirty="0">
                <a:latin typeface="+mn-lt"/>
              </a:rPr>
              <a:t>@app.route('/', methods=["POST"])</a:t>
            </a:r>
            <a:r>
              <a:rPr lang="en-US" altLang="en-US" sz="1600" dirty="0">
                <a:latin typeface="+mn-lt"/>
              </a:rPr>
              <a:t>.</a:t>
            </a:r>
          </a:p>
          <a:p>
            <a:pPr marL="800100" lvl="1" indent="-342900" eaLnBrk="0" fontAlgn="base" hangingPunct="0">
              <a:spcBef>
                <a:spcPct val="0"/>
              </a:spcBef>
              <a:spcAft>
                <a:spcPct val="0"/>
              </a:spcAft>
              <a:buClrTx/>
              <a:buFont typeface="+mj-lt"/>
              <a:buAutoNum type="arabicPeriod"/>
            </a:pPr>
            <a:r>
              <a:rPr lang="en-US" altLang="en-US" sz="1600" dirty="0">
                <a:latin typeface="+mn-lt"/>
              </a:rPr>
              <a:t>In the second version, the route </a:t>
            </a:r>
            <a:r>
              <a:rPr lang="en-US" altLang="en-US" sz="1600" b="1" dirty="0">
                <a:latin typeface="+mn-lt"/>
              </a:rPr>
              <a:t>'/'</a:t>
            </a:r>
            <a:r>
              <a:rPr lang="en-US" altLang="en-US" sz="1600" dirty="0">
                <a:latin typeface="+mn-lt"/>
              </a:rPr>
              <a:t> is modified to handle both GET and POST requests: </a:t>
            </a:r>
            <a:r>
              <a:rPr lang="en-US" altLang="en-US" sz="1600" b="1" dirty="0">
                <a:latin typeface="+mn-lt"/>
              </a:rPr>
              <a:t>@app.route('/', methods=["GET","POST</a:t>
            </a:r>
            <a:r>
              <a:rPr lang="en-US" altLang="en-US" sz="1600" b="1" dirty="0" smtClean="0">
                <a:latin typeface="+mn-lt"/>
              </a:rPr>
              <a:t>"])</a:t>
            </a:r>
            <a:r>
              <a:rPr lang="en-US" altLang="en-US" sz="1600" dirty="0" smtClean="0">
                <a:latin typeface="+mn-lt"/>
              </a:rPr>
              <a:t>.</a:t>
            </a:r>
            <a:endParaRPr lang="en-US" altLang="en-US" sz="1600" dirty="0">
              <a:latin typeface="+mn-lt"/>
            </a:endParaRPr>
          </a:p>
          <a:p>
            <a:pPr marL="342900" lvl="0" indent="-342900" eaLnBrk="0" fontAlgn="base" hangingPunct="0">
              <a:spcBef>
                <a:spcPct val="0"/>
              </a:spcBef>
              <a:spcAft>
                <a:spcPct val="0"/>
              </a:spcAft>
              <a:buClrTx/>
              <a:buFont typeface="+mj-lt"/>
              <a:buAutoNum type="arabicPeriod"/>
            </a:pPr>
            <a:r>
              <a:rPr lang="en-US" altLang="en-US" sz="1600" b="1" dirty="0">
                <a:latin typeface="+mn-lt"/>
              </a:rPr>
              <a:t>Request Parameters Handling:</a:t>
            </a:r>
            <a:endParaRPr lang="en-US" altLang="en-US" sz="1600" dirty="0">
              <a:latin typeface="+mn-lt"/>
            </a:endParaRPr>
          </a:p>
          <a:p>
            <a:pPr marL="800100" lvl="1" indent="-342900" eaLnBrk="0" fontAlgn="base" hangingPunct="0">
              <a:spcBef>
                <a:spcPct val="0"/>
              </a:spcBef>
              <a:spcAft>
                <a:spcPct val="0"/>
              </a:spcAft>
              <a:buClrTx/>
              <a:buFont typeface="+mj-lt"/>
              <a:buAutoNum type="arabicPeriod"/>
            </a:pPr>
            <a:r>
              <a:rPr lang="en-US" altLang="en-US" sz="1600" dirty="0">
                <a:latin typeface="+mn-lt"/>
              </a:rPr>
              <a:t>In the first version, the </a:t>
            </a:r>
            <a:r>
              <a:rPr lang="en-US" altLang="en-US" sz="1600" b="1" dirty="0">
                <a:latin typeface="+mn-lt"/>
              </a:rPr>
              <a:t>index()</a:t>
            </a:r>
            <a:r>
              <a:rPr lang="en-US" altLang="en-US" sz="1600" dirty="0">
                <a:latin typeface="+mn-lt"/>
              </a:rPr>
              <a:t> function attempts to retrieve the note from request arguments using </a:t>
            </a:r>
            <a:r>
              <a:rPr lang="en-US" altLang="en-US" sz="1600" b="1" dirty="0">
                <a:latin typeface="+mn-lt"/>
              </a:rPr>
              <a:t>request.args.get("note")</a:t>
            </a:r>
            <a:r>
              <a:rPr lang="en-US" altLang="en-US" sz="1600" dirty="0">
                <a:latin typeface="+mn-lt"/>
              </a:rPr>
              <a:t>. However, this is typically used for GET requests.</a:t>
            </a:r>
          </a:p>
          <a:p>
            <a:pPr marL="800100" lvl="1" indent="-342900" eaLnBrk="0" fontAlgn="base" hangingPunct="0">
              <a:spcBef>
                <a:spcPct val="0"/>
              </a:spcBef>
              <a:spcAft>
                <a:spcPct val="0"/>
              </a:spcAft>
              <a:buClrTx/>
              <a:buFont typeface="+mj-lt"/>
              <a:buAutoNum type="arabicPeriod"/>
            </a:pPr>
            <a:r>
              <a:rPr lang="en-US" altLang="en-US" sz="1600" dirty="0">
                <a:latin typeface="+mn-lt"/>
              </a:rPr>
              <a:t>In the second version, for POST requests, it retrieves the note from form data using </a:t>
            </a:r>
            <a:r>
              <a:rPr lang="en-US" altLang="en-US" sz="1600" b="1" dirty="0">
                <a:latin typeface="+mn-lt"/>
              </a:rPr>
              <a:t>request.form.get("note")</a:t>
            </a:r>
            <a:r>
              <a:rPr lang="en-US" altLang="en-US" sz="1600" dirty="0">
                <a:latin typeface="+mn-lt"/>
              </a:rPr>
              <a:t>.</a:t>
            </a:r>
          </a:p>
          <a:p>
            <a:pPr marL="342900" lvl="0" indent="-342900" eaLnBrk="0" fontAlgn="base" hangingPunct="0">
              <a:spcBef>
                <a:spcPct val="0"/>
              </a:spcBef>
              <a:spcAft>
                <a:spcPct val="0"/>
              </a:spcAft>
              <a:buClrTx/>
              <a:buFont typeface="+mj-lt"/>
              <a:buAutoNum type="arabicPeriod"/>
            </a:pPr>
            <a:r>
              <a:rPr lang="en-US" altLang="en-US" sz="1600" b="1" dirty="0">
                <a:latin typeface="+mn-lt"/>
              </a:rPr>
              <a:t>Conditional Note Appending:</a:t>
            </a:r>
            <a:endParaRPr lang="en-US" altLang="en-US" sz="1600" dirty="0">
              <a:latin typeface="+mn-lt"/>
            </a:endParaRPr>
          </a:p>
          <a:p>
            <a:pPr marL="800100" lvl="1" indent="-342900" eaLnBrk="0" fontAlgn="base" hangingPunct="0">
              <a:spcBef>
                <a:spcPct val="0"/>
              </a:spcBef>
              <a:spcAft>
                <a:spcPct val="0"/>
              </a:spcAft>
              <a:buClrTx/>
              <a:buFont typeface="+mj-lt"/>
              <a:buAutoNum type="arabicPeriod"/>
            </a:pPr>
            <a:r>
              <a:rPr lang="en-US" altLang="en-US" sz="1600" dirty="0">
                <a:latin typeface="+mn-lt"/>
              </a:rPr>
              <a:t>In the second version, before appending the note to the </a:t>
            </a:r>
            <a:r>
              <a:rPr lang="en-US" altLang="en-US" sz="1600" b="1" dirty="0">
                <a:latin typeface="+mn-lt"/>
              </a:rPr>
              <a:t>notes</a:t>
            </a:r>
            <a:r>
              <a:rPr lang="en-US" altLang="en-US" sz="1600" dirty="0">
                <a:latin typeface="+mn-lt"/>
              </a:rPr>
              <a:t> list, it checks if the note exists (</a:t>
            </a:r>
            <a:r>
              <a:rPr lang="en-US" altLang="en-US" sz="1600" b="1" dirty="0">
                <a:latin typeface="+mn-lt"/>
              </a:rPr>
              <a:t>if note:</a:t>
            </a:r>
            <a:r>
              <a:rPr lang="en-US" altLang="en-US" sz="1600" dirty="0">
                <a:latin typeface="+mn-lt"/>
              </a:rPr>
              <a:t>) to avoid appending empty notes.</a:t>
            </a:r>
          </a:p>
          <a:p>
            <a:pPr marL="342900" lvl="0" indent="-342900" eaLnBrk="0" fontAlgn="base" hangingPunct="0">
              <a:spcBef>
                <a:spcPct val="0"/>
              </a:spcBef>
              <a:spcAft>
                <a:spcPct val="0"/>
              </a:spcAft>
              <a:buClrTx/>
              <a:buFont typeface="+mj-lt"/>
              <a:buAutoNum type="arabicPeriod"/>
            </a:pPr>
            <a:r>
              <a:rPr lang="en-US" altLang="en-US" sz="1600" b="1" dirty="0">
                <a:latin typeface="+mn-lt"/>
              </a:rPr>
              <a:t>Initialization of notes List:</a:t>
            </a:r>
            <a:endParaRPr lang="en-US" altLang="en-US" sz="1600" dirty="0">
              <a:latin typeface="+mn-lt"/>
            </a:endParaRPr>
          </a:p>
          <a:p>
            <a:pPr marL="800100" lvl="1" indent="-342900" eaLnBrk="0" fontAlgn="base" hangingPunct="0">
              <a:spcBef>
                <a:spcPct val="0"/>
              </a:spcBef>
              <a:spcAft>
                <a:spcPct val="0"/>
              </a:spcAft>
              <a:buClrTx/>
              <a:buFont typeface="+mj-lt"/>
              <a:buAutoNum type="arabicPeriod"/>
            </a:pPr>
            <a:r>
              <a:rPr lang="en-US" altLang="en-US" sz="1600" dirty="0">
                <a:latin typeface="+mn-lt"/>
              </a:rPr>
              <a:t>In the first version, the </a:t>
            </a:r>
            <a:r>
              <a:rPr lang="en-US" altLang="en-US" sz="1600" b="1" dirty="0">
                <a:latin typeface="+mn-lt"/>
              </a:rPr>
              <a:t>notes</a:t>
            </a:r>
            <a:r>
              <a:rPr lang="en-US" altLang="en-US" sz="1600" dirty="0">
                <a:latin typeface="+mn-lt"/>
              </a:rPr>
              <a:t> list is initialized globally and persists across requests. This means that notes added by different users will be stored and displayed to all users.</a:t>
            </a:r>
          </a:p>
          <a:p>
            <a:pPr marL="800100" lvl="1" indent="-342900" eaLnBrk="0" fontAlgn="base" hangingPunct="0">
              <a:spcBef>
                <a:spcPct val="0"/>
              </a:spcBef>
              <a:spcAft>
                <a:spcPct val="0"/>
              </a:spcAft>
              <a:buClrTx/>
              <a:buFont typeface="+mj-lt"/>
              <a:buAutoNum type="arabicPeriod"/>
            </a:pPr>
            <a:r>
              <a:rPr lang="en-US" altLang="en-US" sz="1600" dirty="0">
                <a:latin typeface="+mn-lt"/>
              </a:rPr>
              <a:t>In the second version, the </a:t>
            </a:r>
            <a:r>
              <a:rPr lang="en-US" altLang="en-US" sz="1600" b="1" dirty="0">
                <a:latin typeface="+mn-lt"/>
              </a:rPr>
              <a:t>notes</a:t>
            </a:r>
            <a:r>
              <a:rPr lang="en-US" altLang="en-US" sz="1600" dirty="0">
                <a:latin typeface="+mn-lt"/>
              </a:rPr>
              <a:t> list is initialized locally inside the </a:t>
            </a:r>
            <a:r>
              <a:rPr lang="en-US" altLang="en-US" sz="1600" b="1" dirty="0">
                <a:latin typeface="+mn-lt"/>
              </a:rPr>
              <a:t>index()</a:t>
            </a:r>
            <a:r>
              <a:rPr lang="en-US" altLang="en-US" sz="1600" dirty="0">
                <a:latin typeface="+mn-lt"/>
              </a:rPr>
              <a:t> function. This means that each time the </a:t>
            </a:r>
            <a:r>
              <a:rPr lang="en-US" altLang="en-US" sz="1600" b="1" dirty="0">
                <a:latin typeface="+mn-lt"/>
              </a:rPr>
              <a:t>index()</a:t>
            </a:r>
            <a:r>
              <a:rPr lang="en-US" altLang="en-US" sz="1600" dirty="0">
                <a:latin typeface="+mn-lt"/>
              </a:rPr>
              <a:t> function is called, a new </a:t>
            </a:r>
            <a:r>
              <a:rPr lang="en-US" altLang="en-US" sz="1600" b="1" dirty="0">
                <a:latin typeface="+mn-lt"/>
              </a:rPr>
              <a:t>notes</a:t>
            </a:r>
            <a:r>
              <a:rPr lang="en-US" altLang="en-US" sz="1600" dirty="0">
                <a:latin typeface="+mn-lt"/>
              </a:rPr>
              <a:t> list is created, and it only contains notes added during the current </a:t>
            </a:r>
            <a:r>
              <a:rPr lang="en-US" altLang="en-US" sz="1600" dirty="0" smtClean="0">
                <a:latin typeface="+mn-lt"/>
              </a:rPr>
              <a:t>request</a:t>
            </a:r>
            <a:endParaRPr lang="en-US" altLang="en-US" sz="1600" dirty="0">
              <a:latin typeface="+mn-lt"/>
            </a:endParaRPr>
          </a:p>
        </p:txBody>
      </p:sp>
      <p:sp>
        <p:nvSpPr>
          <p:cNvPr id="9" name="Rectangle 4"/>
          <p:cNvSpPr>
            <a:spLocks noChangeArrowheads="1"/>
          </p:cNvSpPr>
          <p:nvPr/>
        </p:nvSpPr>
        <p:spPr bwMode="auto">
          <a:xfrm>
            <a:off x="0" y="0"/>
            <a:ext cx="1270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771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
        <p:nvSpPr>
          <p:cNvPr id="3" name="TextBox 2"/>
          <p:cNvSpPr txBox="1"/>
          <p:nvPr/>
        </p:nvSpPr>
        <p:spPr>
          <a:xfrm>
            <a:off x="1283855" y="843684"/>
            <a:ext cx="5213287" cy="584775"/>
          </a:xfrm>
          <a:prstGeom prst="rect">
            <a:avLst/>
          </a:prstGeom>
          <a:noFill/>
        </p:spPr>
        <p:txBody>
          <a:bodyPr wrap="none" rtlCol="0">
            <a:spAutoFit/>
          </a:bodyPr>
          <a:lstStyle/>
          <a:p>
            <a:r>
              <a:rPr lang="en-US" sz="3200" dirty="0" smtClean="0">
                <a:latin typeface="Arial Rounded MT Bold" panose="020F0704030504030204" pitchFamily="34" charset="0"/>
              </a:rPr>
              <a:t>Out Put Of Updated Code</a:t>
            </a:r>
            <a:endParaRPr lang="en-IN" sz="3200" dirty="0">
              <a:latin typeface="Arial Rounded MT Bold" panose="020F07040305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855" y="1874981"/>
            <a:ext cx="6657456" cy="36853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336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TotalTime>
  <Words>428</Words>
  <Application>Microsoft Office PowerPoint</Application>
  <PresentationFormat>Widescreen</PresentationFormat>
  <Paragraphs>30</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Rounded MT Bold</vt:lpstr>
      <vt:lpstr>Arial</vt:lpstr>
      <vt:lpstr>Lato Black</vt:lpstr>
      <vt:lpstr>Libre Baskerville</vt:lpstr>
      <vt:lpstr>Söhne</vt:lpstr>
      <vt:lpstr>Calibri</vt:lpstr>
      <vt:lpstr>Office Theme</vt:lpstr>
      <vt:lpstr>PowerPoint Presentation</vt:lpstr>
      <vt:lpstr>PowerPoint Presentation</vt:lpstr>
      <vt:lpstr>Objective of the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cp:revision>
  <dcterms:created xsi:type="dcterms:W3CDTF">2021-02-16T05:19:01Z</dcterms:created>
  <dcterms:modified xsi:type="dcterms:W3CDTF">2024-02-28T10:54:41Z</dcterms:modified>
</cp:coreProperties>
</file>