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29" r:id="rId3"/>
    <p:sldId id="330" r:id="rId4"/>
    <p:sldId id="331" r:id="rId5"/>
    <p:sldId id="333" r:id="rId6"/>
    <p:sldId id="334" r:id="rId7"/>
    <p:sldId id="335"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7" r:id="rId27"/>
    <p:sldId id="358" r:id="rId28"/>
    <p:sldId id="359" r:id="rId29"/>
    <p:sldId id="360" r:id="rId30"/>
    <p:sldId id="355" r:id="rId31"/>
    <p:sldId id="32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9" d="100"/>
          <a:sy n="79" d="100"/>
        </p:scale>
        <p:origin x="120"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3586308-80FE-41E1-983D-03948B7ACFA6}" type="datetimeFigureOut">
              <a:rPr lang="en-IN" smtClean="0"/>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218469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586308-80FE-41E1-983D-03948B7ACFA6}" type="datetimeFigureOut">
              <a:rPr lang="en-IN" smtClean="0"/>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218406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586308-80FE-41E1-983D-03948B7ACFA6}" type="datetimeFigureOut">
              <a:rPr lang="en-IN" smtClean="0"/>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248585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586308-80FE-41E1-983D-03948B7ACFA6}" type="datetimeFigureOut">
              <a:rPr lang="en-IN" smtClean="0"/>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6493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586308-80FE-41E1-983D-03948B7ACFA6}" type="datetimeFigureOut">
              <a:rPr lang="en-IN" smtClean="0"/>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258086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586308-80FE-41E1-983D-03948B7ACFA6}" type="datetimeFigureOut">
              <a:rPr lang="en-IN" smtClean="0"/>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206920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3586308-80FE-41E1-983D-03948B7ACFA6}" type="datetimeFigureOut">
              <a:rPr lang="en-IN" smtClean="0"/>
              <a:t>30-09-2019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146625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586308-80FE-41E1-983D-03948B7ACFA6}" type="datetimeFigureOut">
              <a:rPr lang="en-IN" smtClean="0"/>
              <a:t>30-09-2019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326480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86308-80FE-41E1-983D-03948B7ACFA6}" type="datetimeFigureOut">
              <a:rPr lang="en-IN" smtClean="0"/>
              <a:t>30-09-2019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5950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86308-80FE-41E1-983D-03948B7ACFA6}" type="datetimeFigureOut">
              <a:rPr lang="en-IN" smtClean="0"/>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303673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86308-80FE-41E1-983D-03948B7ACFA6}" type="datetimeFigureOut">
              <a:rPr lang="en-IN" smtClean="0"/>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F2BDB-A44D-4FC7-80ED-6C316290A06F}" type="slidenum">
              <a:rPr lang="en-IN" smtClean="0"/>
              <a:t>‹#›</a:t>
            </a:fld>
            <a:endParaRPr lang="en-IN"/>
          </a:p>
        </p:txBody>
      </p:sp>
    </p:spTree>
    <p:extLst>
      <p:ext uri="{BB962C8B-B14F-4D97-AF65-F5344CB8AC3E}">
        <p14:creationId xmlns:p14="http://schemas.microsoft.com/office/powerpoint/2010/main" val="87580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86308-80FE-41E1-983D-03948B7ACFA6}" type="datetimeFigureOut">
              <a:rPr lang="en-IN" smtClean="0"/>
              <a:t>30-09-2019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F2BDB-A44D-4FC7-80ED-6C316290A06F}" type="slidenum">
              <a:rPr lang="en-IN" smtClean="0"/>
              <a:t>‹#›</a:t>
            </a:fld>
            <a:endParaRPr lang="en-IN"/>
          </a:p>
        </p:txBody>
      </p:sp>
    </p:spTree>
    <p:extLst>
      <p:ext uri="{BB962C8B-B14F-4D97-AF65-F5344CB8AC3E}">
        <p14:creationId xmlns:p14="http://schemas.microsoft.com/office/powerpoint/2010/main" val="2947626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22352"/>
            <a:ext cx="12192000" cy="1446550"/>
          </a:xfrm>
          <a:prstGeom prst="rect">
            <a:avLst/>
          </a:prstGeom>
        </p:spPr>
        <p:txBody>
          <a:bodyPr wrap="square">
            <a:spAutoFit/>
          </a:bodyPr>
          <a:lstStyle/>
          <a:p>
            <a:pPr algn="ctr"/>
            <a:r>
              <a:rPr lang="en-US" sz="4400" b="1" dirty="0">
                <a:solidFill>
                  <a:srgbClr val="0070C0"/>
                </a:solidFill>
                <a:latin typeface="Times New Roman" panose="02020603050405020304" pitchFamily="18" charset="0"/>
                <a:cs typeface="Times New Roman" panose="02020603050405020304" pitchFamily="18" charset="0"/>
              </a:rPr>
              <a:t>Business Scenario – Decision Support System in TELCO</a:t>
            </a:r>
            <a:endParaRPr lang="en-US" sz="4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740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671948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4130155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320754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92433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2421937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970031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75038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892463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2078067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576282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933206"/>
            <a:ext cx="12192000"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Decision Support systems is a computer- based information systems intended to help decision makers utilize data in order to identify problems. DSS will help the service provider to analyze data in order to provide useful and explicit information.  DSS enables managers in the respective areas within the industry to fully utilize the vast amounts of data available to make projections and decisions in relation to utilization of valuable resources.</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0" y="1231111"/>
            <a:ext cx="7971093"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What is Decision Support System?</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86190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52637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2449750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231182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2309943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671347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2783985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069793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070247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87414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54451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14893"/>
            <a:ext cx="8291244"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What are Dimension &amp; Fact </a:t>
            </a:r>
            <a:r>
              <a:rPr lang="en-US" sz="4400" dirty="0" smtClean="0">
                <a:ln w="0"/>
                <a:solidFill>
                  <a:schemeClr val="accent1"/>
                </a:solidFill>
                <a:effectLst>
                  <a:outerShdw blurRad="38100" dist="25400" dir="5400000" algn="ctr" rotWithShape="0">
                    <a:srgbClr val="6E747A">
                      <a:alpha val="43000"/>
                    </a:srgbClr>
                  </a:outerShdw>
                </a:effectLst>
              </a:rPr>
              <a:t>T</a:t>
            </a:r>
            <a:r>
              <a:rPr lang="en-US" sz="4400" b="0" cap="none" spc="0" dirty="0" smtClean="0">
                <a:ln w="0"/>
                <a:solidFill>
                  <a:schemeClr val="accent1"/>
                </a:solidFill>
                <a:effectLst>
                  <a:outerShdw blurRad="38100" dist="25400" dir="5400000" algn="ctr" rotWithShape="0">
                    <a:srgbClr val="6E747A">
                      <a:alpha val="43000"/>
                    </a:srgbClr>
                  </a:outerShdw>
                </a:effectLst>
              </a:rPr>
              <a:t>ables?</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0" y="1872571"/>
            <a:ext cx="12192000" cy="4893647"/>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Dimension </a:t>
            </a:r>
            <a:r>
              <a:rPr lang="en-US" sz="2400" dirty="0">
                <a:latin typeface="Times New Roman" panose="02020603050405020304" pitchFamily="18" charset="0"/>
                <a:cs typeface="Times New Roman" panose="02020603050405020304" pitchFamily="18" charset="0"/>
              </a:rPr>
              <a:t>is a data set composed of individual, non-overlapping data elements.</a:t>
            </a: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Fact table contains business facts(or measures) , and foreign keys which refer to (normally primary keys) in dimension tables. </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Dimension </a:t>
            </a:r>
            <a:r>
              <a:rPr lang="en-US" sz="2400" dirty="0">
                <a:latin typeface="Times New Roman" panose="02020603050405020304" pitchFamily="18" charset="0"/>
                <a:cs typeface="Times New Roman" panose="02020603050405020304" pitchFamily="18" charset="0"/>
              </a:rPr>
              <a:t>Tables:</a:t>
            </a:r>
          </a:p>
          <a:p>
            <a:pPr marL="342900" indent="-342900">
              <a:buFont typeface="Arial" panose="020B0604020202020204" pitchFamily="34" charset="0"/>
              <a:buChar char="•"/>
            </a:pPr>
            <a:r>
              <a:rPr lang="en-US" sz="2400" kern="700" dirty="0" smtClean="0">
                <a:latin typeface="Times New Roman" panose="02020603050405020304" pitchFamily="18" charset="0"/>
                <a:cs typeface="Times New Roman" panose="02020603050405020304" pitchFamily="18" charset="0"/>
              </a:rPr>
              <a:t>Customer</a:t>
            </a:r>
          </a:p>
          <a:p>
            <a:pPr marL="342900" indent="-342900">
              <a:buFont typeface="Arial" panose="020B0604020202020204" pitchFamily="34" charset="0"/>
              <a:buChar char="•"/>
            </a:pPr>
            <a:r>
              <a:rPr lang="en-US" sz="2400" kern="700" dirty="0" smtClean="0">
                <a:latin typeface="Times New Roman" panose="02020603050405020304" pitchFamily="18" charset="0"/>
                <a:cs typeface="Times New Roman" panose="02020603050405020304" pitchFamily="18" charset="0"/>
              </a:rPr>
              <a:t>Time</a:t>
            </a:r>
          </a:p>
          <a:p>
            <a:pPr marL="342900" indent="-342900">
              <a:buFont typeface="Arial" panose="020B0604020202020204" pitchFamily="34" charset="0"/>
              <a:buChar char="•"/>
            </a:pPr>
            <a:r>
              <a:rPr lang="en-US" sz="2400" kern="700" dirty="0" smtClean="0">
                <a:latin typeface="Times New Roman" panose="02020603050405020304" pitchFamily="18" charset="0"/>
                <a:cs typeface="Times New Roman" panose="02020603050405020304" pitchFamily="18" charset="0"/>
              </a:rPr>
              <a:t>Rate Plan</a:t>
            </a:r>
          </a:p>
          <a:p>
            <a:pPr marL="342900" indent="-342900">
              <a:buFont typeface="Arial" panose="020B0604020202020204" pitchFamily="34" charset="0"/>
              <a:buChar char="•"/>
            </a:pPr>
            <a:r>
              <a:rPr lang="en-US" sz="2400" kern="700" dirty="0" smtClean="0">
                <a:latin typeface="Times New Roman" panose="02020603050405020304" pitchFamily="18" charset="0"/>
                <a:cs typeface="Times New Roman" panose="02020603050405020304" pitchFamily="18" charset="0"/>
              </a:rPr>
              <a:t>Call Type</a:t>
            </a:r>
          </a:p>
          <a:p>
            <a:pPr marL="342900" indent="-342900">
              <a:buFont typeface="Arial" panose="020B0604020202020204" pitchFamily="34" charset="0"/>
              <a:buChar char="•"/>
            </a:pPr>
            <a:r>
              <a:rPr lang="en-US" sz="2400" kern="700" dirty="0" smtClean="0">
                <a:latin typeface="Times New Roman" panose="02020603050405020304" pitchFamily="18" charset="0"/>
                <a:cs typeface="Times New Roman" panose="02020603050405020304" pitchFamily="18" charset="0"/>
              </a:rPr>
              <a:t>Region</a:t>
            </a:r>
            <a:endParaRPr lang="en-US" sz="2400" kern="7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Fact Table: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Decision </a:t>
            </a:r>
            <a:r>
              <a:rPr lang="en-US" sz="2400" dirty="0">
                <a:latin typeface="Times New Roman" panose="02020603050405020304" pitchFamily="18" charset="0"/>
                <a:cs typeface="Times New Roman" panose="02020603050405020304" pitchFamily="18" charset="0"/>
              </a:rPr>
              <a:t>Fact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814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104578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2428" y="623944"/>
            <a:ext cx="11015831" cy="5895190"/>
          </a:xfrm>
          <a:prstGeom prst="rect">
            <a:avLst/>
          </a:prstGeom>
          <a:noFill/>
        </p:spPr>
        <p:txBody>
          <a:bodyPr wrap="square" rtlCol="0">
            <a:spAutoFit/>
          </a:bodyPr>
          <a:lstStyle/>
          <a:p>
            <a:endParaRPr lang="en-IN" dirty="0"/>
          </a:p>
        </p:txBody>
      </p:sp>
      <p:pic>
        <p:nvPicPr>
          <p:cNvPr id="3" name="Picture 2"/>
          <p:cNvPicPr>
            <a:picLocks noChangeAspect="1"/>
          </p:cNvPicPr>
          <p:nvPr/>
        </p:nvPicPr>
        <p:blipFill>
          <a:blip r:embed="rId2"/>
          <a:stretch>
            <a:fillRect/>
          </a:stretch>
        </p:blipFill>
        <p:spPr>
          <a:xfrm>
            <a:off x="365760" y="494852"/>
            <a:ext cx="11510682" cy="5873675"/>
          </a:xfrm>
          <a:prstGeom prst="rect">
            <a:avLst/>
          </a:prstGeom>
        </p:spPr>
      </p:pic>
    </p:spTree>
    <p:extLst>
      <p:ext uri="{BB962C8B-B14F-4D97-AF65-F5344CB8AC3E}">
        <p14:creationId xmlns:p14="http://schemas.microsoft.com/office/powerpoint/2010/main" val="860692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3024" y="561887"/>
            <a:ext cx="5187895"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Data Loading Strategy</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113024" y="1769102"/>
            <a:ext cx="6630341"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Load all Dimension and Fact tables data using Files.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812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536" y="1067899"/>
            <a:ext cx="10895676"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Guidelines to load data into Dimension &amp; Facts</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487680" y="2343352"/>
            <a:ext cx="6701322" cy="2677656"/>
          </a:xfrm>
          <a:prstGeom prst="rect">
            <a:avLst/>
          </a:prstGeom>
          <a:noFill/>
        </p:spPr>
        <p:txBody>
          <a:bodyPr wrap="none" rtlCol="0">
            <a:spAutoFit/>
          </a:bodyPr>
          <a:lstStyle/>
          <a:p>
            <a:r>
              <a:rPr lang="en-IN" sz="2400" dirty="0" smtClean="0">
                <a:latin typeface="Times New Roman" panose="02020603050405020304" pitchFamily="18" charset="0"/>
                <a:cs typeface="Times New Roman" panose="02020603050405020304" pitchFamily="18" charset="0"/>
              </a:rPr>
              <a:t>Project Name: </a:t>
            </a:r>
            <a:r>
              <a:rPr lang="en-IN" sz="2400" dirty="0" smtClean="0">
                <a:solidFill>
                  <a:srgbClr val="0070C0"/>
                </a:solidFill>
                <a:latin typeface="Times New Roman" panose="02020603050405020304" pitchFamily="18" charset="0"/>
                <a:cs typeface="Times New Roman" panose="02020603050405020304" pitchFamily="18" charset="0"/>
              </a:rPr>
              <a:t>PROJ_DSS_LOAD_TEAM_B</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Job Name: </a:t>
            </a:r>
            <a:r>
              <a:rPr lang="en-IN" sz="2400" dirty="0" smtClean="0">
                <a:solidFill>
                  <a:srgbClr val="0070C0"/>
                </a:solidFill>
                <a:latin typeface="Times New Roman" panose="02020603050405020304" pitchFamily="18" charset="0"/>
                <a:cs typeface="Times New Roman" panose="02020603050405020304" pitchFamily="18" charset="0"/>
              </a:rPr>
              <a:t>JOB_DSS_LOAD_TEAM_B</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Work Flow Name: </a:t>
            </a:r>
          </a:p>
          <a:p>
            <a:r>
              <a:rPr lang="en-IN" sz="2400" dirty="0" smtClean="0">
                <a:solidFill>
                  <a:srgbClr val="0070C0"/>
                </a:solidFill>
                <a:latin typeface="Times New Roman" panose="02020603050405020304" pitchFamily="18" charset="0"/>
                <a:cs typeface="Times New Roman" panose="02020603050405020304" pitchFamily="18" charset="0"/>
              </a:rPr>
              <a:t>(1) WF_DSS_DIMENSION_LOAD_TEAM_B</a:t>
            </a:r>
          </a:p>
          <a:p>
            <a:r>
              <a:rPr lang="en-IN" sz="2400" dirty="0" smtClean="0">
                <a:solidFill>
                  <a:srgbClr val="0070C0"/>
                </a:solidFill>
                <a:latin typeface="Times New Roman" panose="02020603050405020304" pitchFamily="18" charset="0"/>
                <a:cs typeface="Times New Roman" panose="02020603050405020304" pitchFamily="18" charset="0"/>
              </a:rPr>
              <a:t>(2)</a:t>
            </a:r>
            <a:r>
              <a:rPr lang="en-IN" sz="2400" dirty="0">
                <a:solidFill>
                  <a:srgbClr val="0070C0"/>
                </a:solidFill>
                <a:latin typeface="Times New Roman" panose="02020603050405020304" pitchFamily="18" charset="0"/>
                <a:cs typeface="Times New Roman" panose="02020603050405020304" pitchFamily="18" charset="0"/>
              </a:rPr>
              <a:t> </a:t>
            </a:r>
            <a:r>
              <a:rPr lang="en-IN" sz="2400" dirty="0" smtClean="0">
                <a:solidFill>
                  <a:srgbClr val="0070C0"/>
                </a:solidFill>
                <a:latin typeface="Times New Roman" panose="02020603050405020304" pitchFamily="18" charset="0"/>
                <a:cs typeface="Times New Roman" panose="02020603050405020304" pitchFamily="18" charset="0"/>
              </a:rPr>
              <a:t>WF_DSS_DECISION_FACT_LOAD_TEAM_B</a:t>
            </a:r>
            <a:endParaRPr lang="en-I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384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936" y="561887"/>
            <a:ext cx="7626858" cy="6101486"/>
          </a:xfrm>
          <a:prstGeom prst="rect">
            <a:avLst/>
          </a:prstGeom>
        </p:spPr>
      </p:pic>
    </p:spTree>
    <p:extLst>
      <p:ext uri="{BB962C8B-B14F-4D97-AF65-F5344CB8AC3E}">
        <p14:creationId xmlns:p14="http://schemas.microsoft.com/office/powerpoint/2010/main" val="1339519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4" y="276148"/>
            <a:ext cx="7724394" cy="6179515"/>
          </a:xfrm>
          <a:prstGeom prst="rect">
            <a:avLst/>
          </a:prstGeom>
        </p:spPr>
      </p:pic>
    </p:spTree>
    <p:extLst>
      <p:ext uri="{BB962C8B-B14F-4D97-AF65-F5344CB8AC3E}">
        <p14:creationId xmlns:p14="http://schemas.microsoft.com/office/powerpoint/2010/main" val="2760439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518321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51546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187</Words>
  <Application>Microsoft Office PowerPoint</Application>
  <PresentationFormat>Widescreen</PresentationFormat>
  <Paragraphs>26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Gunturu, Sai Krishna Varma</dc:creator>
  <cp:lastModifiedBy>Kesapragada, Manjusha Venkata Naga Satya</cp:lastModifiedBy>
  <cp:revision>34</cp:revision>
  <dcterms:created xsi:type="dcterms:W3CDTF">2019-09-14T05:55:54Z</dcterms:created>
  <dcterms:modified xsi:type="dcterms:W3CDTF">2019-09-30T12:31:36Z</dcterms:modified>
</cp:coreProperties>
</file>