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7" r:id="rId3"/>
    <p:sldId id="312" r:id="rId4"/>
    <p:sldId id="280" r:id="rId5"/>
    <p:sldId id="259" r:id="rId6"/>
    <p:sldId id="269" r:id="rId7"/>
    <p:sldId id="272" r:id="rId8"/>
    <p:sldId id="273" r:id="rId9"/>
    <p:sldId id="277" r:id="rId10"/>
    <p:sldId id="262" r:id="rId11"/>
    <p:sldId id="263" r:id="rId12"/>
    <p:sldId id="268" r:id="rId13"/>
    <p:sldId id="267" r:id="rId14"/>
    <p:sldId id="284" r:id="rId15"/>
    <p:sldId id="275" r:id="rId16"/>
    <p:sldId id="276" r:id="rId17"/>
    <p:sldId id="285" r:id="rId18"/>
    <p:sldId id="286" r:id="rId19"/>
    <p:sldId id="290" r:id="rId20"/>
    <p:sldId id="287" r:id="rId21"/>
    <p:sldId id="288" r:id="rId22"/>
    <p:sldId id="289" r:id="rId23"/>
    <p:sldId id="291" r:id="rId24"/>
    <p:sldId id="281" r:id="rId25"/>
    <p:sldId id="292" r:id="rId26"/>
    <p:sldId id="282" r:id="rId27"/>
    <p:sldId id="283"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660033"/>
    <a:srgbClr val="FF6699"/>
    <a:srgbClr val="FF0000"/>
    <a:srgbClr val="990033"/>
    <a:srgbClr val="000099"/>
    <a:srgbClr val="660066"/>
    <a:srgbClr val="33CC33"/>
    <a:srgbClr val="CCFF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00460-FCCF-4C1B-999F-F4D318AF9E32}" type="datetimeFigureOut">
              <a:rPr lang="en-IN" smtClean="0"/>
              <a:t>03-12-2023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CCE5E-4162-43B9-8321-D0BB470B8847}" type="slidenum">
              <a:rPr lang="en-IN" smtClean="0"/>
              <a:t>‹#›</a:t>
            </a:fld>
            <a:endParaRPr lang="en-IN"/>
          </a:p>
        </p:txBody>
      </p:sp>
    </p:spTree>
    <p:extLst>
      <p:ext uri="{BB962C8B-B14F-4D97-AF65-F5344CB8AC3E}">
        <p14:creationId xmlns:p14="http://schemas.microsoft.com/office/powerpoint/2010/main" val="1910356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816F-7F11-F096-4C22-900AF6D3B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69C48-FEAF-A002-C4B8-852125A53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A3AFB3-83AC-BF7D-4210-CEC59F1456A9}"/>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2125E656-976A-71FE-63CB-FFCFED994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59244-3859-423A-FD02-7BFD265991F1}"/>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375354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C2CF-5617-0189-E448-1D9FA85CC1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1B45E-4525-1020-C64B-8FF0EDDE2E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BFAA-117B-A0E3-F0D3-A87844E2B553}"/>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83D79E9F-2DCF-F8D4-B9F3-83E396C7C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B7109-B0F4-E368-EB5E-9A6158C103D1}"/>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2965728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55E75-6ABE-5B62-444C-A5CB496539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D5FC2-4449-437C-7A91-07593EADC0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8E3BE-BBE4-2C11-4D20-D8A1C455AB2B}"/>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E174FC2B-7E68-B9E0-C511-DAB42355E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8A9C2-6A37-0345-CE47-5D9BC4677E4F}"/>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3982725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8A754F9-9D7E-40CF-9A6B-57234A80340B}"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3E43B8-D0FD-40D6-8949-E7CB6336DAE7}" type="slidenum">
              <a:rPr lang="en-US" altLang="en-US" smtClean="0"/>
              <a:pPr/>
              <a:t>‹#›</a:t>
            </a:fld>
            <a:endParaRPr lang="en-US" altLang="en-US"/>
          </a:p>
        </p:txBody>
      </p:sp>
    </p:spTree>
    <p:extLst>
      <p:ext uri="{BB962C8B-B14F-4D97-AF65-F5344CB8AC3E}">
        <p14:creationId xmlns:p14="http://schemas.microsoft.com/office/powerpoint/2010/main" val="1326139060"/>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324621D-E3CB-42DD-82DD-84B4F43DEA79}"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F47FD1-A708-4DD4-BCC8-C4120E97A9A8}" type="slidenum">
              <a:rPr lang="en-US" altLang="en-US" smtClean="0"/>
              <a:pPr/>
              <a:t>‹#›</a:t>
            </a:fld>
            <a:endParaRPr lang="en-US" altLang="en-US"/>
          </a:p>
        </p:txBody>
      </p:sp>
    </p:spTree>
    <p:extLst>
      <p:ext uri="{BB962C8B-B14F-4D97-AF65-F5344CB8AC3E}">
        <p14:creationId xmlns:p14="http://schemas.microsoft.com/office/powerpoint/2010/main" val="217639362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34D0BFA-6C26-4981-B19C-41EC44C6C7D4}"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8032FB-B3E6-4F56-8A75-D9684FB2D9E7}" type="slidenum">
              <a:rPr lang="en-US" altLang="en-US" smtClean="0"/>
              <a:pPr/>
              <a:t>‹#›</a:t>
            </a:fld>
            <a:endParaRPr lang="en-US" altLang="en-US"/>
          </a:p>
        </p:txBody>
      </p:sp>
    </p:spTree>
    <p:extLst>
      <p:ext uri="{BB962C8B-B14F-4D97-AF65-F5344CB8AC3E}">
        <p14:creationId xmlns:p14="http://schemas.microsoft.com/office/powerpoint/2010/main" val="1743662030"/>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0D1E4BF-F91E-494C-874A-7162662E9DFF}"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7C2ACDE-7522-45E3-8F01-4F755B816040}" type="slidenum">
              <a:rPr lang="en-US" altLang="en-US" smtClean="0"/>
              <a:pPr/>
              <a:t>‹#›</a:t>
            </a:fld>
            <a:endParaRPr lang="en-US" altLang="en-US"/>
          </a:p>
        </p:txBody>
      </p:sp>
    </p:spTree>
    <p:extLst>
      <p:ext uri="{BB962C8B-B14F-4D97-AF65-F5344CB8AC3E}">
        <p14:creationId xmlns:p14="http://schemas.microsoft.com/office/powerpoint/2010/main" val="2706432680"/>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E6ED3C-4C20-4442-9FAA-7F1EE19FF5E4}" type="slidenum">
              <a:rPr lang="en-US" altLang="en-US" smtClean="0"/>
              <a:pPr/>
              <a:t>‹#›</a:t>
            </a:fld>
            <a:endParaRPr lang="en-US" altLang="en-US"/>
          </a:p>
        </p:txBody>
      </p:sp>
    </p:spTree>
    <p:extLst>
      <p:ext uri="{BB962C8B-B14F-4D97-AF65-F5344CB8AC3E}">
        <p14:creationId xmlns:p14="http://schemas.microsoft.com/office/powerpoint/2010/main" val="281995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AD868BD-045B-4591-88D4-46C9EF7AEB92}" type="datetimeFigureOut">
              <a:rPr lang="en-US" smtClean="0"/>
              <a:pPr>
                <a:defRPr/>
              </a:pPr>
              <a:t>12/3/2023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DB20BE-E455-42C0-BD49-0EA4E06667C0}" type="slidenum">
              <a:rPr lang="en-US" altLang="en-US" smtClean="0"/>
              <a:pPr/>
              <a:t>‹#›</a:t>
            </a:fld>
            <a:endParaRPr lang="en-US" altLang="en-US"/>
          </a:p>
        </p:txBody>
      </p:sp>
    </p:spTree>
    <p:extLst>
      <p:ext uri="{BB962C8B-B14F-4D97-AF65-F5344CB8AC3E}">
        <p14:creationId xmlns:p14="http://schemas.microsoft.com/office/powerpoint/2010/main" val="1311826558"/>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2EDF8B9-99D3-4EFB-95DA-A358BACF2A74}" type="datetimeFigureOut">
              <a:rPr lang="en-US" smtClean="0"/>
              <a:pPr>
                <a:defRPr/>
              </a:pPr>
              <a:t>12/3/2023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A8D796-3BFA-4A4F-A64B-F1564546488B}" type="slidenum">
              <a:rPr lang="en-US" altLang="en-US" smtClean="0"/>
              <a:pPr/>
              <a:t>‹#›</a:t>
            </a:fld>
            <a:endParaRPr lang="en-US" altLang="en-US"/>
          </a:p>
        </p:txBody>
      </p:sp>
    </p:spTree>
    <p:extLst>
      <p:ext uri="{BB962C8B-B14F-4D97-AF65-F5344CB8AC3E}">
        <p14:creationId xmlns:p14="http://schemas.microsoft.com/office/powerpoint/2010/main" val="2131675599"/>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6BD2E51-ED63-4D0A-82B5-13AFB0A33E4F}"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C73C25-7444-4624-A11D-FF52FD172A7C}" type="slidenum">
              <a:rPr lang="en-US" altLang="en-US" smtClean="0"/>
              <a:pPr/>
              <a:t>‹#›</a:t>
            </a:fld>
            <a:endParaRPr lang="en-US" altLang="en-US"/>
          </a:p>
        </p:txBody>
      </p:sp>
    </p:spTree>
    <p:extLst>
      <p:ext uri="{BB962C8B-B14F-4D97-AF65-F5344CB8AC3E}">
        <p14:creationId xmlns:p14="http://schemas.microsoft.com/office/powerpoint/2010/main" val="948616727"/>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F8FA-88AE-7472-048B-A4C26B497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268E5-ADB4-A2E9-8BA0-03FF341D5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4EA90-4B45-2E70-D73A-D4910B2E640E}"/>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711BD106-63A2-CF86-A9AA-D7FDE589A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2AF79-4F12-3A6B-A2D8-8CD40F2C415E}"/>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110827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279C9C-A487-4262-A344-9FA930459088}"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3D5245-FD8E-4A9F-9630-8944C4397F00}" type="slidenum">
              <a:rPr lang="en-US" altLang="en-US" smtClean="0"/>
              <a:pPr/>
              <a:t>‹#›</a:t>
            </a:fld>
            <a:endParaRPr lang="en-US" altLang="en-US"/>
          </a:p>
        </p:txBody>
      </p:sp>
    </p:spTree>
    <p:extLst>
      <p:ext uri="{BB962C8B-B14F-4D97-AF65-F5344CB8AC3E}">
        <p14:creationId xmlns:p14="http://schemas.microsoft.com/office/powerpoint/2010/main" val="1419803868"/>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E6ED3C-4C20-4442-9FAA-7F1EE19FF5E4}" type="slidenum">
              <a:rPr lang="en-US" altLang="en-US" smtClean="0"/>
              <a:pPr/>
              <a:t>‹#›</a:t>
            </a:fld>
            <a:endParaRPr lang="en-US" altLang="en-US"/>
          </a:p>
        </p:txBody>
      </p:sp>
    </p:spTree>
    <p:extLst>
      <p:ext uri="{BB962C8B-B14F-4D97-AF65-F5344CB8AC3E}">
        <p14:creationId xmlns:p14="http://schemas.microsoft.com/office/powerpoint/2010/main" val="4039620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E6ED3C-4C20-4442-9FAA-7F1EE19FF5E4}"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1936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E6ED3C-4C20-4442-9FAA-7F1EE19FF5E4}" type="slidenum">
              <a:rPr lang="en-US" altLang="en-US" smtClean="0"/>
              <a:pPr/>
              <a:t>‹#›</a:t>
            </a:fld>
            <a:endParaRPr lang="en-US" altLang="en-US"/>
          </a:p>
        </p:txBody>
      </p:sp>
    </p:spTree>
    <p:extLst>
      <p:ext uri="{BB962C8B-B14F-4D97-AF65-F5344CB8AC3E}">
        <p14:creationId xmlns:p14="http://schemas.microsoft.com/office/powerpoint/2010/main" val="3582089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E6ED3C-4C20-4442-9FAA-7F1EE19FF5E4}"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6777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9A8442A9-0CB4-42FE-9C27-3ADBA3D12738}" type="datetimeFigureOut">
              <a:rPr lang="en-US" smtClean="0"/>
              <a:pPr>
                <a:defRPr/>
              </a:pPr>
              <a:t>12/3/2023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E6ED3C-4C20-4442-9FAA-7F1EE19FF5E4}" type="slidenum">
              <a:rPr lang="en-US" altLang="en-US" smtClean="0"/>
              <a:pPr/>
              <a:t>‹#›</a:t>
            </a:fld>
            <a:endParaRPr lang="en-US" altLang="en-US"/>
          </a:p>
        </p:txBody>
      </p:sp>
    </p:spTree>
    <p:extLst>
      <p:ext uri="{BB962C8B-B14F-4D97-AF65-F5344CB8AC3E}">
        <p14:creationId xmlns:p14="http://schemas.microsoft.com/office/powerpoint/2010/main" val="3670032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95245DC-4007-4B1B-AB94-49B1AFE70A3F}"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DE71E3-A843-40D6-AF6B-1A2F34BFF182}" type="slidenum">
              <a:rPr lang="en-US" altLang="en-US" smtClean="0"/>
              <a:pPr/>
              <a:t>‹#›</a:t>
            </a:fld>
            <a:endParaRPr lang="en-US" altLang="en-US"/>
          </a:p>
        </p:txBody>
      </p:sp>
    </p:spTree>
    <p:extLst>
      <p:ext uri="{BB962C8B-B14F-4D97-AF65-F5344CB8AC3E}">
        <p14:creationId xmlns:p14="http://schemas.microsoft.com/office/powerpoint/2010/main" val="554154747"/>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79D4315-F8B7-4414-9641-63A234FC71ED}" type="datetimeFigureOut">
              <a:rPr lang="en-US" smtClean="0"/>
              <a:pPr>
                <a:defRPr/>
              </a:pPr>
              <a:t>12/3/2023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117D91-5391-4621-9194-EF529D7A5C82}" type="slidenum">
              <a:rPr lang="en-US" altLang="en-US" smtClean="0"/>
              <a:pPr/>
              <a:t>‹#›</a:t>
            </a:fld>
            <a:endParaRPr lang="en-US" altLang="en-US"/>
          </a:p>
        </p:txBody>
      </p:sp>
    </p:spTree>
    <p:extLst>
      <p:ext uri="{BB962C8B-B14F-4D97-AF65-F5344CB8AC3E}">
        <p14:creationId xmlns:p14="http://schemas.microsoft.com/office/powerpoint/2010/main" val="3049581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7D68-B2A0-B6C8-7166-D5F243F68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103963-E9F5-505B-56A2-9DE31D58E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2A7ED-4709-9DB7-A8B1-545C9D58AB09}"/>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23562526-A2D9-809E-C8B4-F3947996E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4470C-26B4-FD61-BC6A-7F8B35DA40ED}"/>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4021602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3F40-D6AE-EDB3-8A33-CD2B059C5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2301B-CA16-069D-B41E-F356FB0A5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614715-0FC8-17F3-6B05-0C03864E10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A5BEAD-0253-C7DE-BD72-88B8E82F7514}"/>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6" name="Footer Placeholder 5">
            <a:extLst>
              <a:ext uri="{FF2B5EF4-FFF2-40B4-BE49-F238E27FC236}">
                <a16:creationId xmlns:a16="http://schemas.microsoft.com/office/drawing/2014/main" id="{B3F8E1A2-C605-2C63-EE20-C753E93D5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2A294-8D9A-1353-4998-73932694F7FB}"/>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2914252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D5FC-0E61-C6F9-3C0E-3DE45670C1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822971-C5CC-478C-2F11-E1BF82EDD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F0D76-7545-A0CA-C24A-5B5C46039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F5B0E8-635C-0025-6242-FE033BF0E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7C790-6CF3-4888-614F-3FF61D67F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AF95B1-0B9F-5607-3C4B-2F2977081BC7}"/>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8" name="Footer Placeholder 7">
            <a:extLst>
              <a:ext uri="{FF2B5EF4-FFF2-40B4-BE49-F238E27FC236}">
                <a16:creationId xmlns:a16="http://schemas.microsoft.com/office/drawing/2014/main" id="{6FE0462F-AF98-0EE6-E12E-0FF04BB14E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6C8A3C-D64D-B95A-F6DA-4C4E545AB3DD}"/>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188576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6775-5F2F-4D97-B6FB-EC9C7A9902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696BF7-7AF0-407A-63D9-69B313E47774}"/>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4" name="Footer Placeholder 3">
            <a:extLst>
              <a:ext uri="{FF2B5EF4-FFF2-40B4-BE49-F238E27FC236}">
                <a16:creationId xmlns:a16="http://schemas.microsoft.com/office/drawing/2014/main" id="{44E8C108-8C5B-04BE-4360-47187D390C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54CBDE-1D35-B93B-B213-88FE8CAC7D47}"/>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2797409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CD51C6-CF58-4DA3-4582-787EF4A6E258}"/>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3" name="Footer Placeholder 2">
            <a:extLst>
              <a:ext uri="{FF2B5EF4-FFF2-40B4-BE49-F238E27FC236}">
                <a16:creationId xmlns:a16="http://schemas.microsoft.com/office/drawing/2014/main" id="{6478DC40-998A-6800-E2D1-7D21F1867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7F00C-0577-88FF-A013-B43D95459192}"/>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427278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0EFF-4EEA-0AAC-56B3-A63112B30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02473-D7D0-F533-4672-CB8EF846D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DF9906-6ACB-98DD-2A62-1F478B39E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A16A1-9139-F44D-9A2A-809632EDA869}"/>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6" name="Footer Placeholder 5">
            <a:extLst>
              <a:ext uri="{FF2B5EF4-FFF2-40B4-BE49-F238E27FC236}">
                <a16:creationId xmlns:a16="http://schemas.microsoft.com/office/drawing/2014/main" id="{3D1E3BCD-2651-5806-9256-D077DDFF9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8948A9-E2FE-52E1-2DB0-4D8229833D12}"/>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19272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5908-A211-CCCD-FCFB-1FFC26767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14C79-0856-F47E-3EEE-927E56D69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141AF-8C2A-34AC-1BCE-F0D689DEC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9956F-45FA-39D7-0A29-13794C6ADD12}"/>
              </a:ext>
            </a:extLst>
          </p:cNvPr>
          <p:cNvSpPr>
            <a:spLocks noGrp="1"/>
          </p:cNvSpPr>
          <p:nvPr>
            <p:ph type="dt" sz="half" idx="10"/>
          </p:nvPr>
        </p:nvSpPr>
        <p:spPr/>
        <p:txBody>
          <a:bodyPr/>
          <a:lstStyle/>
          <a:p>
            <a:fld id="{AC237AAC-5BB9-4A4B-917A-958E756A183B}" type="datetimeFigureOut">
              <a:rPr lang="en-IN" smtClean="0"/>
              <a:t>03-12-2023</a:t>
            </a:fld>
            <a:endParaRPr lang="en-IN"/>
          </a:p>
        </p:txBody>
      </p:sp>
      <p:sp>
        <p:nvSpPr>
          <p:cNvPr id="6" name="Footer Placeholder 5">
            <a:extLst>
              <a:ext uri="{FF2B5EF4-FFF2-40B4-BE49-F238E27FC236}">
                <a16:creationId xmlns:a16="http://schemas.microsoft.com/office/drawing/2014/main" id="{445C2F7F-C495-F617-D9BA-D6605747D3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D29C3-C41B-C0F5-6645-E3A530C91A0C}"/>
              </a:ext>
            </a:extLst>
          </p:cNvPr>
          <p:cNvSpPr>
            <a:spLocks noGrp="1"/>
          </p:cNvSpPr>
          <p:nvPr>
            <p:ph type="sldNum" sz="quarter" idx="12"/>
          </p:nvPr>
        </p:nvSpPr>
        <p:spPr/>
        <p:txBody>
          <a:bodyPr/>
          <a:lstStyle/>
          <a:p>
            <a:fld id="{75426A64-1AA1-4E7C-BBE2-0DC7FBB84ABC}" type="slidenum">
              <a:rPr lang="en-IN" smtClean="0"/>
              <a:t>‹#›</a:t>
            </a:fld>
            <a:endParaRPr lang="en-IN"/>
          </a:p>
        </p:txBody>
      </p:sp>
    </p:spTree>
    <p:extLst>
      <p:ext uri="{BB962C8B-B14F-4D97-AF65-F5344CB8AC3E}">
        <p14:creationId xmlns:p14="http://schemas.microsoft.com/office/powerpoint/2010/main" val="2988903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06450-D100-6A21-2ABA-0B8F2ED97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2F1591-0DFC-5806-6E34-B11EA19C6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202AF4-3301-F1EF-CDBC-6EF5950389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37AAC-5BB9-4A4B-917A-958E756A183B}" type="datetimeFigureOut">
              <a:rPr lang="en-IN" smtClean="0"/>
              <a:t>03-12-2023</a:t>
            </a:fld>
            <a:endParaRPr lang="en-IN"/>
          </a:p>
        </p:txBody>
      </p:sp>
      <p:sp>
        <p:nvSpPr>
          <p:cNvPr id="5" name="Footer Placeholder 4">
            <a:extLst>
              <a:ext uri="{FF2B5EF4-FFF2-40B4-BE49-F238E27FC236}">
                <a16:creationId xmlns:a16="http://schemas.microsoft.com/office/drawing/2014/main" id="{8B75D237-432F-92A6-6D3F-C30165B0C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E82A0-4675-229F-5741-A23CFCC42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26A64-1AA1-4E7C-BBE2-0DC7FBB84ABC}" type="slidenum">
              <a:rPr lang="en-IN" smtClean="0"/>
              <a:t>‹#›</a:t>
            </a:fld>
            <a:endParaRPr lang="en-IN"/>
          </a:p>
        </p:txBody>
      </p:sp>
    </p:spTree>
    <p:extLst>
      <p:ext uri="{BB962C8B-B14F-4D97-AF65-F5344CB8AC3E}">
        <p14:creationId xmlns:p14="http://schemas.microsoft.com/office/powerpoint/2010/main" val="64495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A8442A9-0CB4-42FE-9C27-3ADBA3D12738}" type="datetimeFigureOut">
              <a:rPr lang="en-US" smtClean="0"/>
              <a:pPr>
                <a:defRPr/>
              </a:pPr>
              <a:t>12/3/2023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E6ED3C-4C20-4442-9FAA-7F1EE19FF5E4}" type="slidenum">
              <a:rPr lang="en-US" altLang="en-US" smtClean="0"/>
              <a:pPr/>
              <a:t>‹#›</a:t>
            </a:fld>
            <a:endParaRPr lang="en-US" altLang="en-US"/>
          </a:p>
        </p:txBody>
      </p:sp>
    </p:spTree>
    <p:extLst>
      <p:ext uri="{BB962C8B-B14F-4D97-AF65-F5344CB8AC3E}">
        <p14:creationId xmlns:p14="http://schemas.microsoft.com/office/powerpoint/2010/main" val="2163726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sh/>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714D-E0DF-398A-153A-20460200E795}"/>
              </a:ext>
            </a:extLst>
          </p:cNvPr>
          <p:cNvSpPr>
            <a:spLocks noGrp="1"/>
          </p:cNvSpPr>
          <p:nvPr>
            <p:ph type="ctrTitle"/>
          </p:nvPr>
        </p:nvSpPr>
        <p:spPr>
          <a:xfrm>
            <a:off x="721360" y="-406082"/>
            <a:ext cx="9144000" cy="2387600"/>
          </a:xfrm>
        </p:spPr>
        <p:txBody>
          <a:bodyPr>
            <a:normAutofit/>
          </a:bodyPr>
          <a:lstStyle/>
          <a:p>
            <a:r>
              <a:rPr lang="en-IN" b="1" dirty="0">
                <a:solidFill>
                  <a:srgbClr val="FF3300"/>
                </a:solidFill>
                <a:latin typeface="Corbel" panose="020B0503020204020204" pitchFamily="34" charset="0"/>
              </a:rPr>
              <a:t>f</a:t>
            </a:r>
          </a:p>
        </p:txBody>
      </p:sp>
      <p:sp>
        <p:nvSpPr>
          <p:cNvPr id="3" name="Subtitle 2">
            <a:extLst>
              <a:ext uri="{FF2B5EF4-FFF2-40B4-BE49-F238E27FC236}">
                <a16:creationId xmlns:a16="http://schemas.microsoft.com/office/drawing/2014/main" id="{6D4FC7C7-9851-1BA1-08E4-CEC491FFE32B}"/>
              </a:ext>
            </a:extLst>
          </p:cNvPr>
          <p:cNvSpPr>
            <a:spLocks noGrp="1"/>
          </p:cNvSpPr>
          <p:nvPr>
            <p:ph type="subTitle" idx="1"/>
          </p:nvPr>
        </p:nvSpPr>
        <p:spPr/>
        <p:txBody>
          <a:bodyPr/>
          <a:lstStyle/>
          <a:p>
            <a:endParaRPr lang="en-IN"/>
          </a:p>
        </p:txBody>
      </p:sp>
      <p:sp>
        <p:nvSpPr>
          <p:cNvPr id="8" name="TextBox 7">
            <a:extLst>
              <a:ext uri="{FF2B5EF4-FFF2-40B4-BE49-F238E27FC236}">
                <a16:creationId xmlns:a16="http://schemas.microsoft.com/office/drawing/2014/main" id="{50CDD017-FC2C-1874-B750-A54BC598598E}"/>
              </a:ext>
            </a:extLst>
          </p:cNvPr>
          <p:cNvSpPr txBox="1"/>
          <p:nvPr/>
        </p:nvSpPr>
        <p:spPr>
          <a:xfrm>
            <a:off x="2011680" y="2385748"/>
            <a:ext cx="8453120" cy="1446550"/>
          </a:xfrm>
          <a:prstGeom prst="rect">
            <a:avLst/>
          </a:prstGeom>
          <a:noFill/>
        </p:spPr>
        <p:txBody>
          <a:bodyPr wrap="square" rtlCol="0">
            <a:spAutoFit/>
          </a:bodyPr>
          <a:lstStyle/>
          <a:p>
            <a:pPr algn="ctr"/>
            <a:r>
              <a:rPr lang="en-IN" sz="4400" b="1" dirty="0">
                <a:solidFill>
                  <a:srgbClr val="FF3300"/>
                </a:solidFill>
                <a:latin typeface="Corbel" panose="020B0503020204020204" pitchFamily="34" charset="0"/>
              </a:rPr>
              <a:t>PLACEMENTS ANALYTICS </a:t>
            </a:r>
          </a:p>
          <a:p>
            <a:pPr algn="ctr"/>
            <a:r>
              <a:rPr lang="en-IN" sz="4400" b="1" dirty="0">
                <a:solidFill>
                  <a:srgbClr val="FF3300"/>
                </a:solidFill>
                <a:latin typeface="Corbel" panose="020B0503020204020204" pitchFamily="34" charset="0"/>
              </a:rPr>
              <a:t>AND DASHBOARD</a:t>
            </a:r>
            <a:endParaRPr lang="en-IN" sz="4400" dirty="0"/>
          </a:p>
        </p:txBody>
      </p:sp>
      <p:pic>
        <p:nvPicPr>
          <p:cNvPr id="10" name="Picture 9">
            <a:extLst>
              <a:ext uri="{FF2B5EF4-FFF2-40B4-BE49-F238E27FC236}">
                <a16:creationId xmlns:a16="http://schemas.microsoft.com/office/drawing/2014/main" id="{E92BF7A3-2496-5B00-079C-4B3C63942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890251"/>
            <a:ext cx="1513839" cy="1513839"/>
          </a:xfrm>
          <a:prstGeom prst="rect">
            <a:avLst/>
          </a:prstGeom>
        </p:spPr>
      </p:pic>
      <p:pic>
        <p:nvPicPr>
          <p:cNvPr id="14" name="Picture 13">
            <a:extLst>
              <a:ext uri="{FF2B5EF4-FFF2-40B4-BE49-F238E27FC236}">
                <a16:creationId xmlns:a16="http://schemas.microsoft.com/office/drawing/2014/main" id="{9AEF65E7-7A41-B5B9-2D61-447C9701E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68" y="3888530"/>
            <a:ext cx="1777932" cy="1775352"/>
          </a:xfrm>
          <a:prstGeom prst="rect">
            <a:avLst/>
          </a:prstGeom>
        </p:spPr>
      </p:pic>
      <p:pic>
        <p:nvPicPr>
          <p:cNvPr id="16" name="Picture 15">
            <a:extLst>
              <a:ext uri="{FF2B5EF4-FFF2-40B4-BE49-F238E27FC236}">
                <a16:creationId xmlns:a16="http://schemas.microsoft.com/office/drawing/2014/main" id="{9A06612F-990C-6330-FA9C-B6E5C4BB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417" y="784048"/>
            <a:ext cx="2884617" cy="1601700"/>
          </a:xfrm>
          <a:prstGeom prst="rect">
            <a:avLst/>
          </a:prstGeom>
        </p:spPr>
      </p:pic>
      <p:pic>
        <p:nvPicPr>
          <p:cNvPr id="6" name="Picture 5">
            <a:extLst>
              <a:ext uri="{FF2B5EF4-FFF2-40B4-BE49-F238E27FC236}">
                <a16:creationId xmlns:a16="http://schemas.microsoft.com/office/drawing/2014/main" id="{940FAF6E-9AD5-BB7F-5F42-F1D6E566B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3993" y="4066563"/>
            <a:ext cx="3187694" cy="1446550"/>
          </a:xfrm>
          <a:prstGeom prst="rect">
            <a:avLst/>
          </a:prstGeom>
        </p:spPr>
      </p:pic>
      <p:pic>
        <p:nvPicPr>
          <p:cNvPr id="4" name="Picture 2" descr="C:\Users\csedeo2\Desktop\Cerficate 2.jpg">
            <a:extLst>
              <a:ext uri="{FF2B5EF4-FFF2-40B4-BE49-F238E27FC236}">
                <a16:creationId xmlns:a16="http://schemas.microsoft.com/office/drawing/2014/main" id="{01A61C36-5498-557F-B9C1-5225AB526A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480926"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46E26A9C-0670-3524-D0F0-49C979973DB7}"/>
              </a:ext>
            </a:extLst>
          </p:cNvPr>
          <p:cNvSpPr/>
          <p:nvPr/>
        </p:nvSpPr>
        <p:spPr>
          <a:xfrm>
            <a:off x="1117600" y="2895600"/>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eaLnBrk="1" fontAlgn="auto" hangingPunct="1">
              <a:lnSpc>
                <a:spcPct val="150000"/>
              </a:lnSpc>
              <a:spcBef>
                <a:spcPts val="0"/>
              </a:spcBef>
              <a:spcAft>
                <a:spcPts val="0"/>
              </a:spcAft>
              <a:defRPr/>
            </a:pPr>
            <a:r>
              <a:rPr lang="en-US" b="1" dirty="0"/>
              <a:t>Batch No: 5</a:t>
            </a:r>
          </a:p>
          <a:p>
            <a:pPr eaLnBrk="1" fontAlgn="auto" hangingPunct="1">
              <a:lnSpc>
                <a:spcPct val="150000"/>
              </a:lnSpc>
              <a:spcBef>
                <a:spcPts val="0"/>
              </a:spcBef>
              <a:spcAft>
                <a:spcPts val="0"/>
              </a:spcAft>
              <a:defRPr/>
            </a:pPr>
            <a:r>
              <a:rPr lang="en-US" b="1" dirty="0"/>
              <a:t>Project Title: PLACEMENTS ANALYTICS AND DASHBOARD </a:t>
            </a:r>
          </a:p>
        </p:txBody>
      </p:sp>
      <p:graphicFrame>
        <p:nvGraphicFramePr>
          <p:cNvPr id="9" name="Table 8">
            <a:extLst>
              <a:ext uri="{FF2B5EF4-FFF2-40B4-BE49-F238E27FC236}">
                <a16:creationId xmlns:a16="http://schemas.microsoft.com/office/drawing/2014/main" id="{05DE7F30-59D1-87F3-EA86-7BC44C92D042}"/>
              </a:ext>
            </a:extLst>
          </p:cNvPr>
          <p:cNvGraphicFramePr>
            <a:graphicFrameLocks noGrp="1"/>
          </p:cNvGraphicFramePr>
          <p:nvPr>
            <p:extLst>
              <p:ext uri="{D42A27DB-BD31-4B8C-83A1-F6EECF244321}">
                <p14:modId xmlns:p14="http://schemas.microsoft.com/office/powerpoint/2010/main" val="543607231"/>
              </p:ext>
            </p:extLst>
          </p:nvPr>
        </p:nvGraphicFramePr>
        <p:xfrm>
          <a:off x="865848" y="4251643"/>
          <a:ext cx="6604000" cy="2204720"/>
        </p:xfrm>
        <a:graphic>
          <a:graphicData uri="http://schemas.openxmlformats.org/drawingml/2006/table">
            <a:tbl>
              <a:tblPr firstRow="1" bandRow="1">
                <a:tableStyleId>{08FB837D-C827-4EFA-A057-4D05807E0F7C}</a:tableStyleId>
              </a:tblPr>
              <a:tblGrid>
                <a:gridCol w="974360">
                  <a:extLst>
                    <a:ext uri="{9D8B030D-6E8A-4147-A177-3AD203B41FA5}">
                      <a16:colId xmlns:a16="http://schemas.microsoft.com/office/drawing/2014/main" val="20000"/>
                    </a:ext>
                  </a:extLst>
                </a:gridCol>
                <a:gridCol w="217524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370840">
                <a:tc>
                  <a:txBody>
                    <a:bodyPr/>
                    <a:lstStyle/>
                    <a:p>
                      <a:pPr algn="ctr"/>
                      <a:r>
                        <a:rPr lang="en-US" sz="1400" dirty="0" err="1">
                          <a:solidFill>
                            <a:schemeClr val="tx1">
                              <a:lumMod val="95000"/>
                              <a:lumOff val="5000"/>
                            </a:schemeClr>
                          </a:solidFill>
                        </a:rPr>
                        <a:t>S.No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err="1">
                          <a:solidFill>
                            <a:schemeClr val="tx1">
                              <a:lumMod val="95000"/>
                              <a:lumOff val="5000"/>
                            </a:schemeClr>
                          </a:solidFill>
                        </a:rPr>
                        <a:t>Regd.No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extLst>
                  <a:ext uri="{0D108BD9-81ED-4DB2-BD59-A6C34878D82A}">
                    <a16:rowId xmlns:a16="http://schemas.microsoft.com/office/drawing/2014/main" val="10000"/>
                  </a:ext>
                </a:extLst>
              </a:tr>
              <a:tr h="0">
                <a:tc>
                  <a:txBody>
                    <a:bodyPr/>
                    <a:lstStyle/>
                    <a:p>
                      <a:pPr algn="ctr"/>
                      <a:r>
                        <a:rPr lang="en-IN" sz="1400" b="1" dirty="0"/>
                        <a:t>1</a:t>
                      </a:r>
                      <a:endParaRPr lang="en-US" sz="14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b="1" dirty="0"/>
                        <a:t>21A81A0515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1" dirty="0" err="1"/>
                        <a:t>G.Dinesh</a:t>
                      </a:r>
                      <a:endParaRPr lang="en-US" sz="18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r h="370840">
                <a:tc>
                  <a:txBody>
                    <a:bodyPr/>
                    <a:lstStyle/>
                    <a:p>
                      <a:pPr algn="ctr"/>
                      <a:r>
                        <a:rPr lang="en-IN" sz="1400" b="1" dirty="0"/>
                        <a:t>2</a:t>
                      </a:r>
                      <a:endParaRPr lang="en-US" sz="14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b="1" dirty="0"/>
                        <a:t>21A81A0511</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1" dirty="0" err="1"/>
                        <a:t>D.Harika</a:t>
                      </a:r>
                      <a:endParaRPr lang="en-US" sz="18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2"/>
                  </a:ext>
                </a:extLst>
              </a:tr>
              <a:tr h="335280">
                <a:tc>
                  <a:txBody>
                    <a:bodyPr/>
                    <a:lstStyle/>
                    <a:p>
                      <a:pPr algn="ctr"/>
                      <a:r>
                        <a:rPr lang="en-IN" sz="1400" b="1" dirty="0"/>
                        <a:t>3</a:t>
                      </a:r>
                      <a:endParaRPr lang="en-US" sz="14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b="1" dirty="0"/>
                        <a:t>21A81A0504</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1" dirty="0" err="1"/>
                        <a:t>A.Sunand</a:t>
                      </a:r>
                      <a:endParaRPr lang="en-US" sz="18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3"/>
                  </a:ext>
                </a:extLst>
              </a:tr>
              <a:tr h="335280">
                <a:tc>
                  <a:txBody>
                    <a:bodyPr/>
                    <a:lstStyle/>
                    <a:p>
                      <a:pPr algn="ctr"/>
                      <a:r>
                        <a:rPr lang="en-IN" sz="1400" b="1" dirty="0"/>
                        <a:t>4</a:t>
                      </a:r>
                      <a:endParaRPr lang="en-US" sz="14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b="1" dirty="0"/>
                        <a:t>21A81A0556</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1" dirty="0" err="1"/>
                        <a:t>U.Dayanand</a:t>
                      </a:r>
                      <a:endParaRPr lang="en-US" sz="18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4"/>
                  </a:ext>
                </a:extLst>
              </a:tr>
              <a:tr h="335280">
                <a:tc>
                  <a:txBody>
                    <a:bodyPr/>
                    <a:lstStyle/>
                    <a:p>
                      <a:pPr algn="ctr"/>
                      <a:r>
                        <a:rPr lang="en-US" sz="1400" b="1" dirty="0"/>
                        <a:t>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b="1" dirty="0"/>
                        <a:t>21A81A0503</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1" dirty="0" err="1"/>
                        <a:t>A.Naveen</a:t>
                      </a:r>
                      <a:endParaRPr lang="en-US" sz="1800" b="1"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5"/>
                  </a:ext>
                </a:extLst>
              </a:tr>
            </a:tbl>
          </a:graphicData>
        </a:graphic>
      </p:graphicFrame>
      <p:graphicFrame>
        <p:nvGraphicFramePr>
          <p:cNvPr id="11" name="Table 10">
            <a:extLst>
              <a:ext uri="{FF2B5EF4-FFF2-40B4-BE49-F238E27FC236}">
                <a16:creationId xmlns:a16="http://schemas.microsoft.com/office/drawing/2014/main" id="{E874B6B0-49DC-FF6E-3AFE-53D5BCA24A2F}"/>
              </a:ext>
            </a:extLst>
          </p:cNvPr>
          <p:cNvGraphicFramePr>
            <a:graphicFrameLocks noGrp="1"/>
          </p:cNvGraphicFramePr>
          <p:nvPr>
            <p:extLst>
              <p:ext uri="{D42A27DB-BD31-4B8C-83A1-F6EECF244321}">
                <p14:modId xmlns:p14="http://schemas.microsoft.com/office/powerpoint/2010/main" val="2344651707"/>
              </p:ext>
            </p:extLst>
          </p:nvPr>
        </p:nvGraphicFramePr>
        <p:xfrm>
          <a:off x="7924800" y="5029200"/>
          <a:ext cx="3149600" cy="763304"/>
        </p:xfrm>
        <a:graphic>
          <a:graphicData uri="http://schemas.openxmlformats.org/drawingml/2006/table">
            <a:tbl>
              <a:tblPr firstRow="1" bandRow="1">
                <a:tableStyleId>{08FB837D-C827-4EFA-A057-4D05807E0F7C}</a:tableStyleId>
              </a:tblPr>
              <a:tblGrid>
                <a:gridCol w="3149600">
                  <a:extLst>
                    <a:ext uri="{9D8B030D-6E8A-4147-A177-3AD203B41FA5}">
                      <a16:colId xmlns:a16="http://schemas.microsoft.com/office/drawing/2014/main" val="20000"/>
                    </a:ext>
                  </a:extLst>
                </a:gridCol>
              </a:tblGrid>
              <a:tr h="392464">
                <a:tc>
                  <a:txBody>
                    <a:bodyPr/>
                    <a:lstStyle/>
                    <a:p>
                      <a:pPr algn="ctr"/>
                      <a:r>
                        <a:rPr lang="en-US" sz="1600" dirty="0">
                          <a:solidFill>
                            <a:schemeClr val="tx1">
                              <a:lumMod val="95000"/>
                              <a:lumOff val="5000"/>
                            </a:schemeClr>
                          </a:solidFill>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US" b="1" dirty="0"/>
                        <a:t>MRS M N V </a:t>
                      </a:r>
                      <a:r>
                        <a:rPr lang="en-US" b="1" dirty="0" err="1"/>
                        <a:t>Surekha,</a:t>
                      </a:r>
                      <a:r>
                        <a:rPr lang="en-US" sz="1200" b="1" dirty="0" err="1"/>
                        <a:t>Mtech</a:t>
                      </a:r>
                      <a:r>
                        <a:rPr lang="en-US" sz="1200" b="1" dirty="0"/>
                        <a:t> CSE </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12" name="Rectangle 15">
            <a:extLst>
              <a:ext uri="{FF2B5EF4-FFF2-40B4-BE49-F238E27FC236}">
                <a16:creationId xmlns:a16="http://schemas.microsoft.com/office/drawing/2014/main" id="{F0E2ED26-98A8-0072-A685-162ECA6C30E3}"/>
              </a:ext>
            </a:extLst>
          </p:cNvPr>
          <p:cNvSpPr>
            <a:spLocks noChangeArrowheads="1"/>
          </p:cNvSpPr>
          <p:nvPr/>
        </p:nvSpPr>
        <p:spPr bwMode="auto">
          <a:xfrm>
            <a:off x="3219450" y="2209988"/>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dirty="0">
                <a:solidFill>
                  <a:srgbClr val="0070C0"/>
                </a:solidFill>
                <a:latin typeface="Calisto MT" panose="02040603050505030304" pitchFamily="18" charset="0"/>
              </a:rPr>
              <a:t>               Mini Project External Review</a:t>
            </a:r>
            <a:endParaRPr lang="en-US" altLang="en-US" sz="2400" dirty="0"/>
          </a:p>
        </p:txBody>
      </p:sp>
      <p:pic>
        <p:nvPicPr>
          <p:cNvPr id="13" name="Picture 7">
            <a:extLst>
              <a:ext uri="{FF2B5EF4-FFF2-40B4-BE49-F238E27FC236}">
                <a16:creationId xmlns:a16="http://schemas.microsoft.com/office/drawing/2014/main" id="{B4E46E73-8E63-8CB0-E6DE-EAF5B83B69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8575" y="1733550"/>
            <a:ext cx="79533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10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8A6C-F829-F101-7394-90273D866B9C}"/>
              </a:ext>
            </a:extLst>
          </p:cNvPr>
          <p:cNvSpPr>
            <a:spLocks noGrp="1"/>
          </p:cNvSpPr>
          <p:nvPr>
            <p:ph type="title"/>
          </p:nvPr>
        </p:nvSpPr>
        <p:spPr/>
        <p:txBody>
          <a:bodyPr/>
          <a:lstStyle/>
          <a:p>
            <a:endParaRPr lang="en-IN"/>
          </a:p>
        </p:txBody>
      </p:sp>
      <p:sp>
        <p:nvSpPr>
          <p:cNvPr id="7" name="TextBox 6">
            <a:extLst>
              <a:ext uri="{FF2B5EF4-FFF2-40B4-BE49-F238E27FC236}">
                <a16:creationId xmlns:a16="http://schemas.microsoft.com/office/drawing/2014/main" id="{B047A62F-9E81-B1DD-68BF-6DE420C3DD2E}"/>
              </a:ext>
            </a:extLst>
          </p:cNvPr>
          <p:cNvSpPr txBox="1"/>
          <p:nvPr/>
        </p:nvSpPr>
        <p:spPr>
          <a:xfrm>
            <a:off x="78376" y="103515"/>
            <a:ext cx="5462268" cy="523220"/>
          </a:xfrm>
          <a:prstGeom prst="rect">
            <a:avLst/>
          </a:prstGeom>
          <a:noFill/>
        </p:spPr>
        <p:txBody>
          <a:bodyPr wrap="square" rtlCol="0">
            <a:spAutoFit/>
          </a:bodyPr>
          <a:lstStyle/>
          <a:p>
            <a:r>
              <a:rPr lang="en-IN" sz="2800" b="1" dirty="0">
                <a:solidFill>
                  <a:srgbClr val="00B050"/>
                </a:solidFill>
              </a:rPr>
              <a:t>NON FUNCTIONAL REQUIREMENTS</a:t>
            </a:r>
          </a:p>
        </p:txBody>
      </p:sp>
      <p:sp>
        <p:nvSpPr>
          <p:cNvPr id="8" name="TextBox 7">
            <a:extLst>
              <a:ext uri="{FF2B5EF4-FFF2-40B4-BE49-F238E27FC236}">
                <a16:creationId xmlns:a16="http://schemas.microsoft.com/office/drawing/2014/main" id="{8C4C33E7-3A06-CD9C-E9CB-6FCFC9D3ED4D}"/>
              </a:ext>
            </a:extLst>
          </p:cNvPr>
          <p:cNvSpPr txBox="1"/>
          <p:nvPr/>
        </p:nvSpPr>
        <p:spPr>
          <a:xfrm>
            <a:off x="182880" y="784831"/>
            <a:ext cx="11756571" cy="3108543"/>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rPr>
              <a:t>Educational Guidance:</a:t>
            </a:r>
            <a:r>
              <a:rPr lang="en-US" sz="2400" b="0" i="0" dirty="0">
                <a:effectLst/>
              </a:rPr>
              <a:t> </a:t>
            </a:r>
            <a:r>
              <a:rPr lang="en-US" sz="2000" b="0" i="0" dirty="0">
                <a:effectLst/>
              </a:rPr>
              <a:t>Empower students with insights to identify sought-after skills and make informed educational and career decisions.</a:t>
            </a:r>
          </a:p>
          <a:p>
            <a:pPr marL="285750" indent="-285750" algn="l">
              <a:buFont typeface="Wingdings" panose="05000000000000000000" pitchFamily="2" charset="2"/>
              <a:buChar char="Ø"/>
            </a:pPr>
            <a:endParaRPr lang="en-US" sz="2000" b="0" i="0" dirty="0">
              <a:effectLst/>
            </a:endParaRPr>
          </a:p>
          <a:p>
            <a:pPr marL="285750" indent="-285750" algn="l">
              <a:buFont typeface="Wingdings" panose="05000000000000000000" pitchFamily="2" charset="2"/>
              <a:buChar char="Ø"/>
            </a:pPr>
            <a:r>
              <a:rPr lang="en-US" sz="2400" b="1" i="0" dirty="0">
                <a:effectLst/>
              </a:rPr>
              <a:t>Career Path Analysis:</a:t>
            </a:r>
            <a:r>
              <a:rPr lang="en-US" sz="2400" b="0" i="0" dirty="0">
                <a:effectLst/>
              </a:rPr>
              <a:t> </a:t>
            </a:r>
            <a:r>
              <a:rPr lang="en-US" sz="2000" b="0" i="0" dirty="0">
                <a:effectLst/>
              </a:rPr>
              <a:t>Provide students with information to align their skillset with industry demands.</a:t>
            </a:r>
          </a:p>
          <a:p>
            <a:pPr marL="285750" indent="-285750" algn="l">
              <a:buFont typeface="Wingdings" panose="05000000000000000000" pitchFamily="2" charset="2"/>
              <a:buChar char="Ø"/>
            </a:pPr>
            <a:endParaRPr lang="en-US" sz="2000" b="0" i="0" dirty="0">
              <a:effectLst/>
            </a:endParaRPr>
          </a:p>
          <a:p>
            <a:pPr marL="285750" indent="-285750" algn="l">
              <a:buFont typeface="Wingdings" panose="05000000000000000000" pitchFamily="2" charset="2"/>
              <a:buChar char="Ø"/>
            </a:pPr>
            <a:r>
              <a:rPr lang="en-US" sz="2400" b="1" i="0" dirty="0">
                <a:effectLst/>
              </a:rPr>
              <a:t>Data-Driven Decisions:</a:t>
            </a:r>
            <a:r>
              <a:rPr lang="en-US" sz="2400" b="0" i="0" dirty="0">
                <a:effectLst/>
              </a:rPr>
              <a:t> </a:t>
            </a:r>
            <a:r>
              <a:rPr lang="en-US" sz="2000" b="0" i="0" dirty="0">
                <a:effectLst/>
              </a:rPr>
              <a:t>Enable students to make decisions based on data-backed insights.</a:t>
            </a:r>
          </a:p>
          <a:p>
            <a:pPr algn="l"/>
            <a:endParaRPr lang="en-US" sz="2000" b="0" i="0" dirty="0">
              <a:effectLst/>
            </a:endParaRPr>
          </a:p>
          <a:p>
            <a:pPr marL="285750" indent="-285750" algn="l">
              <a:buFont typeface="Wingdings" panose="05000000000000000000" pitchFamily="2" charset="2"/>
              <a:buChar char="Ø"/>
            </a:pPr>
            <a:r>
              <a:rPr lang="en-US" sz="2400" b="1" i="0" dirty="0">
                <a:effectLst/>
              </a:rPr>
              <a:t>User Training and Documentation:</a:t>
            </a:r>
            <a:r>
              <a:rPr lang="en-US" sz="2400" b="0" i="0" dirty="0">
                <a:effectLst/>
              </a:rPr>
              <a:t> </a:t>
            </a:r>
            <a:r>
              <a:rPr lang="en-US" sz="2000" b="0" i="0" dirty="0">
                <a:effectLst/>
              </a:rPr>
              <a:t>Deliver user guides and training sessions to ensure effective utilization of the platform.</a:t>
            </a:r>
          </a:p>
        </p:txBody>
      </p:sp>
      <p:sp>
        <p:nvSpPr>
          <p:cNvPr id="4" name="Content Placeholder 3">
            <a:extLst>
              <a:ext uri="{FF2B5EF4-FFF2-40B4-BE49-F238E27FC236}">
                <a16:creationId xmlns:a16="http://schemas.microsoft.com/office/drawing/2014/main" id="{2BA7BC17-D3E8-BBD9-9B10-5725A25182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3204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53A4-23D5-A798-6A5A-1D6FDB3FF11D}"/>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D2EFEAE6-54B7-7FDE-F3A2-87E7D0F4D83D}"/>
              </a:ext>
            </a:extLst>
          </p:cNvPr>
          <p:cNvSpPr txBox="1"/>
          <p:nvPr/>
        </p:nvSpPr>
        <p:spPr>
          <a:xfrm>
            <a:off x="162733" y="132041"/>
            <a:ext cx="4517756" cy="523220"/>
          </a:xfrm>
          <a:prstGeom prst="rect">
            <a:avLst/>
          </a:prstGeom>
          <a:noFill/>
        </p:spPr>
        <p:txBody>
          <a:bodyPr wrap="square" rtlCol="0">
            <a:spAutoFit/>
          </a:bodyPr>
          <a:lstStyle/>
          <a:p>
            <a:r>
              <a:rPr lang="en-IN" sz="2800" b="1" dirty="0">
                <a:solidFill>
                  <a:srgbClr val="002060"/>
                </a:solidFill>
              </a:rPr>
              <a:t>SOFTWARE REQUIREMENTS</a:t>
            </a:r>
          </a:p>
        </p:txBody>
      </p:sp>
      <p:sp>
        <p:nvSpPr>
          <p:cNvPr id="13" name="Rectangle 4">
            <a:extLst>
              <a:ext uri="{FF2B5EF4-FFF2-40B4-BE49-F238E27FC236}">
                <a16:creationId xmlns:a16="http://schemas.microsoft.com/office/drawing/2014/main" id="{80714656-D76B-3415-1684-C2ED419DD33F}"/>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BE5901AE-D461-F217-E835-80BD3E3A335B}"/>
              </a:ext>
            </a:extLst>
          </p:cNvPr>
          <p:cNvSpPr>
            <a:spLocks noChangeArrowheads="1"/>
          </p:cNvSpPr>
          <p:nvPr/>
        </p:nvSpPr>
        <p:spPr bwMode="auto">
          <a:xfrm>
            <a:off x="0" y="-338812"/>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059D68A-7CF7-042F-2A95-9C990BE48E06}"/>
              </a:ext>
            </a:extLst>
          </p:cNvPr>
          <p:cNvSpPr txBox="1"/>
          <p:nvPr/>
        </p:nvSpPr>
        <p:spPr>
          <a:xfrm>
            <a:off x="426203" y="482818"/>
            <a:ext cx="11507492" cy="6740307"/>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Trebuchet MS" panose="020B0603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Trebuchet MS" panose="020B0603020202020204" pitchFamily="34" charset="0"/>
              </a:rPr>
              <a:t>HTML, CSS, JavaScript:</a:t>
            </a:r>
            <a:endParaRPr kumimoji="0" lang="en-US" altLang="en-US" b="0" i="0" u="none" strike="noStrike" cap="none" normalizeH="0" baseline="0" dirty="0">
              <a:ln>
                <a:noFill/>
              </a:ln>
              <a:effectLst/>
              <a:latin typeface="Trebuchet MS" panose="020B0603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Integrated Development Environment (IDE) or Code Editor:</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Visual Studio Code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Web Browsers:</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Google Chrome</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Brave Browser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Trebuchet MS" panose="020B0603020202020204" pitchFamily="34" charset="0"/>
              </a:rPr>
              <a:t>Oracle (Database):</a:t>
            </a:r>
            <a:endParaRPr kumimoji="0" lang="en-US" altLang="en-US" b="0" i="0" u="none" strike="noStrike" cap="none" normalizeH="0" baseline="0" dirty="0">
              <a:ln>
                <a:noFill/>
              </a:ln>
              <a:effectLst/>
              <a:latin typeface="Trebuchet MS" panose="020B0603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Oracle Database Software:</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Oracle Database Express Edition (Oracle XE)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Database Management Tool:</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Oracle SQL Developer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Trebuchet MS" panose="020B0603020202020204" pitchFamily="34" charset="0"/>
              </a:rPr>
              <a:t>Django (Backend Framework):</a:t>
            </a:r>
            <a:endParaRPr kumimoji="0" lang="en-US" altLang="en-US" b="0" i="0" u="none" strike="noStrike" cap="none" normalizeH="0" baseline="0" dirty="0">
              <a:ln>
                <a:noFill/>
              </a:ln>
              <a:effectLst/>
              <a:latin typeface="Trebuchet MS" panose="020B0603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Python (should be installed):</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Download from the official Python website or use a Python distribution like Anaconda.</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Django Framework (install using pip):</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Use the command: </a:t>
            </a:r>
            <a:r>
              <a:rPr kumimoji="0" lang="en-US" altLang="en-US" b="1" i="0" u="none" strike="noStrike" cap="none" normalizeH="0" baseline="0" dirty="0">
                <a:ln>
                  <a:noFill/>
                </a:ln>
                <a:effectLst/>
                <a:latin typeface="Trebuchet MS" panose="020B0603020202020204" pitchFamily="34" charset="0"/>
              </a:rPr>
              <a:t>pip install Django</a:t>
            </a:r>
            <a:endParaRPr kumimoji="0" lang="en-US" altLang="en-US" b="0" i="0" u="none" strike="noStrike" cap="none" normalizeH="0" baseline="0" dirty="0">
              <a:ln>
                <a:noFill/>
              </a:ln>
              <a:effectLst/>
              <a:latin typeface="Trebuchet MS" panose="020B0603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Trebuchet MS" panose="020B0603020202020204" pitchFamily="34" charset="0"/>
              </a:rPr>
              <a:t>Chart.js (Data Visualization Library for JavaScript):</a:t>
            </a:r>
            <a:endParaRPr kumimoji="0" lang="en-US" altLang="en-US" b="0" i="0" u="none" strike="noStrike" cap="none" normalizeH="0" baseline="0" dirty="0">
              <a:ln>
                <a:noFill/>
              </a:ln>
              <a:effectLst/>
              <a:latin typeface="Trebuchet MS" panose="020B0603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Text Editor or IDE (for JavaScript coding):</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Visual Studio Code</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effectLst/>
                <a:latin typeface="Trebuchet MS" panose="020B0603020202020204" pitchFamily="34" charset="0"/>
              </a:rPr>
              <a:t>Chart.js Library (add to your HTML file):</a:t>
            </a:r>
          </a:p>
          <a:p>
            <a:pPr marL="1200150" marR="0" lvl="2"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effectLst/>
                <a:latin typeface="Trebuchet MS" panose="020B0603020202020204" pitchFamily="34" charset="0"/>
              </a:rPr>
              <a:t>Include the Chart.js library using a CDN link in your HTML file.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Trebuchet MS" panose="020B0603020202020204" pitchFamily="34" charset="0"/>
            </a:endParaRPr>
          </a:p>
          <a:p>
            <a:pPr marL="285750" indent="-285750">
              <a:buFont typeface="Wingdings" panose="05000000000000000000" pitchFamily="2" charset="2"/>
              <a:buChar char="Ø"/>
            </a:pPr>
            <a:endParaRPr lang="en-IN" dirty="0">
              <a:latin typeface="Trebuchet MS" panose="020B0603020202020204" pitchFamily="34" charset="0"/>
            </a:endParaRPr>
          </a:p>
        </p:txBody>
      </p:sp>
      <p:sp>
        <p:nvSpPr>
          <p:cNvPr id="4" name="Content Placeholder 3">
            <a:extLst>
              <a:ext uri="{FF2B5EF4-FFF2-40B4-BE49-F238E27FC236}">
                <a16:creationId xmlns:a16="http://schemas.microsoft.com/office/drawing/2014/main" id="{742E6032-FEAB-248C-D6E4-4E8696E23A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2961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F06A-03FE-0170-552D-0233B46F1BA8}"/>
              </a:ext>
            </a:extLst>
          </p:cNvPr>
          <p:cNvSpPr>
            <a:spLocks noGrp="1"/>
          </p:cNvSpPr>
          <p:nvPr>
            <p:ph type="title"/>
          </p:nvPr>
        </p:nvSpPr>
        <p:spPr/>
        <p:txBody>
          <a:bodyPr/>
          <a:lstStyle/>
          <a:p>
            <a:endParaRPr lang="en-IN"/>
          </a:p>
        </p:txBody>
      </p:sp>
      <p:sp>
        <p:nvSpPr>
          <p:cNvPr id="7" name="TextBox 6">
            <a:extLst>
              <a:ext uri="{FF2B5EF4-FFF2-40B4-BE49-F238E27FC236}">
                <a16:creationId xmlns:a16="http://schemas.microsoft.com/office/drawing/2014/main" id="{8B0A9A76-B011-9D4F-2FC4-737C3D0B12BE}"/>
              </a:ext>
            </a:extLst>
          </p:cNvPr>
          <p:cNvSpPr txBox="1"/>
          <p:nvPr/>
        </p:nvSpPr>
        <p:spPr>
          <a:xfrm>
            <a:off x="154984" y="242270"/>
            <a:ext cx="4486759" cy="523220"/>
          </a:xfrm>
          <a:prstGeom prst="rect">
            <a:avLst/>
          </a:prstGeom>
          <a:noFill/>
        </p:spPr>
        <p:txBody>
          <a:bodyPr wrap="square" rtlCol="0">
            <a:spAutoFit/>
          </a:bodyPr>
          <a:lstStyle/>
          <a:p>
            <a:r>
              <a:rPr lang="en-IN" sz="2800" b="1" dirty="0">
                <a:solidFill>
                  <a:srgbClr val="990033"/>
                </a:solidFill>
              </a:rPr>
              <a:t>HARDWARE REQUIREMENTS</a:t>
            </a:r>
          </a:p>
        </p:txBody>
      </p:sp>
      <p:sp>
        <p:nvSpPr>
          <p:cNvPr id="8" name="TextBox 7">
            <a:extLst>
              <a:ext uri="{FF2B5EF4-FFF2-40B4-BE49-F238E27FC236}">
                <a16:creationId xmlns:a16="http://schemas.microsoft.com/office/drawing/2014/main" id="{FAED15D0-6CDA-FAAA-E6E9-4C1AFCF04F93}"/>
              </a:ext>
            </a:extLst>
          </p:cNvPr>
          <p:cNvSpPr txBox="1"/>
          <p:nvPr/>
        </p:nvSpPr>
        <p:spPr>
          <a:xfrm>
            <a:off x="565687" y="1165855"/>
            <a:ext cx="11362841" cy="4708981"/>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rPr>
              <a:t>Processor:</a:t>
            </a:r>
            <a:r>
              <a:rPr lang="en-US" b="0" i="0" dirty="0">
                <a:effectLst/>
                <a:latin typeface="Comic Sans MS" panose="030F0702030302020204" pitchFamily="66" charset="0"/>
              </a:rPr>
              <a:t> An 11th Gen Intel Core i5-1155G7 processor provides sufficient processing power to run the web application smoothly.</a:t>
            </a:r>
          </a:p>
          <a:p>
            <a:pPr marL="285750" indent="-285750" algn="l">
              <a:buFont typeface="Wingdings" panose="05000000000000000000" pitchFamily="2" charset="2"/>
              <a:buChar char="Ø"/>
            </a:pPr>
            <a:endParaRPr lang="en-US" b="0" i="0" dirty="0">
              <a:effectLst/>
              <a:latin typeface="Comic Sans MS" panose="030F0702030302020204" pitchFamily="66" charset="0"/>
            </a:endParaRPr>
          </a:p>
          <a:p>
            <a:pPr marL="285750" indent="-285750" algn="l">
              <a:buFont typeface="Wingdings" panose="05000000000000000000" pitchFamily="2" charset="2"/>
              <a:buChar char="Ø"/>
            </a:pPr>
            <a:r>
              <a:rPr lang="en-US" sz="2400" b="1" i="0" dirty="0">
                <a:effectLst/>
              </a:rPr>
              <a:t>Memory (RAM):</a:t>
            </a:r>
            <a:r>
              <a:rPr lang="en-US" sz="2400" b="0" i="0" dirty="0">
                <a:effectLst/>
              </a:rPr>
              <a:t> </a:t>
            </a:r>
            <a:r>
              <a:rPr lang="en-US" b="0" i="0" dirty="0">
                <a:effectLst/>
                <a:latin typeface="Comic Sans MS" panose="030F0702030302020204" pitchFamily="66" charset="0"/>
              </a:rPr>
              <a:t>With 16.0 GB of installed RAM (15.8 GB usable), your laptop has ample memory to handle both the development environment and the execution of the web application.</a:t>
            </a:r>
          </a:p>
          <a:p>
            <a:pPr marL="285750" indent="-285750" algn="l">
              <a:buFont typeface="Wingdings" panose="05000000000000000000" pitchFamily="2" charset="2"/>
              <a:buChar char="Ø"/>
            </a:pPr>
            <a:endParaRPr lang="en-US" b="0" i="0" dirty="0">
              <a:effectLst/>
              <a:latin typeface="Comic Sans MS" panose="030F0702030302020204" pitchFamily="66" charset="0"/>
            </a:endParaRPr>
          </a:p>
          <a:p>
            <a:pPr marL="285750" indent="-285750" algn="l">
              <a:buFont typeface="Wingdings" panose="05000000000000000000" pitchFamily="2" charset="2"/>
              <a:buChar char="Ø"/>
            </a:pPr>
            <a:r>
              <a:rPr lang="en-US" sz="2400" b="1" i="0" dirty="0">
                <a:effectLst/>
              </a:rPr>
              <a:t>Storage:</a:t>
            </a:r>
            <a:r>
              <a:rPr lang="en-US" b="0" i="0" dirty="0">
                <a:effectLst/>
                <a:latin typeface="Comic Sans MS" panose="030F0702030302020204" pitchFamily="66" charset="0"/>
              </a:rPr>
              <a:t> Adequate storage space is required for storing the development environment, database, and any project-related files. Ensure you have enough free space on your laptop's hard drive.</a:t>
            </a:r>
          </a:p>
          <a:p>
            <a:pPr marL="285750" indent="-285750" algn="l">
              <a:buFont typeface="Wingdings" panose="05000000000000000000" pitchFamily="2" charset="2"/>
              <a:buChar char="Ø"/>
            </a:pPr>
            <a:endParaRPr lang="en-US" b="0" i="0" dirty="0">
              <a:effectLst/>
              <a:latin typeface="Comic Sans MS" panose="030F0702030302020204" pitchFamily="66" charset="0"/>
            </a:endParaRPr>
          </a:p>
          <a:p>
            <a:pPr marL="285750" indent="-285750" algn="l">
              <a:buFont typeface="Wingdings" panose="05000000000000000000" pitchFamily="2" charset="2"/>
              <a:buChar char="Ø"/>
            </a:pPr>
            <a:r>
              <a:rPr lang="en-US" sz="2400" b="1" i="0" dirty="0">
                <a:effectLst/>
              </a:rPr>
              <a:t>Operating System: </a:t>
            </a:r>
            <a:r>
              <a:rPr lang="en-US" b="0" i="0" dirty="0">
                <a:effectLst/>
                <a:latin typeface="Comic Sans MS" panose="030F0702030302020204" pitchFamily="66" charset="0"/>
              </a:rPr>
              <a:t>laptop is running Windows 11, a modern 64-bit operating system, it is compatible with the latest software and development tools.</a:t>
            </a:r>
          </a:p>
          <a:p>
            <a:pPr marL="285750" indent="-285750" algn="l">
              <a:buFont typeface="Wingdings" panose="05000000000000000000" pitchFamily="2" charset="2"/>
              <a:buChar char="Ø"/>
            </a:pPr>
            <a:endParaRPr lang="en-US" b="0" i="0" dirty="0">
              <a:effectLst/>
              <a:latin typeface="Comic Sans MS" panose="030F0702030302020204" pitchFamily="66" charset="0"/>
            </a:endParaRPr>
          </a:p>
          <a:p>
            <a:pPr marL="285750" indent="-285750" algn="l">
              <a:buFont typeface="Wingdings" panose="05000000000000000000" pitchFamily="2" charset="2"/>
              <a:buChar char="Ø"/>
            </a:pPr>
            <a:r>
              <a:rPr lang="en-US" sz="2400" b="1" i="0" dirty="0">
                <a:effectLst/>
              </a:rPr>
              <a:t>Network Connectivity:</a:t>
            </a:r>
            <a:r>
              <a:rPr lang="en-US" sz="2400" b="0" i="0" dirty="0">
                <a:effectLst/>
              </a:rPr>
              <a:t> </a:t>
            </a:r>
            <a:r>
              <a:rPr lang="en-US" b="0" i="0" dirty="0">
                <a:effectLst/>
                <a:latin typeface="Comic Sans MS" panose="030F0702030302020204" pitchFamily="66" charset="0"/>
              </a:rPr>
              <a:t>A stable internet connection is necessary for development, testing, and accessing external resources.</a:t>
            </a:r>
          </a:p>
          <a:p>
            <a:pPr marL="285750" indent="-285750">
              <a:buFont typeface="Wingdings" panose="05000000000000000000" pitchFamily="2" charset="2"/>
              <a:buChar char="Ø"/>
            </a:pPr>
            <a:endParaRPr lang="en-IN"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67055BEF-6886-0983-1A42-0C1DE72558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3635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138F-9175-7342-E184-F1911960FADF}"/>
              </a:ext>
            </a:extLst>
          </p:cNvPr>
          <p:cNvSpPr>
            <a:spLocks noGrp="1"/>
          </p:cNvSpPr>
          <p:nvPr>
            <p:ph type="title"/>
          </p:nvPr>
        </p:nvSpPr>
        <p:spPr>
          <a:xfrm>
            <a:off x="381000" y="364113"/>
            <a:ext cx="10515600" cy="1325563"/>
          </a:xfrm>
        </p:spPr>
        <p:txBody>
          <a:bodyPr>
            <a:normAutofit/>
          </a:bodyPr>
          <a:lstStyle/>
          <a:p>
            <a:r>
              <a:rPr lang="en-IN" sz="3200" b="1" dirty="0">
                <a:solidFill>
                  <a:srgbClr val="660033"/>
                </a:solidFill>
              </a:rPr>
              <a:t>SYSTEM ARCHITECTURE</a:t>
            </a:r>
          </a:p>
        </p:txBody>
      </p:sp>
      <p:pic>
        <p:nvPicPr>
          <p:cNvPr id="42" name="Content Placeholder 41">
            <a:extLst>
              <a:ext uri="{FF2B5EF4-FFF2-40B4-BE49-F238E27FC236}">
                <a16:creationId xmlns:a16="http://schemas.microsoft.com/office/drawing/2014/main" id="{68D1E186-BC83-9E7A-0880-D7D737AED48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719" y="1689676"/>
            <a:ext cx="11694223" cy="4199937"/>
          </a:xfrm>
        </p:spPr>
      </p:pic>
    </p:spTree>
    <p:extLst>
      <p:ext uri="{BB962C8B-B14F-4D97-AF65-F5344CB8AC3E}">
        <p14:creationId xmlns:p14="http://schemas.microsoft.com/office/powerpoint/2010/main" val="375098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C5AF-8AD9-104F-9DD9-D5E00009C169}"/>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EB5A15F5-FE6C-83C5-8DEB-7A96A355A942}"/>
              </a:ext>
            </a:extLst>
          </p:cNvPr>
          <p:cNvSpPr txBox="1"/>
          <p:nvPr/>
        </p:nvSpPr>
        <p:spPr>
          <a:xfrm>
            <a:off x="495945" y="362731"/>
            <a:ext cx="4471261" cy="523220"/>
          </a:xfrm>
          <a:prstGeom prst="rect">
            <a:avLst/>
          </a:prstGeom>
          <a:noFill/>
        </p:spPr>
        <p:txBody>
          <a:bodyPr wrap="square" rtlCol="0">
            <a:spAutoFit/>
          </a:bodyPr>
          <a:lstStyle/>
          <a:p>
            <a:r>
              <a:rPr lang="en-IN" sz="2800" b="1" dirty="0">
                <a:solidFill>
                  <a:srgbClr val="FF0000"/>
                </a:solidFill>
              </a:rPr>
              <a:t>PROJECT PLAN</a:t>
            </a:r>
          </a:p>
        </p:txBody>
      </p:sp>
      <p:pic>
        <p:nvPicPr>
          <p:cNvPr id="8" name="Picture 7">
            <a:extLst>
              <a:ext uri="{FF2B5EF4-FFF2-40B4-BE49-F238E27FC236}">
                <a16:creationId xmlns:a16="http://schemas.microsoft.com/office/drawing/2014/main" id="{A4228301-F705-2509-3066-B4B6FD221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29" y="1068513"/>
            <a:ext cx="10244379" cy="5177304"/>
          </a:xfrm>
          <a:prstGeom prst="rect">
            <a:avLst/>
          </a:prstGeom>
        </p:spPr>
      </p:pic>
      <p:sp>
        <p:nvSpPr>
          <p:cNvPr id="4" name="Content Placeholder 3">
            <a:extLst>
              <a:ext uri="{FF2B5EF4-FFF2-40B4-BE49-F238E27FC236}">
                <a16:creationId xmlns:a16="http://schemas.microsoft.com/office/drawing/2014/main" id="{128099E3-25A6-91AB-AB42-90B28A2020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3060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6D14-55FA-23B9-1824-8E5B3DC2E5B8}"/>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96D4B381-7BFA-15F8-B78B-1055990DA4D8}"/>
              </a:ext>
            </a:extLst>
          </p:cNvPr>
          <p:cNvSpPr txBox="1"/>
          <p:nvPr/>
        </p:nvSpPr>
        <p:spPr>
          <a:xfrm>
            <a:off x="381000" y="1100380"/>
            <a:ext cx="11430000"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rPr>
              <a:t>Data Collection and Analysis: </a:t>
            </a:r>
            <a:r>
              <a:rPr lang="en-US" sz="2000" i="0" dirty="0">
                <a:effectLst/>
              </a:rPr>
              <a:t>Gather placement data from various sources, including student profiles and company records. Clean and standardize the data by handling missing values and inconsistencies.</a:t>
            </a:r>
          </a:p>
          <a:p>
            <a:pPr marL="285750" indent="-285750" algn="l">
              <a:buFont typeface="Wingdings" panose="05000000000000000000" pitchFamily="2" charset="2"/>
              <a:buChar char="Ø"/>
            </a:pPr>
            <a:endParaRPr lang="en-US" sz="2000" i="0" dirty="0">
              <a:effectLst/>
            </a:endParaRPr>
          </a:p>
          <a:p>
            <a:pPr marL="285750" indent="-285750" algn="l">
              <a:buFont typeface="Wingdings" panose="05000000000000000000" pitchFamily="2" charset="2"/>
              <a:buChar char="Ø"/>
            </a:pPr>
            <a:r>
              <a:rPr lang="en-US" sz="2400" b="1" i="0" dirty="0">
                <a:effectLst/>
              </a:rPr>
              <a:t>Data Storage and Management: </a:t>
            </a:r>
            <a:r>
              <a:rPr lang="en-US" sz="2000" i="0" dirty="0">
                <a:effectLst/>
              </a:rPr>
              <a:t>Design a database to store student information, company details, and placement records. Establish relationships between entities for efficient data retrieval.</a:t>
            </a:r>
          </a:p>
          <a:p>
            <a:pPr marL="285750" indent="-285750" algn="l">
              <a:buFont typeface="Wingdings" panose="05000000000000000000" pitchFamily="2" charset="2"/>
              <a:buChar char="Ø"/>
            </a:pPr>
            <a:endParaRPr lang="en-US" sz="2000" i="0" dirty="0">
              <a:effectLst/>
            </a:endParaRPr>
          </a:p>
          <a:p>
            <a:pPr marL="285750" indent="-285750" algn="l">
              <a:buFont typeface="Wingdings" panose="05000000000000000000" pitchFamily="2" charset="2"/>
              <a:buChar char="Ø"/>
            </a:pPr>
            <a:r>
              <a:rPr lang="en-US" sz="2400" b="1" i="0" dirty="0">
                <a:effectLst/>
              </a:rPr>
              <a:t>Dashboard Interface Development: </a:t>
            </a:r>
            <a:r>
              <a:rPr lang="en-US" sz="2000" i="0" dirty="0">
                <a:effectLst/>
              </a:rPr>
              <a:t>Create a web application interface for users to interact with the placement analytics. Design intuitive visuals, including pie charts for technology distribution and hiring companies, and bar graphs for yearly trends.</a:t>
            </a:r>
          </a:p>
          <a:p>
            <a:pPr marL="285750" indent="-285750" algn="l">
              <a:buFont typeface="Wingdings" panose="05000000000000000000" pitchFamily="2" charset="2"/>
              <a:buChar char="Ø"/>
            </a:pPr>
            <a:endParaRPr lang="en-US" sz="2000" i="0" dirty="0">
              <a:effectLst/>
            </a:endParaRPr>
          </a:p>
          <a:p>
            <a:pPr marL="285750" indent="-285750" algn="l">
              <a:buFont typeface="Wingdings" panose="05000000000000000000" pitchFamily="2" charset="2"/>
              <a:buChar char="Ø"/>
            </a:pPr>
            <a:r>
              <a:rPr lang="en-US" sz="2400" b="1" i="0" dirty="0">
                <a:effectLst/>
              </a:rPr>
              <a:t>User Interaction and Customization: </a:t>
            </a:r>
            <a:r>
              <a:rPr lang="en-US" sz="2000" i="0" dirty="0">
                <a:effectLst/>
              </a:rPr>
              <a:t>Implement user-friendly filters to allow users to customize data views based on years, technologies, and companies.</a:t>
            </a:r>
          </a:p>
          <a:p>
            <a:pPr marL="285750" indent="-285750" algn="l">
              <a:buFont typeface="Wingdings" panose="05000000000000000000" pitchFamily="2" charset="2"/>
              <a:buChar char="Ø"/>
            </a:pPr>
            <a:endParaRPr lang="en-US" sz="2000" i="0" dirty="0">
              <a:effectLst/>
            </a:endParaRPr>
          </a:p>
          <a:p>
            <a:pPr marL="285750" indent="-285750" algn="l">
              <a:buFont typeface="Wingdings" panose="05000000000000000000" pitchFamily="2" charset="2"/>
              <a:buChar char="Ø"/>
            </a:pPr>
            <a:r>
              <a:rPr lang="en-US" sz="2400" b="1" i="0" dirty="0">
                <a:effectLst/>
              </a:rPr>
              <a:t>Visualization Generation: </a:t>
            </a:r>
            <a:r>
              <a:rPr lang="en-US" sz="2000" i="0" dirty="0">
                <a:effectLst/>
              </a:rPr>
              <a:t>Generate dynamic pie charts and bar graphs using data processed from the analysis. Ensure responsive design for seamless viewing on various devices.</a:t>
            </a:r>
          </a:p>
          <a:p>
            <a:pPr marL="285750" indent="-285750">
              <a:buFont typeface="Wingdings" panose="05000000000000000000" pitchFamily="2" charset="2"/>
              <a:buChar char="Ø"/>
            </a:pPr>
            <a:endParaRPr lang="en-IN" sz="2000" dirty="0"/>
          </a:p>
        </p:txBody>
      </p:sp>
      <p:sp>
        <p:nvSpPr>
          <p:cNvPr id="7" name="TextBox 6">
            <a:extLst>
              <a:ext uri="{FF2B5EF4-FFF2-40B4-BE49-F238E27FC236}">
                <a16:creationId xmlns:a16="http://schemas.microsoft.com/office/drawing/2014/main" id="{86C958BF-62B9-87C7-230C-4AD57E1851C1}"/>
              </a:ext>
            </a:extLst>
          </p:cNvPr>
          <p:cNvSpPr txBox="1"/>
          <p:nvPr/>
        </p:nvSpPr>
        <p:spPr>
          <a:xfrm>
            <a:off x="193729" y="265993"/>
            <a:ext cx="6323309" cy="523220"/>
          </a:xfrm>
          <a:prstGeom prst="rect">
            <a:avLst/>
          </a:prstGeom>
          <a:noFill/>
        </p:spPr>
        <p:txBody>
          <a:bodyPr wrap="square" rtlCol="0">
            <a:spAutoFit/>
          </a:bodyPr>
          <a:lstStyle/>
          <a:p>
            <a:r>
              <a:rPr lang="en-IN" sz="2800" b="1" dirty="0">
                <a:solidFill>
                  <a:srgbClr val="660033"/>
                </a:solidFill>
              </a:rPr>
              <a:t>METHODOLOGY</a:t>
            </a:r>
          </a:p>
        </p:txBody>
      </p:sp>
      <p:sp>
        <p:nvSpPr>
          <p:cNvPr id="4" name="Content Placeholder 3">
            <a:extLst>
              <a:ext uri="{FF2B5EF4-FFF2-40B4-BE49-F238E27FC236}">
                <a16:creationId xmlns:a16="http://schemas.microsoft.com/office/drawing/2014/main" id="{E43148A3-3D19-2DFE-4FE6-94551A9F290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9787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E3D7-C5EA-DB7F-BA3F-F46912B064A7}"/>
              </a:ext>
            </a:extLst>
          </p:cNvPr>
          <p:cNvSpPr>
            <a:spLocks noGrp="1"/>
          </p:cNvSpPr>
          <p:nvPr>
            <p:ph type="title" idx="4294967295"/>
          </p:nvPr>
        </p:nvSpPr>
        <p:spPr>
          <a:xfrm>
            <a:off x="184334" y="161898"/>
            <a:ext cx="4667250" cy="950912"/>
          </a:xfrm>
        </p:spPr>
        <p:txBody>
          <a:bodyPr>
            <a:normAutofit/>
          </a:bodyPr>
          <a:lstStyle/>
          <a:p>
            <a:r>
              <a:rPr lang="en-US" sz="3200" b="1" u="sng" dirty="0">
                <a:solidFill>
                  <a:srgbClr val="002060"/>
                </a:solidFill>
              </a:rPr>
              <a:t>IMPLEMENTATION</a:t>
            </a:r>
            <a:endParaRPr lang="en-IN" sz="3200" b="1" u="sng" dirty="0">
              <a:solidFill>
                <a:srgbClr val="002060"/>
              </a:solidFill>
            </a:endParaRPr>
          </a:p>
        </p:txBody>
      </p:sp>
      <p:sp>
        <p:nvSpPr>
          <p:cNvPr id="3" name="Content Placeholder 2">
            <a:extLst>
              <a:ext uri="{FF2B5EF4-FFF2-40B4-BE49-F238E27FC236}">
                <a16:creationId xmlns:a16="http://schemas.microsoft.com/office/drawing/2014/main" id="{FBAC117A-5A9C-FEEB-9B45-A52471B25597}"/>
              </a:ext>
            </a:extLst>
          </p:cNvPr>
          <p:cNvSpPr>
            <a:spLocks noGrp="1"/>
          </p:cNvSpPr>
          <p:nvPr>
            <p:ph idx="4294967295"/>
          </p:nvPr>
        </p:nvSpPr>
        <p:spPr>
          <a:xfrm>
            <a:off x="284189" y="1167890"/>
            <a:ext cx="11318875" cy="5400675"/>
          </a:xfrm>
        </p:spPr>
        <p:txBody>
          <a:bodyPr>
            <a:noAutofit/>
          </a:bodyPr>
          <a:lstStyle/>
          <a:p>
            <a:pPr marL="0" indent="0">
              <a:buNone/>
            </a:pPr>
            <a:r>
              <a:rPr lang="en-IN" sz="2400" b="1" dirty="0">
                <a:solidFill>
                  <a:srgbClr val="FF0000"/>
                </a:solidFill>
              </a:rPr>
              <a:t>1. Requirements Gathering:</a:t>
            </a:r>
          </a:p>
          <a:p>
            <a:r>
              <a:rPr lang="en-US" sz="2400" dirty="0">
                <a:solidFill>
                  <a:schemeClr val="tx1">
                    <a:lumMod val="95000"/>
                    <a:lumOff val="5000"/>
                  </a:schemeClr>
                </a:solidFill>
              </a:rPr>
              <a:t>Identified the scope of the data: 2016-2020 batch CSE students' placement data.</a:t>
            </a:r>
          </a:p>
          <a:p>
            <a:r>
              <a:rPr lang="en-US" sz="2400" dirty="0">
                <a:solidFill>
                  <a:schemeClr val="tx1">
                    <a:lumMod val="95000"/>
                    <a:lumOff val="5000"/>
                  </a:schemeClr>
                </a:solidFill>
              </a:rPr>
              <a:t>Defined key features and functionalities for the application.</a:t>
            </a:r>
          </a:p>
          <a:p>
            <a:r>
              <a:rPr lang="en-US" sz="2400" dirty="0">
                <a:solidFill>
                  <a:schemeClr val="tx1">
                    <a:lumMod val="95000"/>
                    <a:lumOff val="5000"/>
                  </a:schemeClr>
                </a:solidFill>
              </a:rPr>
              <a:t>Selected technologies and tools for development.</a:t>
            </a:r>
          </a:p>
          <a:p>
            <a:pPr marL="0" indent="0">
              <a:buNone/>
            </a:pPr>
            <a:r>
              <a:rPr lang="en-IN" sz="2400" b="1" dirty="0">
                <a:solidFill>
                  <a:srgbClr val="FF0000"/>
                </a:solidFill>
              </a:rPr>
              <a:t>2. Database Design and Data Import:</a:t>
            </a:r>
          </a:p>
          <a:p>
            <a:r>
              <a:rPr lang="en-US" sz="2400" dirty="0">
                <a:solidFill>
                  <a:schemeClr val="tx1">
                    <a:lumMod val="95000"/>
                    <a:lumOff val="5000"/>
                  </a:schemeClr>
                </a:solidFill>
              </a:rPr>
              <a:t>Designed the MySQL database schema to store the placement data.</a:t>
            </a:r>
          </a:p>
          <a:p>
            <a:r>
              <a:rPr lang="en-US" sz="2400" dirty="0">
                <a:solidFill>
                  <a:schemeClr val="tx1">
                    <a:lumMod val="95000"/>
                    <a:lumOff val="5000"/>
                  </a:schemeClr>
                </a:solidFill>
              </a:rPr>
              <a:t>Imported the gathered placement data into the MySQL database.</a:t>
            </a:r>
          </a:p>
          <a:p>
            <a:pPr marL="0" indent="0" algn="l" rtl="0" eaLnBrk="1" latinLnBrk="0" hangingPunct="1">
              <a:spcBef>
                <a:spcPts val="0"/>
              </a:spcBef>
              <a:spcAft>
                <a:spcPts val="0"/>
              </a:spcAft>
              <a:buNone/>
            </a:pPr>
            <a:r>
              <a:rPr lang="en-US" sz="2400" b="1" dirty="0">
                <a:solidFill>
                  <a:srgbClr val="FF0000"/>
                </a:solidFill>
              </a:rPr>
              <a:t>3</a:t>
            </a:r>
            <a:r>
              <a:rPr lang="en-US" sz="2400" b="1" kern="1200" dirty="0">
                <a:solidFill>
                  <a:srgbClr val="FF0000"/>
                </a:solidFill>
                <a:effectLst/>
                <a:ea typeface="+mn-ea"/>
                <a:cs typeface="+mn-cs"/>
              </a:rPr>
              <a:t>. Frontend Development:</a:t>
            </a:r>
            <a:endParaRPr lang="en-IN" sz="2400" dirty="0">
              <a:effectLst/>
            </a:endParaRPr>
          </a:p>
          <a:p>
            <a:pPr marL="283464" indent="-283464" algn="l" rtl="0" eaLnBrk="1" latinLnBrk="0" hangingPunct="1">
              <a:spcBef>
                <a:spcPts val="0"/>
              </a:spcBef>
              <a:spcAft>
                <a:spcPts val="0"/>
              </a:spcAft>
            </a:pPr>
            <a:r>
              <a:rPr lang="en-US" sz="2400" kern="1200" dirty="0">
                <a:solidFill>
                  <a:srgbClr val="0D0D0D"/>
                </a:solidFill>
                <a:effectLst/>
                <a:ea typeface="+mn-ea"/>
                <a:cs typeface="+mn-cs"/>
              </a:rPr>
              <a:t>Set up the frontend project structure and included necessary libraries.</a:t>
            </a:r>
            <a:endParaRPr lang="en-IN" sz="2400" dirty="0">
              <a:effectLst/>
            </a:endParaRPr>
          </a:p>
          <a:p>
            <a:pPr marL="283464" indent="-283464" algn="l" rtl="0" eaLnBrk="1" latinLnBrk="0" hangingPunct="1">
              <a:spcBef>
                <a:spcPts val="0"/>
              </a:spcBef>
              <a:spcAft>
                <a:spcPts val="0"/>
              </a:spcAft>
            </a:pPr>
            <a:r>
              <a:rPr lang="en-US" sz="2400" kern="1200" dirty="0">
                <a:solidFill>
                  <a:srgbClr val="0D0D0D"/>
                </a:solidFill>
                <a:effectLst/>
                <a:ea typeface="+mn-ea"/>
                <a:cs typeface="+mn-cs"/>
              </a:rPr>
              <a:t>Implemented a sidebar with Home, Dashboard, Report, and Contact fields.</a:t>
            </a:r>
            <a:endParaRPr lang="en-IN" sz="2400" dirty="0">
              <a:effectLst/>
            </a:endParaRPr>
          </a:p>
          <a:p>
            <a:pPr marL="283464" indent="-283464" algn="l" rtl="0" eaLnBrk="1" latinLnBrk="0" hangingPunct="1">
              <a:spcBef>
                <a:spcPts val="0"/>
              </a:spcBef>
              <a:spcAft>
                <a:spcPts val="0"/>
              </a:spcAft>
            </a:pPr>
            <a:r>
              <a:rPr lang="en-US" sz="2400" kern="1200" dirty="0">
                <a:solidFill>
                  <a:srgbClr val="0D0D0D"/>
                </a:solidFill>
                <a:effectLst/>
                <a:ea typeface="+mn-ea"/>
                <a:cs typeface="+mn-cs"/>
              </a:rPr>
              <a:t>Developed the main dashboard interface to display placement data in a table.</a:t>
            </a:r>
            <a:endParaRPr lang="en-IN" sz="2400" dirty="0">
              <a:effectLst/>
            </a:endParaRPr>
          </a:p>
          <a:p>
            <a:pPr marL="283464" indent="-283464" algn="l" rtl="0" eaLnBrk="1" latinLnBrk="0" hangingPunct="1">
              <a:spcBef>
                <a:spcPts val="0"/>
              </a:spcBef>
              <a:spcAft>
                <a:spcPts val="0"/>
              </a:spcAft>
            </a:pPr>
            <a:r>
              <a:rPr lang="en-US" sz="2400" kern="1200" dirty="0">
                <a:solidFill>
                  <a:srgbClr val="0D0D0D"/>
                </a:solidFill>
                <a:effectLst/>
                <a:ea typeface="+mn-ea"/>
                <a:cs typeface="+mn-cs"/>
              </a:rPr>
              <a:t>Connected the frontend to the Django REST API for dynamic data fetching.</a:t>
            </a:r>
            <a:endParaRPr lang="en-IN" sz="2400" dirty="0">
              <a:effectLst/>
            </a:endParaRPr>
          </a:p>
          <a:p>
            <a:pPr marL="0" indent="0">
              <a:buNone/>
            </a:pPr>
            <a:endParaRPr lang="en-US" sz="2400" dirty="0">
              <a:solidFill>
                <a:schemeClr val="tx1">
                  <a:lumMod val="95000"/>
                  <a:lumOff val="5000"/>
                </a:schemeClr>
              </a:solidFill>
            </a:endParaRPr>
          </a:p>
        </p:txBody>
      </p:sp>
      <p:sp>
        <p:nvSpPr>
          <p:cNvPr id="5" name="TextBox 4">
            <a:extLst>
              <a:ext uri="{FF2B5EF4-FFF2-40B4-BE49-F238E27FC236}">
                <a16:creationId xmlns:a16="http://schemas.microsoft.com/office/drawing/2014/main" id="{9B286BA1-8983-5F99-B7FF-1656EDD7A71F}"/>
              </a:ext>
            </a:extLst>
          </p:cNvPr>
          <p:cNvSpPr txBox="1"/>
          <p:nvPr/>
        </p:nvSpPr>
        <p:spPr>
          <a:xfrm>
            <a:off x="3576487" y="-78912"/>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D1D5DB"/>
              </a:solidFill>
              <a:effectLst/>
              <a:uLnTx/>
              <a:uFillTx/>
              <a:latin typeface="Söhne"/>
              <a:ea typeface="+mn-ea"/>
              <a:cs typeface="+mn-cs"/>
            </a:endParaRPr>
          </a:p>
        </p:txBody>
      </p:sp>
    </p:spTree>
    <p:extLst>
      <p:ext uri="{BB962C8B-B14F-4D97-AF65-F5344CB8AC3E}">
        <p14:creationId xmlns:p14="http://schemas.microsoft.com/office/powerpoint/2010/main" val="370261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F68BE-0C88-DFEC-1401-89386D44A962}"/>
              </a:ext>
            </a:extLst>
          </p:cNvPr>
          <p:cNvSpPr txBox="1"/>
          <p:nvPr/>
        </p:nvSpPr>
        <p:spPr>
          <a:xfrm>
            <a:off x="373870" y="566678"/>
            <a:ext cx="11444260" cy="42421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a:t>
            </a:r>
            <a:r>
              <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rPr>
              <a:t>4. Backend Development (Django):</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0D0D0D"/>
                </a:solidFill>
                <a:effectLst/>
                <a:uLnTx/>
                <a:uFillTx/>
                <a:latin typeface="Calibri" panose="020F0502020204030204"/>
                <a:ea typeface="+mn-ea"/>
                <a:cs typeface="+mn-cs"/>
              </a:rPr>
              <a:t>Set up the Django project and configured the database settings.</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0D0D0D"/>
                </a:solidFill>
                <a:effectLst/>
                <a:uLnTx/>
                <a:uFillTx/>
                <a:latin typeface="Calibri" panose="020F0502020204030204"/>
                <a:ea typeface="+mn-ea"/>
                <a:cs typeface="+mn-cs"/>
              </a:rPr>
              <a:t>Created Django models representing entities such as Student, Company, Placement, etc.</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0D0D0D"/>
                </a:solidFill>
                <a:effectLst/>
                <a:uLnTx/>
                <a:uFillTx/>
                <a:latin typeface="Calibri" panose="020F0502020204030204"/>
                <a:ea typeface="+mn-ea"/>
                <a:cs typeface="+mn-cs"/>
              </a:rPr>
              <a:t>Implemented Django views and serializers for data retrieval and manipulation.</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0D0D0D"/>
                </a:solidFill>
                <a:effectLst/>
                <a:uLnTx/>
                <a:uFillTx/>
                <a:latin typeface="Calibri" panose="020F0502020204030204"/>
                <a:ea typeface="+mn-ea"/>
                <a:cs typeface="+mn-cs"/>
              </a:rPr>
              <a:t>Developed Django REST API endpoints for frontend-backend communication.</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rPr>
              <a:t> 5.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Data Visualization and Analytics (Upcoming Enhancements)</a:t>
            </a:r>
            <a:r>
              <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Planning to integrate charting libraries (e.g., Chart.js, D3.js) for interactive visualizations.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Will perform data analysis and generate statistical reports.</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56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24DF1-8196-F776-8578-348D97E392A3}"/>
              </a:ext>
            </a:extLst>
          </p:cNvPr>
          <p:cNvSpPr txBox="1"/>
          <p:nvPr/>
        </p:nvSpPr>
        <p:spPr>
          <a:xfrm>
            <a:off x="381645" y="353900"/>
            <a:ext cx="609470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RESULT ANALYSIS</a:t>
            </a:r>
            <a:endParaRPr kumimoji="0" lang="en-IN" sz="24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38A9D14-0B06-796F-4AE1-C701C4E24634}"/>
              </a:ext>
            </a:extLst>
          </p:cNvPr>
          <p:cNvSpPr txBox="1"/>
          <p:nvPr/>
        </p:nvSpPr>
        <p:spPr>
          <a:xfrm>
            <a:off x="823347" y="788114"/>
            <a:ext cx="609470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solidFill>
                  <a:srgbClr val="800080"/>
                </a:solidFill>
                <a:latin typeface="Calibri" panose="020F0502020204030204"/>
              </a:rPr>
              <a:t>HomePage</a:t>
            </a:r>
            <a:endParaRPr kumimoji="0" lang="en-IN" sz="2400" b="1" i="0" u="none" strike="noStrike" kern="1200" cap="none" spc="0" normalizeH="0" baseline="0" noProof="0" dirty="0">
              <a:ln>
                <a:noFill/>
              </a:ln>
              <a:solidFill>
                <a:srgbClr val="800080"/>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39F42E1-6E41-C3E2-8925-0ACB39C785EE}"/>
              </a:ext>
            </a:extLst>
          </p:cNvPr>
          <p:cNvPicPr>
            <a:picLocks noChangeAspect="1"/>
          </p:cNvPicPr>
          <p:nvPr/>
        </p:nvPicPr>
        <p:blipFill>
          <a:blip r:embed="rId2"/>
          <a:stretch>
            <a:fillRect/>
          </a:stretch>
        </p:blipFill>
        <p:spPr>
          <a:xfrm>
            <a:off x="2200760" y="1404500"/>
            <a:ext cx="7671660" cy="3482448"/>
          </a:xfrm>
          <a:prstGeom prst="rect">
            <a:avLst/>
          </a:prstGeom>
        </p:spPr>
      </p:pic>
      <p:sp>
        <p:nvSpPr>
          <p:cNvPr id="11" name="TextBox 10">
            <a:extLst>
              <a:ext uri="{FF2B5EF4-FFF2-40B4-BE49-F238E27FC236}">
                <a16:creationId xmlns:a16="http://schemas.microsoft.com/office/drawing/2014/main" id="{FC755451-B701-B659-7D92-047A7934F178}"/>
              </a:ext>
            </a:extLst>
          </p:cNvPr>
          <p:cNvSpPr txBox="1"/>
          <p:nvPr/>
        </p:nvSpPr>
        <p:spPr>
          <a:xfrm>
            <a:off x="761353" y="5166124"/>
            <a:ext cx="10877874" cy="1477328"/>
          </a:xfrm>
          <a:prstGeom prst="rect">
            <a:avLst/>
          </a:prstGeom>
          <a:noFill/>
        </p:spPr>
        <p:txBody>
          <a:bodyPr wrap="square">
            <a:spAutoFit/>
          </a:bodyPr>
          <a:lstStyle/>
          <a:p>
            <a:pPr marL="0" marR="0" indent="0" algn="l" rtl="0" eaLnBrk="1" fontAlgn="auto" latinLnBrk="0" hangingPunct="1">
              <a:spcBef>
                <a:spcPts val="0"/>
              </a:spcBef>
              <a:spcAft>
                <a:spcPts val="0"/>
              </a:spcAft>
            </a:pPr>
            <a:r>
              <a:rPr lang="en-US" i="0" dirty="0">
                <a:effectLst/>
                <a:latin typeface="Söhne"/>
              </a:rPr>
              <a:t>Welcome to our homepage! Here, we provide an in-depth overview of our project, detailing how our web application connects students with job opportunities based on their acquired skills. The homepage serves as a comprehensive introduction, explaining the core features that users can access. We prioritize clarity and simplicity, ensuring that visitors easily understand the essence of our platform and the benefits it offers. Explore the project details, learn about the key features, and embark on a journey to discover exciting opportunities for career growth.</a:t>
            </a:r>
            <a:endParaRPr lang="en-IN" dirty="0">
              <a:effectLst/>
            </a:endParaRPr>
          </a:p>
        </p:txBody>
      </p:sp>
    </p:spTree>
    <p:extLst>
      <p:ext uri="{BB962C8B-B14F-4D97-AF65-F5344CB8AC3E}">
        <p14:creationId xmlns:p14="http://schemas.microsoft.com/office/powerpoint/2010/main" val="1719049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CCB6-B241-ABC9-301F-99A44F670DD2}"/>
              </a:ext>
            </a:extLst>
          </p:cNvPr>
          <p:cNvSpPr txBox="1"/>
          <p:nvPr/>
        </p:nvSpPr>
        <p:spPr>
          <a:xfrm>
            <a:off x="755778" y="4397822"/>
            <a:ext cx="1117807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The Placement Analysis and Dashboard is a web-based application, which is my webpage. It contains data about students who secured jobs in various companies. We provide comprehensive information about the students, including the number of technologies they have mastered, the company they joined, their salary, and their date of joining. In this dashboard, we display data containing all the details of the students, such as their names, roll numbers, the companies they work for, the technologies they have expertise in, their salaries, and the date they joined. The primary focus of this dashboard is to showcase information about students who were placed in various companies between 2016 and 2020 in the Computer Science and Engineering (CSE) department.</a:t>
            </a:r>
            <a:endParaRPr kumimoji="0" lang="en-IN" sz="18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CF8D85D-A969-3084-AFC5-9792BFB9A464}"/>
              </a:ext>
            </a:extLst>
          </p:cNvPr>
          <p:cNvSpPr txBox="1"/>
          <p:nvPr/>
        </p:nvSpPr>
        <p:spPr>
          <a:xfrm>
            <a:off x="459137" y="198020"/>
            <a:ext cx="6094708" cy="461665"/>
          </a:xfrm>
          <a:prstGeom prst="rect">
            <a:avLst/>
          </a:prstGeom>
          <a:noFill/>
        </p:spPr>
        <p:txBody>
          <a:bodyPr wrap="square">
            <a:spAutoFit/>
          </a:bodyPr>
          <a:lstStyle/>
          <a:p>
            <a:r>
              <a:rPr lang="en-US" sz="2400" b="1" dirty="0">
                <a:solidFill>
                  <a:srgbClr val="800080"/>
                </a:solidFill>
                <a:latin typeface="Calibri" panose="020F0502020204030204"/>
              </a:rPr>
              <a:t>Dashboard</a:t>
            </a:r>
            <a:endParaRPr lang="en-IN" sz="2400" dirty="0"/>
          </a:p>
        </p:txBody>
      </p:sp>
      <p:pic>
        <p:nvPicPr>
          <p:cNvPr id="9" name="Picture 8">
            <a:extLst>
              <a:ext uri="{FF2B5EF4-FFF2-40B4-BE49-F238E27FC236}">
                <a16:creationId xmlns:a16="http://schemas.microsoft.com/office/drawing/2014/main" id="{1461EF4E-40B8-BADC-133E-4BE71CA20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241" y="761063"/>
            <a:ext cx="7273518" cy="3636759"/>
          </a:xfrm>
          <a:prstGeom prst="rect">
            <a:avLst/>
          </a:prstGeom>
        </p:spPr>
      </p:pic>
    </p:spTree>
    <p:extLst>
      <p:ext uri="{BB962C8B-B14F-4D97-AF65-F5344CB8AC3E}">
        <p14:creationId xmlns:p14="http://schemas.microsoft.com/office/powerpoint/2010/main" val="4146247112"/>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9EA4-4AF1-77DC-F056-CFD1F4325079}"/>
              </a:ext>
            </a:extLst>
          </p:cNvPr>
          <p:cNvSpPr>
            <a:spLocks noGrp="1"/>
          </p:cNvSpPr>
          <p:nvPr>
            <p:ph type="title"/>
          </p:nvPr>
        </p:nvSpPr>
        <p:spPr>
          <a:xfrm>
            <a:off x="278555" y="81530"/>
            <a:ext cx="10745788" cy="628650"/>
          </a:xfrm>
        </p:spPr>
        <p:txBody>
          <a:bodyPr rtlCol="0" anchor="t">
            <a:normAutofit fontScale="90000"/>
          </a:bodyPr>
          <a:lstStyle/>
          <a:p>
            <a:pPr algn="ct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139C97E-AB01-F92E-58DB-446A9B786E0D}"/>
              </a:ext>
            </a:extLst>
          </p:cNvPr>
          <p:cNvSpPr>
            <a:spLocks noGrp="1"/>
          </p:cNvSpPr>
          <p:nvPr>
            <p:ph idx="1"/>
          </p:nvPr>
        </p:nvSpPr>
        <p:spPr>
          <a:xfrm>
            <a:off x="1964813" y="710180"/>
            <a:ext cx="3686636" cy="6188528"/>
          </a:xfrm>
          <a:ln>
            <a:miter lim="800000"/>
            <a:headEnd/>
            <a:tailEnd/>
          </a:ln>
        </p:spPr>
        <p:txBody>
          <a:bodyPr rtlCol="0">
            <a:normAutofit/>
          </a:bodyPr>
          <a:lstStyle/>
          <a:p>
            <a:pPr>
              <a:lnSpc>
                <a:spcPct val="150000"/>
              </a:lnSpc>
              <a:defRPr/>
            </a:pPr>
            <a:r>
              <a:rPr lang="en-IN" sz="2000" dirty="0">
                <a:latin typeface="Times New Roman" panose="02020603050405020304" pitchFamily="18" charset="0"/>
                <a:cs typeface="Times New Roman" panose="02020603050405020304" pitchFamily="18" charset="0"/>
              </a:rPr>
              <a:t>Title</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Abstract</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Introduction</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Literature Survey</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Problem Statements in Existing System</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Proposed System</a:t>
            </a:r>
          </a:p>
          <a:p>
            <a:pPr eaLnBrk="1" fontAlgn="auto" hangingPunct="1">
              <a:lnSpc>
                <a:spcPct val="150000"/>
              </a:lnSpc>
              <a:spcAft>
                <a:spcPts val="0"/>
              </a:spcAft>
              <a:defRPr/>
            </a:pPr>
            <a:r>
              <a:rPr lang="en-IN" sz="2000" dirty="0">
                <a:latin typeface="Times New Roman" panose="02020603050405020304" pitchFamily="18" charset="0"/>
                <a:cs typeface="Times New Roman" panose="02020603050405020304" pitchFamily="18" charset="0"/>
              </a:rPr>
              <a:t>Objectives</a:t>
            </a:r>
          </a:p>
          <a:p>
            <a:pPr marL="0" indent="0" eaLnBrk="1" fontAlgn="auto" hangingPunct="1">
              <a:lnSpc>
                <a:spcPct val="150000"/>
              </a:lnSpc>
              <a:spcAft>
                <a:spcPts val="0"/>
              </a:spcAft>
              <a:buNone/>
              <a:defRPr/>
            </a:pPr>
            <a:endParaRPr lang="en-IN" sz="1100"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2B7BE3-8BA3-5E09-2B75-90C50541ACB4}"/>
              </a:ext>
            </a:extLst>
          </p:cNvPr>
          <p:cNvSpPr txBox="1">
            <a:spLocks/>
          </p:cNvSpPr>
          <p:nvPr/>
        </p:nvSpPr>
        <p:spPr>
          <a:xfrm>
            <a:off x="6730437" y="710180"/>
            <a:ext cx="3686636" cy="6188528"/>
          </a:xfrm>
          <a:prstGeom prst="rect">
            <a:avLst/>
          </a:prstGeom>
          <a:ln>
            <a:miter lim="800000"/>
            <a:headEnd/>
            <a:tailEnd/>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Requirement Analysis</a:t>
            </a:r>
          </a:p>
          <a:p>
            <a:pPr>
              <a:lnSpc>
                <a:spcPct val="150000"/>
              </a:lnSpc>
              <a:buClr>
                <a:srgbClr val="A53010"/>
              </a:buClr>
              <a:defRPr/>
            </a:pPr>
            <a:r>
              <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System Architecture </a:t>
            </a:r>
            <a:r>
              <a:rPr kumimoji="0" lang="en-IN" sz="2000" b="0" i="0" u="none" strike="noStrike" kern="1200" cap="none" spc="0" normalizeH="0" baseline="0" noProof="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and Design</a:t>
            </a:r>
            <a:endPar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a:lnSpc>
                <a:spcPct val="150000"/>
              </a:lnSpc>
              <a:buClr>
                <a:srgbClr val="A53010"/>
              </a:buClr>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Methodology</a:t>
            </a:r>
            <a:endPar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Implementation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Result Analysis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Attainment of objective</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Conclusion</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Future scope of Project</a:t>
            </a:r>
          </a:p>
          <a:p>
            <a:pPr marL="342900" marR="0" lvl="0" indent="-342900" algn="l" defTabSz="457200" rtl="0" eaLnBrk="1" fontAlgn="auto" latinLnBrk="0" hangingPunct="1">
              <a:lnSpc>
                <a:spcPct val="100000"/>
              </a:lnSpc>
              <a:spcBef>
                <a:spcPts val="1000"/>
              </a:spcBef>
              <a:spcAft>
                <a:spcPts val="0"/>
              </a:spcAft>
              <a:buClr>
                <a:srgbClr val="A53010"/>
              </a:buClr>
              <a:buSzTx/>
              <a:buFont typeface="Arial" charset="0"/>
              <a:buNone/>
              <a:tabLst/>
              <a:defRPr/>
            </a:pPr>
            <a:endParaRPr kumimoji="0" lang="en-IN" sz="11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Arial" charset="0"/>
              <a:buNone/>
              <a:tabLst/>
              <a:defRPr/>
            </a:pPr>
            <a:endParaRPr kumimoji="0" lang="en-IN" sz="2000" b="0" i="0" u="none" strike="noStrike" kern="1200" cap="none" spc="0" normalizeH="0" baseline="0" noProof="0" dirty="0">
              <a:ln>
                <a:noFill/>
              </a:ln>
              <a:solidFill>
                <a:prstClr val="black">
                  <a:alpha val="60000"/>
                </a:prst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00781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A805A-6C30-A04F-B28B-2840F14E8D79}"/>
              </a:ext>
            </a:extLst>
          </p:cNvPr>
          <p:cNvSpPr txBox="1"/>
          <p:nvPr/>
        </p:nvSpPr>
        <p:spPr>
          <a:xfrm>
            <a:off x="1024812" y="4787117"/>
            <a:ext cx="10142374" cy="15081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this web application, we provide data about students who have secured jobs in various companies based on the technologies they have learned, all of which we store in a database. For enhanced understanding and visualization, we utilize Chart.js. This tool allows for a clearer and more straightforward comprehension of how many individuals are placed in different companies and the packages they receive. We represent the data through bar graphs and pie charts for better understanding for the user.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C0B10DC-AD22-7F94-D68D-3B26519FF65E}"/>
              </a:ext>
            </a:extLst>
          </p:cNvPr>
          <p:cNvSpPr txBox="1"/>
          <p:nvPr/>
        </p:nvSpPr>
        <p:spPr>
          <a:xfrm>
            <a:off x="211163" y="101113"/>
            <a:ext cx="609470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80"/>
                </a:solidFill>
                <a:effectLst/>
                <a:uLnTx/>
                <a:uFillTx/>
                <a:latin typeface="Calibri" panose="020F0502020204030204"/>
                <a:ea typeface="+mn-ea"/>
                <a:cs typeface="+mn-cs"/>
              </a:rPr>
              <a:t>Data Visualizations</a:t>
            </a:r>
            <a:endParaRPr kumimoji="0" lang="en-IN" sz="2400" b="1" i="0" u="none" strike="noStrike" kern="1200" cap="none" spc="0" normalizeH="0" baseline="0" noProof="0" dirty="0">
              <a:ln>
                <a:noFill/>
              </a:ln>
              <a:solidFill>
                <a:srgbClr val="80008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3B476491-DFE4-14AD-16C8-A5F86F0B2C0B}"/>
              </a:ext>
            </a:extLst>
          </p:cNvPr>
          <p:cNvPicPr>
            <a:picLocks noChangeAspect="1"/>
          </p:cNvPicPr>
          <p:nvPr/>
        </p:nvPicPr>
        <p:blipFill>
          <a:blip r:embed="rId2"/>
          <a:stretch>
            <a:fillRect/>
          </a:stretch>
        </p:blipFill>
        <p:spPr>
          <a:xfrm>
            <a:off x="2375463" y="503214"/>
            <a:ext cx="7860816" cy="3906053"/>
          </a:xfrm>
          <a:prstGeom prst="rect">
            <a:avLst/>
          </a:prstGeom>
        </p:spPr>
      </p:pic>
    </p:spTree>
    <p:extLst>
      <p:ext uri="{BB962C8B-B14F-4D97-AF65-F5344CB8AC3E}">
        <p14:creationId xmlns:p14="http://schemas.microsoft.com/office/powerpoint/2010/main" val="77517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BB9A18-0CD9-28AC-7739-09B95BA2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265" y="437081"/>
            <a:ext cx="8677469" cy="4006550"/>
          </a:xfrm>
          <a:prstGeom prst="rect">
            <a:avLst/>
          </a:prstGeom>
        </p:spPr>
      </p:pic>
    </p:spTree>
    <p:extLst>
      <p:ext uri="{BB962C8B-B14F-4D97-AF65-F5344CB8AC3E}">
        <p14:creationId xmlns:p14="http://schemas.microsoft.com/office/powerpoint/2010/main" val="246922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91AD42-E114-D1B1-0514-162FE84845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8119" y="503964"/>
            <a:ext cx="4084320" cy="4222750"/>
          </a:xfrm>
          <a:prstGeom prst="rect">
            <a:avLst/>
          </a:prstGeom>
          <a:noFill/>
          <a:ln>
            <a:noFill/>
          </a:ln>
        </p:spPr>
      </p:pic>
      <p:sp>
        <p:nvSpPr>
          <p:cNvPr id="4" name="TextBox 3">
            <a:extLst>
              <a:ext uri="{FF2B5EF4-FFF2-40B4-BE49-F238E27FC236}">
                <a16:creationId xmlns:a16="http://schemas.microsoft.com/office/drawing/2014/main" id="{334B3345-730A-07F2-2A8C-432629886B93}"/>
              </a:ext>
            </a:extLst>
          </p:cNvPr>
          <p:cNvSpPr txBox="1"/>
          <p:nvPr/>
        </p:nvSpPr>
        <p:spPr>
          <a:xfrm>
            <a:off x="257982" y="4795897"/>
            <a:ext cx="11676036" cy="2062103"/>
          </a:xfrm>
          <a:prstGeom prst="rect">
            <a:avLst/>
          </a:prstGeom>
          <a:noFill/>
        </p:spPr>
        <p:txBody>
          <a:bodyPr wrap="square">
            <a:spAutoFit/>
          </a:bodyPr>
          <a:lstStyle/>
          <a:p>
            <a:r>
              <a:rPr lang="en-US" sz="1600" i="0" dirty="0">
                <a:effectLst/>
                <a:latin typeface="Söhne"/>
              </a:rPr>
              <a:t>In our comprehensive analysis, we've meticulously gathered data from previous students who secured positions in various companies within the Computer Science and Engineering (CSE) department during the years 2019-2020. Our primary objective is to discern prevailing recruitment trends derived from past on-campus recruitments, shedding light on both the growth and decline in job requirements. To enhance the clarity of our analysis, we utilize Polar Charts specifically designed to showcase salary distributions. This innovative visualization tool provides an insightful depiction of how different factors contribute to overall trends in salaries over time. Users can easily navigate through the Polar Chart to understand the distribution of salaries, gaining valuable insights into the varying compensation levels obtained by different students within our dynamic community. The Polar Chart serves as a convenient and informative tool, offering a unique perspective on the salary dynamics in our job placement landscape.</a:t>
            </a:r>
            <a:endParaRPr lang="en-IN" sz="1600" dirty="0"/>
          </a:p>
        </p:txBody>
      </p:sp>
    </p:spTree>
    <p:extLst>
      <p:ext uri="{BB962C8B-B14F-4D97-AF65-F5344CB8AC3E}">
        <p14:creationId xmlns:p14="http://schemas.microsoft.com/office/powerpoint/2010/main" val="2936445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7919A-B1A0-A21D-E686-403B78F1A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79" y="137717"/>
            <a:ext cx="7708641" cy="3914544"/>
          </a:xfrm>
          <a:prstGeom prst="rect">
            <a:avLst/>
          </a:prstGeom>
        </p:spPr>
      </p:pic>
      <p:sp>
        <p:nvSpPr>
          <p:cNvPr id="4" name="TextBox 3">
            <a:extLst>
              <a:ext uri="{FF2B5EF4-FFF2-40B4-BE49-F238E27FC236}">
                <a16:creationId xmlns:a16="http://schemas.microsoft.com/office/drawing/2014/main" id="{816000E4-95BB-9690-FB77-185466E9B29F}"/>
              </a:ext>
            </a:extLst>
          </p:cNvPr>
          <p:cNvSpPr txBox="1"/>
          <p:nvPr/>
        </p:nvSpPr>
        <p:spPr>
          <a:xfrm>
            <a:off x="877077" y="4156521"/>
            <a:ext cx="10748865"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our analysis, we have gathered data from previous students who secured jobs in various companies within the Computer Science and Engineering (CSE) department between the years 2019-2020. We aim to understand the current recruitment trends based on past on-campus recruitments, shedding light on both growth and declines in job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facilitate a clearer comprehension of this analysis, we employ stacked line charts for enhanced visualization. So, users can easily grasp key insights about placements, making it a convenient and informative tool for understanding the dynamics of employment opportunities. Stacked line charts provide a different perspective on the data, showing how different factors contribute to overall trends over time.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902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703AD-94EE-06EE-D5A2-F22D69DB1AD1}"/>
              </a:ext>
            </a:extLst>
          </p:cNvPr>
          <p:cNvSpPr txBox="1"/>
          <p:nvPr/>
        </p:nvSpPr>
        <p:spPr>
          <a:xfrm>
            <a:off x="404894" y="236528"/>
            <a:ext cx="6094708" cy="369332"/>
          </a:xfrm>
          <a:prstGeom prst="rect">
            <a:avLst/>
          </a:prstGeom>
          <a:noFill/>
        </p:spPr>
        <p:txBody>
          <a:bodyPr wrap="square">
            <a:spAutoFit/>
          </a:bodyPr>
          <a:lstStyle/>
          <a:p>
            <a:pPr marL="0" marR="0" indent="0" algn="l" rtl="0" eaLnBrk="1" fontAlgn="auto" latinLnBrk="0" hangingPunct="1">
              <a:spcBef>
                <a:spcPts val="0"/>
              </a:spcBef>
              <a:spcAft>
                <a:spcPts val="0"/>
              </a:spcAft>
            </a:pPr>
            <a:r>
              <a:rPr lang="en-US" sz="1800" b="1" kern="1200" dirty="0" err="1">
                <a:solidFill>
                  <a:srgbClr val="800080"/>
                </a:solidFill>
                <a:effectLst/>
                <a:latin typeface="Calibri" panose="020F0502020204030204" pitchFamily="34" charset="0"/>
                <a:ea typeface="+mn-ea"/>
                <a:cs typeface="+mn-cs"/>
              </a:rPr>
              <a:t>SuggestionBox</a:t>
            </a:r>
            <a:endParaRPr lang="en-IN" dirty="0">
              <a:effectLst/>
            </a:endParaRPr>
          </a:p>
        </p:txBody>
      </p:sp>
      <p:pic>
        <p:nvPicPr>
          <p:cNvPr id="4" name="Picture 3">
            <a:extLst>
              <a:ext uri="{FF2B5EF4-FFF2-40B4-BE49-F238E27FC236}">
                <a16:creationId xmlns:a16="http://schemas.microsoft.com/office/drawing/2014/main" id="{7131C8CC-DC20-CDB0-73F0-F4BFC777A6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851" y="799589"/>
            <a:ext cx="7008298" cy="3477943"/>
          </a:xfrm>
          <a:prstGeom prst="rect">
            <a:avLst/>
          </a:prstGeom>
        </p:spPr>
      </p:pic>
      <p:sp>
        <p:nvSpPr>
          <p:cNvPr id="6" name="TextBox 5">
            <a:extLst>
              <a:ext uri="{FF2B5EF4-FFF2-40B4-BE49-F238E27FC236}">
                <a16:creationId xmlns:a16="http://schemas.microsoft.com/office/drawing/2014/main" id="{AA88257E-4112-57A3-904B-8085B93DD469}"/>
              </a:ext>
            </a:extLst>
          </p:cNvPr>
          <p:cNvSpPr txBox="1"/>
          <p:nvPr/>
        </p:nvSpPr>
        <p:spPr>
          <a:xfrm>
            <a:off x="211165" y="4664990"/>
            <a:ext cx="11889783" cy="2062103"/>
          </a:xfrm>
          <a:prstGeom prst="rect">
            <a:avLst/>
          </a:prstGeom>
          <a:noFill/>
        </p:spPr>
        <p:txBody>
          <a:bodyPr wrap="square">
            <a:spAutoFit/>
          </a:bodyPr>
          <a:lstStyle/>
          <a:p>
            <a:r>
              <a:rPr lang="en-US" sz="1600" i="0" dirty="0">
                <a:effectLst/>
                <a:latin typeface="Söhne"/>
              </a:rPr>
              <a:t>Explore our Suggestion Box feature, a valuable resource designed to guide you on the specific technologies required for success in various companies. This interactive tool provides tailored recommendations based on the insights gathered from successful student placements in the Computer Science and Engineering (CSE) department between 2019-2020. Whether you're aiming for a career in a specific company or looking to enhance your skills for broader opportunities, the Suggestion Box offers personalized advice. Input your desired company, and the Suggestion Box will provide a curated list of technologies that have proven beneficial for securing positions in that organization. This feature serves as a roadmap for skill development, empowering you with the knowledge needed to thrive in your chosen career path. Navigate the ever-evolving landscape of technology with confidence, guided by the practical insights shared by those who have successfully navigated similar journeys.</a:t>
            </a:r>
            <a:endParaRPr lang="en-IN" sz="1600" dirty="0"/>
          </a:p>
        </p:txBody>
      </p:sp>
    </p:spTree>
    <p:extLst>
      <p:ext uri="{BB962C8B-B14F-4D97-AF65-F5344CB8AC3E}">
        <p14:creationId xmlns:p14="http://schemas.microsoft.com/office/powerpoint/2010/main" val="4013525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FBA84-8446-0376-6F2B-2DEAACFDD230}"/>
              </a:ext>
            </a:extLst>
          </p:cNvPr>
          <p:cNvSpPr txBox="1"/>
          <p:nvPr/>
        </p:nvSpPr>
        <p:spPr>
          <a:xfrm>
            <a:off x="782216" y="248873"/>
            <a:ext cx="571033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ATTAINMENT OF OBJECTIVE</a:t>
            </a: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a:t>
            </a:r>
            <a:endParaRPr kumimoji="0" lang="en-IN" sz="32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06B07B15-6E85-5D81-6C43-D8CDB98CADB9}"/>
              </a:ext>
            </a:extLst>
          </p:cNvPr>
          <p:cNvCxnSpPr/>
          <p:nvPr/>
        </p:nvCxnSpPr>
        <p:spPr>
          <a:xfrm>
            <a:off x="849086" y="752725"/>
            <a:ext cx="473062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A3D4011F-1C28-7E86-BCBD-5E32B9BA0F24}"/>
              </a:ext>
            </a:extLst>
          </p:cNvPr>
          <p:cNvSpPr txBox="1"/>
          <p:nvPr/>
        </p:nvSpPr>
        <p:spPr>
          <a:xfrm>
            <a:off x="782216" y="833648"/>
            <a:ext cx="1062756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Achieving the objective involves transitioning from a decentralized data  to a centralized one, facilitated by the utilization of visualization tools and techniques. Where the decentralized  data is shown in tables .This centralized approach will enable a more streamlined and efficient analysis of data, improving accessibility and insights through visual </a:t>
            </a:r>
            <a:r>
              <a:rPr kumimoji="0" lang="en-US" sz="2400" b="0" i="0" u="none" strike="noStrike" kern="1200" cap="none" spc="0" normalizeH="0" baseline="0" noProof="0" dirty="0" err="1">
                <a:ln>
                  <a:noFill/>
                </a:ln>
                <a:solidFill>
                  <a:prstClr val="black">
                    <a:lumMod val="95000"/>
                    <a:lumOff val="5000"/>
                  </a:prstClr>
                </a:solidFill>
                <a:effectLst/>
                <a:uLnTx/>
                <a:uFillTx/>
                <a:latin typeface="Calibri" panose="020F0502020204030204"/>
                <a:ea typeface="+mn-ea"/>
                <a:cs typeface="+mn-cs"/>
              </a:rPr>
              <a:t>representations.The</a:t>
            </a:r>
            <a:r>
              <a:rPr kumimoji="0" lang="en-US"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rPr>
              <a:t> centralized  data is displayed using pie charts ,bar graphs ,Polar Area Charts and staked lines.</a:t>
            </a:r>
            <a:endParaRPr kumimoji="0" lang="en-IN" sz="2400" b="0" i="0" u="none" strike="noStrike" kern="1200" cap="none" spc="0" normalizeH="0" baseline="0" noProof="0" dirty="0">
              <a:ln>
                <a:noFill/>
              </a:ln>
              <a:solidFill>
                <a:prstClr val="black">
                  <a:lumMod val="95000"/>
                  <a:lumOff val="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32D2F21-7278-FCEE-5E5E-7D6EB0DC1841}"/>
              </a:ext>
            </a:extLst>
          </p:cNvPr>
          <p:cNvSpPr txBox="1"/>
          <p:nvPr/>
        </p:nvSpPr>
        <p:spPr>
          <a:xfrm>
            <a:off x="849086" y="3116729"/>
            <a:ext cx="632615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CONCLUSION</a:t>
            </a: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a:t>
            </a:r>
            <a:endParaRPr kumimoji="0" lang="en-IN" sz="32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7505E3E1-A254-3E9F-7C51-88301DC37909}"/>
              </a:ext>
            </a:extLst>
          </p:cNvPr>
          <p:cNvCxnSpPr>
            <a:cxnSpLocks/>
          </p:cNvCxnSpPr>
          <p:nvPr/>
        </p:nvCxnSpPr>
        <p:spPr>
          <a:xfrm>
            <a:off x="961053" y="3592286"/>
            <a:ext cx="2253343"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D763943-50C5-56AF-41E3-329AD3A81918}"/>
              </a:ext>
            </a:extLst>
          </p:cNvPr>
          <p:cNvSpPr txBox="1"/>
          <p:nvPr/>
        </p:nvSpPr>
        <p:spPr>
          <a:xfrm>
            <a:off x="782216" y="3844212"/>
            <a:ext cx="1092770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Söhne"/>
              </a:rPr>
              <a:t>T</a:t>
            </a:r>
            <a:r>
              <a:rPr lang="en-US" sz="2400" i="0" dirty="0">
                <a:effectLst/>
                <a:latin typeface="Söhne"/>
              </a:rPr>
              <a:t>he completion of the core project tasks, including data collection, cleaning, storage, visualization, and analysis, we have successfully finalized the user-friendly homepage. This serves as the clear and intuitive entry point to access placement data and insights on the dashboard. The Contact or Support feature is also available for users seeking detailed information or clarification of any doubts. This marks a significant milestone in delivering an enhanced and streamlined user experience.</a:t>
            </a:r>
            <a:endParaRPr kumimoji="0" lang="en-IN" sz="240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01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32170-E81E-433F-21CD-9FAE3241DCBF}"/>
              </a:ext>
            </a:extLst>
          </p:cNvPr>
          <p:cNvSpPr txBox="1"/>
          <p:nvPr/>
        </p:nvSpPr>
        <p:spPr>
          <a:xfrm>
            <a:off x="214604" y="83975"/>
            <a:ext cx="851884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FUTURE SCOPE</a:t>
            </a: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a:t>
            </a:r>
            <a:endParaRPr kumimoji="0" lang="en-IN" sz="32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AD05F160-0080-34A3-D40D-BC0D3BDF51B1}"/>
              </a:ext>
            </a:extLst>
          </p:cNvPr>
          <p:cNvCxnSpPr>
            <a:cxnSpLocks/>
          </p:cNvCxnSpPr>
          <p:nvPr/>
        </p:nvCxnSpPr>
        <p:spPr>
          <a:xfrm>
            <a:off x="326571" y="569167"/>
            <a:ext cx="2547258" cy="9331"/>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CD43C73-47FD-D67D-33B3-A4F119591184}"/>
              </a:ext>
            </a:extLst>
          </p:cNvPr>
          <p:cNvSpPr txBox="1"/>
          <p:nvPr/>
        </p:nvSpPr>
        <p:spPr>
          <a:xfrm>
            <a:off x="326571" y="802433"/>
            <a:ext cx="11392678" cy="563231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Multi-Year Data Integration</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the current scenario, the system includes only one year of placement data. In the future, the project could be enhanced to integrate multiple years of placement data. This would allow for a more comprehensive analysis of placement trends over time, enabling students and colleges to make more informed decisions.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Cross-College Data Aggregation</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future scope of the project could involve aggregating placement data from different colleges. This would provide a broader view of the placement landscape and help identify industry preferences and recruitment trends on a larger scale. Students can then compare the performance of their institution with others and work on areas of improvement.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Advanced Analytics</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With the addition of more data, advanced analytics and machine learning techniques can be incorporated to predict future placement trends. This would involve analyzing historical data to identify patterns and forecast which skills and technologies will be in demand in the future.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Real-Time Data Updates</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a:t>
            </a:r>
            <a:r>
              <a:rPr kumimoji="0" lang="en-US" sz="2000"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project could be upgraded to include real-time data updates. This would involve integrating the application with college placement systems to fetch data in real-time, ensuring that students and administrators always have access to the most up-to-date information.</a:t>
            </a:r>
          </a:p>
        </p:txBody>
      </p:sp>
    </p:spTree>
    <p:extLst>
      <p:ext uri="{BB962C8B-B14F-4D97-AF65-F5344CB8AC3E}">
        <p14:creationId xmlns:p14="http://schemas.microsoft.com/office/powerpoint/2010/main" val="56719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43BC-619C-F1CE-0FCA-29B05C59634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A81AE3D-E3E3-5C8D-39E0-F1B13F577C2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Tree>
    <p:extLst>
      <p:ext uri="{BB962C8B-B14F-4D97-AF65-F5344CB8AC3E}">
        <p14:creationId xmlns:p14="http://schemas.microsoft.com/office/powerpoint/2010/main" val="1960945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7EE7-401B-B673-0BE9-497E018AB7CB}"/>
              </a:ext>
            </a:extLst>
          </p:cNvPr>
          <p:cNvSpPr txBox="1"/>
          <p:nvPr/>
        </p:nvSpPr>
        <p:spPr>
          <a:xfrm>
            <a:off x="322217" y="1074946"/>
            <a:ext cx="9866811"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The "Placements Analytics and Dashboard" is a comprehensive web application designed to store and analyze placement data for students who have secured positions in software companies. Now a days there are lot more technologies and opportunities in the software field so in order to get placed in a well established software company we need to find out which are those well established companies and which technologies currently need to be learned that are important.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 be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awared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about these the system offers powerful analytical features that enable users to enhance statistical reports and visualizations. A pie chart representation showcases the distribution of placements based on the technologies learned by students. This visualization serves as a guide for students to identify the most sought-after skills in the industry, empowering them to make informed decisions regarding their educational and career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paths.Furthermore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the project includes a comparative analysis of placement trends year by year, presented through bar graphs and a pie chart representation of hiring companies illustrates the number of students recruited by each organization, providing valuable insights and industry preferences. </a:t>
            </a:r>
            <a:endParaRPr kumimoji="0" lang="en-IN" sz="20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p:txBody>
      </p:sp>
      <p:sp>
        <p:nvSpPr>
          <p:cNvPr id="4" name="TextBox 3">
            <a:extLst>
              <a:ext uri="{FF2B5EF4-FFF2-40B4-BE49-F238E27FC236}">
                <a16:creationId xmlns:a16="http://schemas.microsoft.com/office/drawing/2014/main" id="{32A73E80-C194-EA14-07DE-2B14251FE16F}"/>
              </a:ext>
            </a:extLst>
          </p:cNvPr>
          <p:cNvSpPr txBox="1"/>
          <p:nvPr/>
        </p:nvSpPr>
        <p:spPr>
          <a:xfrm>
            <a:off x="322217" y="551726"/>
            <a:ext cx="216116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ABSTRACT</a:t>
            </a:r>
          </a:p>
        </p:txBody>
      </p:sp>
    </p:spTree>
    <p:extLst>
      <p:ext uri="{BB962C8B-B14F-4D97-AF65-F5344CB8AC3E}">
        <p14:creationId xmlns:p14="http://schemas.microsoft.com/office/powerpoint/2010/main" val="193233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855-4E9B-1EF1-198D-334DB82C97B8}"/>
              </a:ext>
            </a:extLst>
          </p:cNvPr>
          <p:cNvSpPr>
            <a:spLocks noGrp="1"/>
          </p:cNvSpPr>
          <p:nvPr>
            <p:ph type="title"/>
          </p:nvPr>
        </p:nvSpPr>
        <p:spPr/>
        <p:txBody>
          <a:bodyPr/>
          <a:lstStyle/>
          <a:p>
            <a:endParaRPr lang="en-IN"/>
          </a:p>
        </p:txBody>
      </p:sp>
      <p:sp>
        <p:nvSpPr>
          <p:cNvPr id="11" name="TextBox 10">
            <a:extLst>
              <a:ext uri="{FF2B5EF4-FFF2-40B4-BE49-F238E27FC236}">
                <a16:creationId xmlns:a16="http://schemas.microsoft.com/office/drawing/2014/main" id="{507C0F56-1FA4-4370-2AEB-4EAA1D137066}"/>
              </a:ext>
            </a:extLst>
          </p:cNvPr>
          <p:cNvSpPr txBox="1"/>
          <p:nvPr/>
        </p:nvSpPr>
        <p:spPr>
          <a:xfrm>
            <a:off x="130628" y="705394"/>
            <a:ext cx="2255520" cy="461665"/>
          </a:xfrm>
          <a:prstGeom prst="rect">
            <a:avLst/>
          </a:prstGeom>
          <a:noFill/>
        </p:spPr>
        <p:txBody>
          <a:bodyPr wrap="square" rtlCol="0">
            <a:spAutoFit/>
          </a:bodyPr>
          <a:lstStyle/>
          <a:p>
            <a:r>
              <a:rPr lang="en-IN" sz="2400" b="1" dirty="0">
                <a:solidFill>
                  <a:srgbClr val="C00000"/>
                </a:solidFill>
              </a:rPr>
              <a:t>INTRODUCTION</a:t>
            </a:r>
          </a:p>
        </p:txBody>
      </p:sp>
      <p:sp>
        <p:nvSpPr>
          <p:cNvPr id="14" name="Rectangle 2">
            <a:extLst>
              <a:ext uri="{FF2B5EF4-FFF2-40B4-BE49-F238E27FC236}">
                <a16:creationId xmlns:a16="http://schemas.microsoft.com/office/drawing/2014/main" id="{32FC5C36-A277-65F6-5E56-A0229C1530A3}"/>
              </a:ext>
            </a:extLst>
          </p:cNvPr>
          <p:cNvSpPr>
            <a:spLocks noChangeArrowheads="1"/>
          </p:cNvSpPr>
          <p:nvPr/>
        </p:nvSpPr>
        <p:spPr bwMode="auto">
          <a:xfrm>
            <a:off x="296091" y="1027906"/>
            <a:ext cx="10952614" cy="623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Increasing opportunities and technologies in the software field </a:t>
            </a:r>
          </a:p>
          <a:p>
            <a:pPr marL="0" marR="0" lvl="0" indent="0" algn="just" defTabSz="914400" rtl="0" eaLnBrk="0" fontAlgn="base" latinLnBrk="0" hangingPunct="0">
              <a:lnSpc>
                <a:spcPct val="100000"/>
              </a:lnSpc>
              <a:spcBef>
                <a:spcPct val="0"/>
              </a:spcBef>
              <a:spcAft>
                <a:spcPct val="0"/>
              </a:spcAft>
              <a:buClrTx/>
              <a:buSzTx/>
              <a:tabLst/>
            </a:pPr>
            <a:r>
              <a:rPr lang="en-US" altLang="en-US" sz="2800" dirty="0"/>
              <a:t>  </a:t>
            </a:r>
            <a:r>
              <a:rPr kumimoji="0" lang="en-US" altLang="en-US" sz="2800" b="0" i="0" u="none" strike="noStrike" cap="none" normalizeH="0" baseline="0" dirty="0">
                <a:ln>
                  <a:noFill/>
                </a:ln>
                <a:solidFill>
                  <a:schemeClr val="tx1"/>
                </a:solidFill>
                <a:effectLst/>
              </a:rPr>
              <a:t>demand informed career choices for students.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The "Placements Analytics and Dashboard" web application addresses </a:t>
            </a:r>
          </a:p>
          <a:p>
            <a:pPr marL="0" marR="0" lvl="0" indent="0" algn="just" defTabSz="914400" rtl="0" eaLnBrk="0" fontAlgn="base" latinLnBrk="0" hangingPunct="0">
              <a:lnSpc>
                <a:spcPct val="100000"/>
              </a:lnSpc>
              <a:spcBef>
                <a:spcPct val="0"/>
              </a:spcBef>
              <a:spcAft>
                <a:spcPct val="0"/>
              </a:spcAft>
              <a:buClrTx/>
              <a:buSzTx/>
              <a:tabLst/>
            </a:pPr>
            <a:r>
              <a:rPr lang="en-US" altLang="en-US" sz="2800" dirty="0"/>
              <a:t> </a:t>
            </a:r>
            <a:r>
              <a:rPr kumimoji="0" lang="en-US" altLang="en-US" sz="2800" b="0" i="0" u="none" strike="noStrike" cap="none" normalizeH="0" baseline="0" dirty="0">
                <a:ln>
                  <a:noFill/>
                </a:ln>
                <a:solidFill>
                  <a:schemeClr val="tx1"/>
                </a:solidFill>
                <a:effectLst/>
              </a:rPr>
              <a:t>this need by analyzing placement data for students in software companies.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Empowers students with data-driven insights to identify sought-after </a:t>
            </a:r>
          </a:p>
          <a:p>
            <a:pPr marL="0" marR="0" lvl="0" indent="0" algn="just" defTabSz="914400" rtl="0" eaLnBrk="0" fontAlgn="base" latinLnBrk="0" hangingPunct="0">
              <a:lnSpc>
                <a:spcPct val="100000"/>
              </a:lnSpc>
              <a:spcBef>
                <a:spcPct val="0"/>
              </a:spcBef>
              <a:spcAft>
                <a:spcPct val="0"/>
              </a:spcAft>
              <a:buClrTx/>
              <a:buSzTx/>
              <a:tabLst/>
            </a:pPr>
            <a:r>
              <a:rPr lang="en-US" altLang="en-US" sz="2800" dirty="0"/>
              <a:t>   </a:t>
            </a:r>
            <a:r>
              <a:rPr kumimoji="0" lang="en-US" altLang="en-US" sz="2800" b="0" i="0" u="none" strike="noStrike" cap="none" normalizeH="0" baseline="0" dirty="0">
                <a:ln>
                  <a:noFill/>
                </a:ln>
                <a:solidFill>
                  <a:schemeClr val="tx1"/>
                </a:solidFill>
                <a:effectLst/>
              </a:rPr>
              <a:t>skills in the industry.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Offers powerful analytical features, including pie charts and bar graphs,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for enhanced statistical reports and visualizations.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Facilitates comparative analysis of placement trends year by year and </a:t>
            </a:r>
          </a:p>
          <a:p>
            <a:pPr marL="0" marR="0" lvl="0" indent="0" algn="just" defTabSz="914400" rtl="0" eaLnBrk="0" fontAlgn="base" latinLnBrk="0" hangingPunct="0">
              <a:lnSpc>
                <a:spcPct val="100000"/>
              </a:lnSpc>
              <a:spcBef>
                <a:spcPct val="0"/>
              </a:spcBef>
              <a:spcAft>
                <a:spcPct val="0"/>
              </a:spcAft>
              <a:buClrTx/>
              <a:buSzTx/>
              <a:tabLst/>
            </a:pPr>
            <a:r>
              <a:rPr lang="en-US" altLang="en-US" sz="2800" dirty="0"/>
              <a:t>   </a:t>
            </a:r>
            <a:r>
              <a:rPr kumimoji="0" lang="en-US" altLang="en-US" sz="2800" b="0" i="0" u="none" strike="noStrike" cap="none" normalizeH="0" baseline="0" dirty="0">
                <a:ln>
                  <a:noFill/>
                </a:ln>
                <a:solidFill>
                  <a:schemeClr val="tx1"/>
                </a:solidFill>
                <a:effectLst/>
              </a:rPr>
              <a:t>showcases company preferences for recruitment.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A comprehensive tool to guide students towards successful educational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and career paths in the software industry.</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endParaRPr>
          </a:p>
        </p:txBody>
      </p:sp>
      <p:sp>
        <p:nvSpPr>
          <p:cNvPr id="4" name="Content Placeholder 3">
            <a:extLst>
              <a:ext uri="{FF2B5EF4-FFF2-40B4-BE49-F238E27FC236}">
                <a16:creationId xmlns:a16="http://schemas.microsoft.com/office/drawing/2014/main" id="{0CF6438E-37D6-BB74-341E-0127434A3F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21024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4C8E-C660-E4F2-57E9-45C42026C457}"/>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FA94B11B-D3D5-F50B-253D-5F2B30F29E7C}"/>
              </a:ext>
            </a:extLst>
          </p:cNvPr>
          <p:cNvSpPr txBox="1"/>
          <p:nvPr/>
        </p:nvSpPr>
        <p:spPr>
          <a:xfrm>
            <a:off x="0" y="38747"/>
            <a:ext cx="3735091" cy="523220"/>
          </a:xfrm>
          <a:prstGeom prst="rect">
            <a:avLst/>
          </a:prstGeom>
          <a:noFill/>
        </p:spPr>
        <p:txBody>
          <a:bodyPr wrap="square" rtlCol="0">
            <a:spAutoFit/>
          </a:bodyPr>
          <a:lstStyle/>
          <a:p>
            <a:r>
              <a:rPr lang="en-IN" sz="2800" b="1" dirty="0">
                <a:solidFill>
                  <a:srgbClr val="7030A0"/>
                </a:solidFill>
              </a:rPr>
              <a:t>LITERATURE SURVEY</a:t>
            </a:r>
          </a:p>
        </p:txBody>
      </p:sp>
      <p:sp>
        <p:nvSpPr>
          <p:cNvPr id="7" name="TextBox 6">
            <a:extLst>
              <a:ext uri="{FF2B5EF4-FFF2-40B4-BE49-F238E27FC236}">
                <a16:creationId xmlns:a16="http://schemas.microsoft.com/office/drawing/2014/main" id="{D0D23E72-C052-8AEC-6FD5-C69C7AE5E0FE}"/>
              </a:ext>
            </a:extLst>
          </p:cNvPr>
          <p:cNvSpPr txBox="1"/>
          <p:nvPr/>
        </p:nvSpPr>
        <p:spPr>
          <a:xfrm>
            <a:off x="178231" y="803105"/>
            <a:ext cx="12192000" cy="5632311"/>
          </a:xfrm>
          <a:prstGeom prst="rect">
            <a:avLst/>
          </a:prstGeom>
          <a:noFill/>
        </p:spPr>
        <p:txBody>
          <a:bodyPr wrap="square" rtlCol="0">
            <a:spAutoFit/>
          </a:bodyPr>
          <a:lstStyle/>
          <a:p>
            <a:pPr marL="342900" indent="-342900" algn="l">
              <a:buFont typeface="Wingdings" panose="05000000000000000000" pitchFamily="2" charset="2"/>
              <a:buChar char="Ø"/>
            </a:pPr>
            <a:r>
              <a:rPr lang="en-US" sz="2000" b="1" i="0" dirty="0">
                <a:effectLst/>
              </a:rPr>
              <a:t>"Placement Analytics Dashboard for Software Engineering Students" by Kumar et al. (2020):</a:t>
            </a:r>
            <a:r>
              <a:rPr lang="en-US" sz="2000" b="0" i="0" dirty="0">
                <a:effectLst/>
              </a:rPr>
              <a:t> Proposes a Dashboard employing data mining and ML to analyze software engineering placement data. Offers insights on popular technologies, sought-after skills, and top companies.</a:t>
            </a:r>
          </a:p>
          <a:p>
            <a:pPr marL="342900" indent="-342900" algn="l">
              <a:buFont typeface="Wingdings" panose="05000000000000000000" pitchFamily="2" charset="2"/>
              <a:buChar char="Ø"/>
            </a:pPr>
            <a:endParaRPr lang="en-US" sz="2000" b="0" i="0" dirty="0">
              <a:effectLst/>
            </a:endParaRPr>
          </a:p>
          <a:p>
            <a:pPr marL="342900" indent="-342900" algn="l">
              <a:buFont typeface="Wingdings" panose="05000000000000000000" pitchFamily="2" charset="2"/>
              <a:buChar char="Ø"/>
            </a:pPr>
            <a:r>
              <a:rPr lang="en-US" sz="2000" b="1" i="0" dirty="0">
                <a:effectLst/>
              </a:rPr>
              <a:t>"Web-Based Placement Analytics System for Engineering Colleges" by Rathore et al. (2019):</a:t>
            </a:r>
            <a:r>
              <a:rPr lang="en-US" sz="2000" b="0" i="0" dirty="0">
                <a:effectLst/>
              </a:rPr>
              <a:t> Describes a System collecting and analyzing placement data from engineering colleges. Provides reports on placement trends, popular companies, and in-demand skills.</a:t>
            </a:r>
          </a:p>
          <a:p>
            <a:pPr marL="342900" indent="-342900" algn="l">
              <a:buFont typeface="Wingdings" panose="05000000000000000000" pitchFamily="2" charset="2"/>
              <a:buChar char="Ø"/>
            </a:pPr>
            <a:endParaRPr lang="en-US" sz="2000" b="0" i="0" dirty="0">
              <a:effectLst/>
            </a:endParaRPr>
          </a:p>
          <a:p>
            <a:pPr marL="342900" indent="-342900" algn="l">
              <a:buFont typeface="Wingdings" panose="05000000000000000000" pitchFamily="2" charset="2"/>
              <a:buChar char="Ø"/>
            </a:pPr>
            <a:r>
              <a:rPr lang="en-US" sz="2000" b="1" i="0" dirty="0">
                <a:effectLst/>
              </a:rPr>
              <a:t>"Data-Driven Approach to Placement Analytics" by Singh et al. (2018):</a:t>
            </a:r>
            <a:r>
              <a:rPr lang="en-US" sz="2000" b="0" i="0" dirty="0">
                <a:effectLst/>
              </a:rPr>
              <a:t> Presents Framework using data analytics to enhance placement processes. Covers data collection, cleaning, analysis, and visualization.</a:t>
            </a:r>
          </a:p>
          <a:p>
            <a:pPr marL="342900" indent="-342900" algn="l">
              <a:buFont typeface="Wingdings" panose="05000000000000000000" pitchFamily="2" charset="2"/>
              <a:buChar char="Ø"/>
            </a:pPr>
            <a:endParaRPr lang="en-US" sz="2000" b="0" i="0" dirty="0">
              <a:effectLst/>
            </a:endParaRPr>
          </a:p>
          <a:p>
            <a:pPr marL="342900" indent="-342900" algn="l">
              <a:buFont typeface="Wingdings" panose="05000000000000000000" pitchFamily="2" charset="2"/>
              <a:buChar char="Ø"/>
            </a:pPr>
            <a:r>
              <a:rPr lang="en-US" sz="2000" b="1" i="0" dirty="0">
                <a:effectLst/>
              </a:rPr>
              <a:t>"Study on Placement Trends in the IT Industry" by Raj et al. (2017):</a:t>
            </a:r>
            <a:r>
              <a:rPr lang="en-US" sz="2000" b="0" i="0" dirty="0">
                <a:effectLst/>
              </a:rPr>
              <a:t> Analysis of IT industry placement trends over five years. Highlights popular technologies (Java, Python, C++) and in-demand skills (problem-solving, communication, teamwork).</a:t>
            </a:r>
          </a:p>
          <a:p>
            <a:pPr marL="342900" indent="-342900" algn="l">
              <a:buFont typeface="Wingdings" panose="05000000000000000000" pitchFamily="2" charset="2"/>
              <a:buChar char="Ø"/>
            </a:pPr>
            <a:endParaRPr lang="en-US" sz="2000" b="0" i="0" dirty="0">
              <a:effectLst/>
            </a:endParaRPr>
          </a:p>
          <a:p>
            <a:pPr marL="342900" indent="-342900" algn="l">
              <a:buFont typeface="Wingdings" panose="05000000000000000000" pitchFamily="2" charset="2"/>
              <a:buChar char="Ø"/>
            </a:pPr>
            <a:r>
              <a:rPr lang="en-US" sz="2000" b="1" i="0" dirty="0">
                <a:effectLst/>
              </a:rPr>
              <a:t>"Comparative Analysis of Placement Trends in India and the US" by Sharma et al. (2016):</a:t>
            </a:r>
            <a:r>
              <a:rPr lang="en-US" sz="2000" b="0" i="0" dirty="0">
                <a:effectLst/>
              </a:rPr>
              <a:t> Comparative study of placement trends in India and the US. Identifies popular technologies (Java, Python, C#) and key skills (problem-solving, communication, creativity) in each region.</a:t>
            </a:r>
          </a:p>
        </p:txBody>
      </p:sp>
      <p:sp>
        <p:nvSpPr>
          <p:cNvPr id="4" name="Content Placeholder 3">
            <a:extLst>
              <a:ext uri="{FF2B5EF4-FFF2-40B4-BE49-F238E27FC236}">
                <a16:creationId xmlns:a16="http://schemas.microsoft.com/office/drawing/2014/main" id="{952F2E43-6345-2B8C-10E5-3F70C023908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0616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76A4-E4D5-6B4E-35D1-3EC9999812B3}"/>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8F3093D9-E618-1AB1-0F7B-3659F8F7192A}"/>
              </a:ext>
            </a:extLst>
          </p:cNvPr>
          <p:cNvSpPr txBox="1"/>
          <p:nvPr/>
        </p:nvSpPr>
        <p:spPr>
          <a:xfrm>
            <a:off x="240224" y="186897"/>
            <a:ext cx="6447295" cy="523220"/>
          </a:xfrm>
          <a:prstGeom prst="rect">
            <a:avLst/>
          </a:prstGeom>
          <a:noFill/>
        </p:spPr>
        <p:txBody>
          <a:bodyPr wrap="square" rtlCol="0">
            <a:spAutoFit/>
          </a:bodyPr>
          <a:lstStyle/>
          <a:p>
            <a:r>
              <a:rPr lang="en-IN" sz="2800" b="1" dirty="0">
                <a:solidFill>
                  <a:srgbClr val="00B050"/>
                </a:solidFill>
              </a:rPr>
              <a:t>PROBLEM IN EXISTING SYSTEM</a:t>
            </a:r>
          </a:p>
        </p:txBody>
      </p:sp>
      <p:sp>
        <p:nvSpPr>
          <p:cNvPr id="7" name="TextBox 6">
            <a:extLst>
              <a:ext uri="{FF2B5EF4-FFF2-40B4-BE49-F238E27FC236}">
                <a16:creationId xmlns:a16="http://schemas.microsoft.com/office/drawing/2014/main" id="{0CBFEDFB-ABC6-0D26-2554-5F08B7B99506}"/>
              </a:ext>
            </a:extLst>
          </p:cNvPr>
          <p:cNvSpPr txBox="1"/>
          <p:nvPr/>
        </p:nvSpPr>
        <p:spPr>
          <a:xfrm>
            <a:off x="418452" y="815489"/>
            <a:ext cx="11546240" cy="5262979"/>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rPr>
              <a:t>Lack of Data Centralization: </a:t>
            </a:r>
            <a:r>
              <a:rPr lang="en-US" sz="2000" b="0" i="0" dirty="0">
                <a:effectLst/>
              </a:rPr>
              <a:t>In the current system, placement data is likely scattered across various sources, such as spreadsheets, emails, and physical documents. This makes it difficult to have a holistic view of placements, leading to inefficiencies in analysis and decision-making.</a:t>
            </a:r>
          </a:p>
          <a:p>
            <a:pPr marL="285750" indent="-285750" algn="l">
              <a:buFont typeface="Wingdings" panose="05000000000000000000" pitchFamily="2" charset="2"/>
              <a:buChar char="Ø"/>
            </a:pPr>
            <a:endParaRPr lang="en-US" sz="2000" b="0" i="0" dirty="0">
              <a:effectLst/>
            </a:endParaRPr>
          </a:p>
          <a:p>
            <a:pPr marL="285750" indent="-285750" algn="l">
              <a:buFont typeface="Wingdings" panose="05000000000000000000" pitchFamily="2" charset="2"/>
              <a:buChar char="Ø"/>
            </a:pPr>
            <a:r>
              <a:rPr lang="en-US" sz="2400" b="1" i="0" dirty="0">
                <a:effectLst/>
              </a:rPr>
              <a:t>Manual Data Analysis:</a:t>
            </a:r>
            <a:r>
              <a:rPr lang="en-US" sz="2400" b="0" i="0" dirty="0">
                <a:effectLst/>
              </a:rPr>
              <a:t> </a:t>
            </a:r>
            <a:r>
              <a:rPr lang="en-US" sz="2000" b="0" i="0" dirty="0">
                <a:effectLst/>
              </a:rPr>
              <a:t>Analyzing placement trends and identifying emerging technologies is labor-intensive and time-consuming. Manual data processing can lead to errors and delays in producing meaningful insights.</a:t>
            </a:r>
          </a:p>
          <a:p>
            <a:pPr marL="285750" indent="-285750" algn="l">
              <a:buFont typeface="Wingdings" panose="05000000000000000000" pitchFamily="2" charset="2"/>
              <a:buChar char="Ø"/>
            </a:pPr>
            <a:endParaRPr lang="en-US" sz="2000" b="0" i="0" dirty="0">
              <a:effectLst/>
            </a:endParaRPr>
          </a:p>
          <a:p>
            <a:pPr marL="285750" indent="-285750" algn="l">
              <a:buFont typeface="Wingdings" panose="05000000000000000000" pitchFamily="2" charset="2"/>
              <a:buChar char="Ø"/>
            </a:pPr>
            <a:r>
              <a:rPr lang="en-US" sz="2400" b="1" i="0" dirty="0">
                <a:effectLst/>
              </a:rPr>
              <a:t>Limited Insights:</a:t>
            </a:r>
            <a:r>
              <a:rPr lang="en-US" sz="2400" b="0" i="0" dirty="0">
                <a:effectLst/>
              </a:rPr>
              <a:t> </a:t>
            </a:r>
            <a:r>
              <a:rPr lang="en-US" sz="2000" b="0" i="0" dirty="0">
                <a:effectLst/>
              </a:rPr>
              <a:t>The current system may lack robust visualization and reporting capabilities. This limits the ability to extract meaningful insights from placement data and hampers the ability to identify patterns and trends.</a:t>
            </a:r>
          </a:p>
          <a:p>
            <a:pPr marL="285750" indent="-285750" algn="l">
              <a:buFont typeface="Wingdings" panose="05000000000000000000" pitchFamily="2" charset="2"/>
              <a:buChar char="Ø"/>
            </a:pPr>
            <a:endParaRPr lang="en-US" sz="2000" b="0" i="0" dirty="0">
              <a:effectLst/>
            </a:endParaRPr>
          </a:p>
          <a:p>
            <a:pPr marL="285750" indent="-285750" algn="l">
              <a:buFont typeface="Wingdings" panose="05000000000000000000" pitchFamily="2" charset="2"/>
              <a:buChar char="Ø"/>
            </a:pPr>
            <a:r>
              <a:rPr lang="en-US" sz="2400" b="1" i="0" dirty="0">
                <a:effectLst/>
              </a:rPr>
              <a:t>Lack of Student Guidance:</a:t>
            </a:r>
            <a:r>
              <a:rPr lang="en-US" sz="2400" b="0" i="0" dirty="0">
                <a:effectLst/>
              </a:rPr>
              <a:t> </a:t>
            </a:r>
            <a:r>
              <a:rPr lang="en-US" sz="2000" b="0" i="0" dirty="0">
                <a:effectLst/>
              </a:rPr>
              <a:t>Students may not have access to clear information about which technologies are most in demand by employers. This can lead to poor decision-making in terms of skill acquisition and career choices.</a:t>
            </a:r>
          </a:p>
          <a:p>
            <a:pPr marL="285750" indent="-285750">
              <a:buFont typeface="Wingdings" panose="05000000000000000000" pitchFamily="2" charset="2"/>
              <a:buChar char="Ø"/>
            </a:pPr>
            <a:endParaRPr lang="en-IN" sz="2000" dirty="0"/>
          </a:p>
        </p:txBody>
      </p:sp>
      <p:sp>
        <p:nvSpPr>
          <p:cNvPr id="4" name="Content Placeholder 3">
            <a:extLst>
              <a:ext uri="{FF2B5EF4-FFF2-40B4-BE49-F238E27FC236}">
                <a16:creationId xmlns:a16="http://schemas.microsoft.com/office/drawing/2014/main" id="{F01C129A-99CD-D5F5-9952-F8BCC07FD9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62924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3061-CEDD-A247-47C8-A8133E70F2EC}"/>
              </a:ext>
            </a:extLst>
          </p:cNvPr>
          <p:cNvSpPr>
            <a:spLocks noGrp="1"/>
          </p:cNvSpPr>
          <p:nvPr>
            <p:ph type="title"/>
          </p:nvPr>
        </p:nvSpPr>
        <p:spPr/>
        <p:txBody>
          <a:bodyPr/>
          <a:lstStyle/>
          <a:p>
            <a:endParaRPr lang="en-IN"/>
          </a:p>
        </p:txBody>
      </p:sp>
      <p:sp>
        <p:nvSpPr>
          <p:cNvPr id="10" name="TextBox 9">
            <a:extLst>
              <a:ext uri="{FF2B5EF4-FFF2-40B4-BE49-F238E27FC236}">
                <a16:creationId xmlns:a16="http://schemas.microsoft.com/office/drawing/2014/main" id="{A15B6E17-289D-7E21-4490-F36AB5C8E2D0}"/>
              </a:ext>
            </a:extLst>
          </p:cNvPr>
          <p:cNvSpPr txBox="1"/>
          <p:nvPr/>
        </p:nvSpPr>
        <p:spPr>
          <a:xfrm>
            <a:off x="240224" y="50675"/>
            <a:ext cx="4269783" cy="523220"/>
          </a:xfrm>
          <a:prstGeom prst="rect">
            <a:avLst/>
          </a:prstGeom>
          <a:noFill/>
        </p:spPr>
        <p:txBody>
          <a:bodyPr wrap="square" rtlCol="0">
            <a:spAutoFit/>
          </a:bodyPr>
          <a:lstStyle/>
          <a:p>
            <a:r>
              <a:rPr lang="en-IN" sz="2800" b="1" dirty="0">
                <a:solidFill>
                  <a:srgbClr val="800080"/>
                </a:solidFill>
              </a:rPr>
              <a:t>PROPOSED SYSTEM</a:t>
            </a:r>
          </a:p>
        </p:txBody>
      </p:sp>
      <p:sp>
        <p:nvSpPr>
          <p:cNvPr id="11" name="TextBox 10">
            <a:extLst>
              <a:ext uri="{FF2B5EF4-FFF2-40B4-BE49-F238E27FC236}">
                <a16:creationId xmlns:a16="http://schemas.microsoft.com/office/drawing/2014/main" id="{0652FD2C-0B44-9CAF-DE5B-AA13FF35E043}"/>
              </a:ext>
            </a:extLst>
          </p:cNvPr>
          <p:cNvSpPr txBox="1"/>
          <p:nvPr/>
        </p:nvSpPr>
        <p:spPr>
          <a:xfrm>
            <a:off x="0" y="810549"/>
            <a:ext cx="12192000" cy="6924973"/>
          </a:xfrm>
          <a:prstGeom prst="rect">
            <a:avLst/>
          </a:prstGeom>
          <a:noFill/>
        </p:spPr>
        <p:txBody>
          <a:bodyPr wrap="square" rtlCol="0">
            <a:spAutoFit/>
          </a:bodyPr>
          <a:lstStyle/>
          <a:p>
            <a:pPr marL="285750" indent="-285750" algn="l">
              <a:buFont typeface="Wingdings" panose="05000000000000000000" pitchFamily="2" charset="2"/>
              <a:buChar char="Ø"/>
            </a:pPr>
            <a:r>
              <a:rPr lang="en-US" sz="2000" b="1" i="0" dirty="0">
                <a:effectLst/>
              </a:rPr>
              <a:t>Centralized Data Repository: </a:t>
            </a:r>
            <a:r>
              <a:rPr lang="en-US" b="0" i="0" dirty="0">
                <a:effectLst/>
              </a:rPr>
              <a:t>The "Placements Analytics and Dashboard" application will centralize all placement-related data in a structured database. This ensures that all relevant information is easily accessible, eliminating the need to search through various sources.</a:t>
            </a:r>
          </a:p>
          <a:p>
            <a:pPr algn="l"/>
            <a:endParaRPr lang="en-US" b="0" i="0" dirty="0">
              <a:effectLst/>
            </a:endParaRPr>
          </a:p>
          <a:p>
            <a:pPr marL="285750" indent="-285750" algn="l">
              <a:buFont typeface="Wingdings" panose="05000000000000000000" pitchFamily="2" charset="2"/>
              <a:buChar char="Ø"/>
            </a:pPr>
            <a:r>
              <a:rPr lang="en-US" sz="2000" b="1" i="0" dirty="0">
                <a:effectLst/>
              </a:rPr>
              <a:t>Automated Analysis:</a:t>
            </a:r>
            <a:r>
              <a:rPr lang="en-US" sz="2000" b="0" i="0" dirty="0">
                <a:effectLst/>
              </a:rPr>
              <a:t> </a:t>
            </a:r>
            <a:r>
              <a:rPr lang="en-US" b="0" i="0" dirty="0">
                <a:effectLst/>
              </a:rPr>
              <a:t>The system will employ data analysis techniques to automatically process placement data, identifying trends, patterns, and correlations. This will save time and reduce the risk of errors associated with manual analysis.</a:t>
            </a:r>
          </a:p>
          <a:p>
            <a:pPr algn="l"/>
            <a:endParaRPr lang="en-US" b="0" i="0" dirty="0">
              <a:effectLst/>
            </a:endParaRPr>
          </a:p>
          <a:p>
            <a:pPr marL="285750" indent="-285750" algn="l">
              <a:buFont typeface="Wingdings" panose="05000000000000000000" pitchFamily="2" charset="2"/>
              <a:buChar char="Ø"/>
            </a:pPr>
            <a:r>
              <a:rPr lang="en-US" sz="2000" b="1" i="0" dirty="0">
                <a:effectLst/>
              </a:rPr>
              <a:t>Interactive Visualizations:</a:t>
            </a:r>
            <a:r>
              <a:rPr lang="en-US" sz="2000" b="0" i="0" dirty="0">
                <a:effectLst/>
              </a:rPr>
              <a:t> </a:t>
            </a:r>
            <a:r>
              <a:rPr lang="en-US" b="0" i="0" dirty="0">
                <a:effectLst/>
              </a:rPr>
              <a:t>The proposed system will offer a range of interactive visualizations, such as pie charts, bar graphs, and trend plots. These visualizations will provide intuitive insights into placement trends, technology preferences, and company hiring patterns.</a:t>
            </a:r>
            <a:br>
              <a:rPr lang="en-US" b="0" i="0" dirty="0">
                <a:effectLst/>
              </a:rPr>
            </a:br>
            <a:endParaRPr lang="en-US" b="0" i="0" dirty="0">
              <a:effectLst/>
            </a:endParaRPr>
          </a:p>
          <a:p>
            <a:pPr marL="285750" indent="-285750" algn="l">
              <a:buFont typeface="Wingdings" panose="05000000000000000000" pitchFamily="2" charset="2"/>
              <a:buChar char="Ø"/>
            </a:pPr>
            <a:r>
              <a:rPr lang="en-US" sz="2000" b="1" i="0" dirty="0">
                <a:effectLst/>
              </a:rPr>
              <a:t>Technology Distribution Analysis: </a:t>
            </a:r>
            <a:r>
              <a:rPr lang="en-US" b="0" i="0" dirty="0">
                <a:effectLst/>
              </a:rPr>
              <a:t>The pie chart representation showcasing technology distribution will help students understand which technologies are most commonly required by software companies. This empowers students to align their skill development with industry demands.</a:t>
            </a:r>
          </a:p>
          <a:p>
            <a:pPr algn="l"/>
            <a:endParaRPr lang="en-US" b="0" i="0" dirty="0">
              <a:effectLst/>
            </a:endParaRPr>
          </a:p>
          <a:p>
            <a:pPr marL="285750" indent="-285750" algn="l">
              <a:buFont typeface="Wingdings" panose="05000000000000000000" pitchFamily="2" charset="2"/>
              <a:buChar char="Ø"/>
            </a:pPr>
            <a:r>
              <a:rPr lang="en-US" sz="2000" b="1" i="0" dirty="0">
                <a:effectLst/>
              </a:rPr>
              <a:t>Comparative Analysis:</a:t>
            </a:r>
            <a:r>
              <a:rPr lang="en-US" sz="2000" b="0" i="0" dirty="0">
                <a:effectLst/>
              </a:rPr>
              <a:t> </a:t>
            </a:r>
            <a:r>
              <a:rPr lang="en-US" b="0" i="0" dirty="0">
                <a:effectLst/>
              </a:rPr>
              <a:t>Year-by-year placement trend analysis through bar graphs will allow stakeholders to identify fluctuations and make informed decisions based on historical data.</a:t>
            </a:r>
          </a:p>
          <a:p>
            <a:pPr algn="l"/>
            <a:endParaRPr lang="en-US" b="0" i="0" dirty="0">
              <a:effectLst/>
            </a:endParaRPr>
          </a:p>
          <a:p>
            <a:pPr marL="285750" indent="-285750" algn="l">
              <a:buFont typeface="Wingdings" panose="05000000000000000000" pitchFamily="2" charset="2"/>
              <a:buChar char="Ø"/>
            </a:pPr>
            <a:r>
              <a:rPr lang="en-US" sz="2000" b="1" i="0" dirty="0">
                <a:effectLst/>
              </a:rPr>
              <a:t>Company Recruitment Insights:</a:t>
            </a:r>
            <a:r>
              <a:rPr lang="en-US" sz="2000" b="0" i="0" dirty="0">
                <a:effectLst/>
              </a:rPr>
              <a:t> </a:t>
            </a:r>
            <a:r>
              <a:rPr lang="en-US" b="0" i="0" dirty="0">
                <a:effectLst/>
              </a:rPr>
              <a:t>The pie chart representing the number of students recruited by each organization will shed light on company preferences. This information can guide students in targeting specific companies for job applications.</a:t>
            </a:r>
          </a:p>
          <a:p>
            <a:endParaRPr lang="en-IN" dirty="0"/>
          </a:p>
          <a:p>
            <a:pPr marL="285750" indent="-285750" algn="l">
              <a:buFont typeface="Wingdings" panose="05000000000000000000" pitchFamily="2" charset="2"/>
              <a:buChar char="Ø"/>
            </a:pPr>
            <a:endParaRPr lang="en-US" b="0" i="0" dirty="0">
              <a:effectLst/>
            </a:endParaRPr>
          </a:p>
          <a:p>
            <a:pPr algn="l"/>
            <a:endParaRPr lang="en-US" b="0" i="0" dirty="0">
              <a:effectLst/>
            </a:endParaRPr>
          </a:p>
          <a:p>
            <a:endParaRPr lang="en-IN" dirty="0"/>
          </a:p>
        </p:txBody>
      </p:sp>
      <p:sp>
        <p:nvSpPr>
          <p:cNvPr id="4" name="Content Placeholder 3">
            <a:extLst>
              <a:ext uri="{FF2B5EF4-FFF2-40B4-BE49-F238E27FC236}">
                <a16:creationId xmlns:a16="http://schemas.microsoft.com/office/drawing/2014/main" id="{EAFBC9B1-0BEF-4A5D-967C-3C9A6ED0D8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24918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505F-33F7-133A-DE88-6E82B5BA9E88}"/>
              </a:ext>
            </a:extLst>
          </p:cNvPr>
          <p:cNvSpPr>
            <a:spLocks noGrp="1"/>
          </p:cNvSpPr>
          <p:nvPr>
            <p:ph type="title"/>
          </p:nvPr>
        </p:nvSpPr>
        <p:spPr/>
        <p:txBody>
          <a:bodyPr/>
          <a:lstStyle/>
          <a:p>
            <a:endParaRPr lang="en-IN" dirty="0"/>
          </a:p>
        </p:txBody>
      </p:sp>
      <p:sp>
        <p:nvSpPr>
          <p:cNvPr id="6" name="TextBox 5">
            <a:extLst>
              <a:ext uri="{FF2B5EF4-FFF2-40B4-BE49-F238E27FC236}">
                <a16:creationId xmlns:a16="http://schemas.microsoft.com/office/drawing/2014/main" id="{66524FB8-9B95-5DC6-9EC3-E96702BA1898}"/>
              </a:ext>
            </a:extLst>
          </p:cNvPr>
          <p:cNvSpPr txBox="1"/>
          <p:nvPr/>
        </p:nvSpPr>
        <p:spPr>
          <a:xfrm>
            <a:off x="311257" y="195591"/>
            <a:ext cx="4764437" cy="523220"/>
          </a:xfrm>
          <a:prstGeom prst="rect">
            <a:avLst/>
          </a:prstGeom>
          <a:noFill/>
        </p:spPr>
        <p:txBody>
          <a:bodyPr wrap="square" rtlCol="0">
            <a:spAutoFit/>
          </a:bodyPr>
          <a:lstStyle/>
          <a:p>
            <a:r>
              <a:rPr lang="en-IN" sz="2800" b="1" dirty="0"/>
              <a:t>OBJECTIVES</a:t>
            </a:r>
          </a:p>
        </p:txBody>
      </p:sp>
      <p:sp>
        <p:nvSpPr>
          <p:cNvPr id="7" name="TextBox 6">
            <a:extLst>
              <a:ext uri="{FF2B5EF4-FFF2-40B4-BE49-F238E27FC236}">
                <a16:creationId xmlns:a16="http://schemas.microsoft.com/office/drawing/2014/main" id="{C7FEDC7A-C0FF-0C49-8DF7-5334B951A942}"/>
              </a:ext>
            </a:extLst>
          </p:cNvPr>
          <p:cNvSpPr txBox="1"/>
          <p:nvPr/>
        </p:nvSpPr>
        <p:spPr>
          <a:xfrm>
            <a:off x="534691" y="914402"/>
            <a:ext cx="10515600" cy="2677656"/>
          </a:xfrm>
          <a:prstGeom prst="rect">
            <a:avLst/>
          </a:prstGeom>
          <a:noFill/>
        </p:spPr>
        <p:txBody>
          <a:bodyPr wrap="square" rtlCol="0">
            <a:spAutoFit/>
          </a:bodyPr>
          <a:lstStyle/>
          <a:p>
            <a:r>
              <a:rPr lang="en-US" sz="2400" i="0" dirty="0">
                <a:effectLst/>
              </a:rPr>
              <a:t>The objective of the project is to develop a user-friendly web application that stores and analyzes placement data for students who have secured positions in software companies. The application aims to provide insights into well-established companies, trending technologies, and placement patterns over the years. By offering interactive statistical reports and visualizations, including pie charts and bar graphs, the system empowers students to make informed educational and career decisions based on industry preferences and sought-after skills.</a:t>
            </a:r>
            <a:endParaRPr lang="en-IN" sz="2400" dirty="0"/>
          </a:p>
        </p:txBody>
      </p:sp>
      <p:sp>
        <p:nvSpPr>
          <p:cNvPr id="4" name="Content Placeholder 3">
            <a:extLst>
              <a:ext uri="{FF2B5EF4-FFF2-40B4-BE49-F238E27FC236}">
                <a16:creationId xmlns:a16="http://schemas.microsoft.com/office/drawing/2014/main" id="{351C0888-5746-70D3-8138-532BC4439BA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40757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9C6F-DF03-82D6-977C-1135C90D9288}"/>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C0EE937C-9AB3-05A4-2924-967E5955DF26}"/>
              </a:ext>
            </a:extLst>
          </p:cNvPr>
          <p:cNvSpPr txBox="1"/>
          <p:nvPr/>
        </p:nvSpPr>
        <p:spPr>
          <a:xfrm>
            <a:off x="182878" y="258297"/>
            <a:ext cx="4613847" cy="523220"/>
          </a:xfrm>
          <a:prstGeom prst="rect">
            <a:avLst/>
          </a:prstGeom>
          <a:noFill/>
        </p:spPr>
        <p:txBody>
          <a:bodyPr wrap="square" rtlCol="0">
            <a:spAutoFit/>
          </a:bodyPr>
          <a:lstStyle/>
          <a:p>
            <a:r>
              <a:rPr lang="en-IN" sz="2800" b="1" dirty="0">
                <a:solidFill>
                  <a:srgbClr val="FF0000"/>
                </a:solidFill>
              </a:rPr>
              <a:t>FUNCTIONAL REQUIREMENTS</a:t>
            </a:r>
          </a:p>
        </p:txBody>
      </p:sp>
      <p:sp>
        <p:nvSpPr>
          <p:cNvPr id="7" name="TextBox 6">
            <a:extLst>
              <a:ext uri="{FF2B5EF4-FFF2-40B4-BE49-F238E27FC236}">
                <a16:creationId xmlns:a16="http://schemas.microsoft.com/office/drawing/2014/main" id="{9331C8EE-5A1C-4C96-DD5A-CD410145ED2C}"/>
              </a:ext>
            </a:extLst>
          </p:cNvPr>
          <p:cNvSpPr txBox="1"/>
          <p:nvPr/>
        </p:nvSpPr>
        <p:spPr>
          <a:xfrm>
            <a:off x="182878" y="954907"/>
            <a:ext cx="12070082" cy="5693866"/>
          </a:xfrm>
          <a:prstGeom prst="rect">
            <a:avLst/>
          </a:prstGeom>
          <a:noFill/>
        </p:spPr>
        <p:txBody>
          <a:bodyPr wrap="square" rtlCol="0">
            <a:spAutoFit/>
          </a:bodyPr>
          <a:lstStyle/>
          <a:p>
            <a:pPr marL="285750" indent="-285750" algn="l">
              <a:buFont typeface="Wingdings" panose="05000000000000000000" pitchFamily="2" charset="2"/>
              <a:buChar char="Ø"/>
            </a:pPr>
            <a:r>
              <a:rPr lang="en-US" sz="2400" b="1" i="0" dirty="0">
                <a:effectLst/>
              </a:rPr>
              <a:t>Web Application Interface</a:t>
            </a:r>
            <a:r>
              <a:rPr lang="en-US" sz="2000" b="1" i="0" dirty="0">
                <a:effectLst/>
              </a:rPr>
              <a:t>:</a:t>
            </a:r>
            <a:r>
              <a:rPr lang="en-US" sz="2000" b="0" i="0" dirty="0">
                <a:effectLst/>
              </a:rPr>
              <a:t> A user-friendly web interface for accessing and interacting with the placement data and analytics.</a:t>
            </a:r>
          </a:p>
          <a:p>
            <a:pPr algn="l"/>
            <a:endParaRPr lang="en-US" sz="2000" b="0" i="0" dirty="0">
              <a:effectLst/>
            </a:endParaRPr>
          </a:p>
          <a:p>
            <a:pPr marL="285750" indent="-285750" algn="l">
              <a:buFont typeface="Wingdings" panose="05000000000000000000" pitchFamily="2" charset="2"/>
              <a:buChar char="Ø"/>
            </a:pPr>
            <a:r>
              <a:rPr lang="en-US" sz="2400" b="1" i="0" dirty="0">
                <a:effectLst/>
              </a:rPr>
              <a:t>Data Storage and Management:</a:t>
            </a:r>
            <a:r>
              <a:rPr lang="en-US" sz="2400" b="0" i="0" dirty="0">
                <a:effectLst/>
              </a:rPr>
              <a:t> </a:t>
            </a:r>
            <a:r>
              <a:rPr lang="en-US" sz="2000" b="0" i="0" dirty="0">
                <a:effectLst/>
              </a:rPr>
              <a:t>A database system to store, manage, and retrieve placement data efficiently.</a:t>
            </a:r>
          </a:p>
          <a:p>
            <a:pPr algn="l"/>
            <a:endParaRPr lang="en-US" sz="2000" b="0" i="0" dirty="0">
              <a:effectLst/>
            </a:endParaRPr>
          </a:p>
          <a:p>
            <a:pPr marL="285750" indent="-285750" algn="l">
              <a:buFont typeface="Wingdings" panose="05000000000000000000" pitchFamily="2" charset="2"/>
              <a:buChar char="Ø"/>
            </a:pPr>
            <a:r>
              <a:rPr lang="en-US" sz="2400" b="1" i="0" dirty="0">
                <a:effectLst/>
              </a:rPr>
              <a:t>Data Visualization:</a:t>
            </a:r>
            <a:r>
              <a:rPr lang="en-US" sz="2400" b="0" i="0" dirty="0">
                <a:effectLst/>
              </a:rPr>
              <a:t> </a:t>
            </a:r>
            <a:r>
              <a:rPr lang="en-US" sz="2000" b="0" i="0" dirty="0">
                <a:effectLst/>
              </a:rPr>
              <a:t>Integration of data visualization libraries to create pie charts, bar graphs, and other visual representations of placement trends.</a:t>
            </a:r>
          </a:p>
          <a:p>
            <a:pPr algn="l"/>
            <a:endParaRPr lang="en-US" sz="2000" b="0" i="0" dirty="0">
              <a:effectLst/>
            </a:endParaRPr>
          </a:p>
          <a:p>
            <a:pPr marL="285750" indent="-285750" algn="l">
              <a:buFont typeface="Wingdings" panose="05000000000000000000" pitchFamily="2" charset="2"/>
              <a:buChar char="Ø"/>
            </a:pPr>
            <a:r>
              <a:rPr lang="en-US" sz="2400" b="1" i="0" dirty="0">
                <a:effectLst/>
              </a:rPr>
              <a:t>Statistical Reports Generation:</a:t>
            </a:r>
            <a:r>
              <a:rPr lang="en-US" sz="2400" b="0" i="0" dirty="0">
                <a:effectLst/>
              </a:rPr>
              <a:t> </a:t>
            </a:r>
            <a:r>
              <a:rPr lang="en-US" sz="2000" b="0" i="0" dirty="0">
                <a:effectLst/>
              </a:rPr>
              <a:t>Ability to generate statistical reports based on placement data and technology trends.</a:t>
            </a:r>
          </a:p>
          <a:p>
            <a:pPr algn="l"/>
            <a:endParaRPr lang="en-US" sz="2000" b="0" i="0" dirty="0">
              <a:effectLst/>
            </a:endParaRPr>
          </a:p>
          <a:p>
            <a:pPr marL="285750" indent="-285750" algn="l">
              <a:buFont typeface="Wingdings" panose="05000000000000000000" pitchFamily="2" charset="2"/>
              <a:buChar char="Ø"/>
            </a:pPr>
            <a:r>
              <a:rPr lang="en-US" sz="2400" b="1" i="0" dirty="0">
                <a:effectLst/>
              </a:rPr>
              <a:t>Comparative Analysis:</a:t>
            </a:r>
            <a:r>
              <a:rPr lang="en-US" sz="2400" b="0" i="0" dirty="0">
                <a:effectLst/>
              </a:rPr>
              <a:t> </a:t>
            </a:r>
            <a:r>
              <a:rPr lang="en-US" sz="2000" b="0" i="0" dirty="0">
                <a:effectLst/>
              </a:rPr>
              <a:t>Tools for performing year-by-year comparative analysis of placement trends.</a:t>
            </a:r>
          </a:p>
          <a:p>
            <a:pPr algn="l"/>
            <a:endParaRPr lang="en-US" sz="2000" b="0" i="0" dirty="0">
              <a:effectLst/>
            </a:endParaRPr>
          </a:p>
          <a:p>
            <a:pPr marL="285750" indent="-285750" algn="l">
              <a:buFont typeface="Wingdings" panose="05000000000000000000" pitchFamily="2" charset="2"/>
              <a:buChar char="Ø"/>
            </a:pPr>
            <a:r>
              <a:rPr lang="en-US" sz="2400" b="1" i="0" dirty="0">
                <a:effectLst/>
              </a:rPr>
              <a:t>Industry Insights:</a:t>
            </a:r>
            <a:r>
              <a:rPr lang="en-US" sz="2400" b="0" i="0" dirty="0">
                <a:effectLst/>
              </a:rPr>
              <a:t> </a:t>
            </a:r>
            <a:r>
              <a:rPr lang="en-US" sz="2000" b="0" i="0" dirty="0">
                <a:effectLst/>
              </a:rPr>
              <a:t>Visualizations that showcase the distribution of placements based on technologies learned, providing insights into industry preferences.</a:t>
            </a:r>
          </a:p>
          <a:p>
            <a:endParaRPr lang="en-IN" sz="2000" dirty="0"/>
          </a:p>
        </p:txBody>
      </p:sp>
      <p:sp>
        <p:nvSpPr>
          <p:cNvPr id="4" name="Content Placeholder 3">
            <a:extLst>
              <a:ext uri="{FF2B5EF4-FFF2-40B4-BE49-F238E27FC236}">
                <a16:creationId xmlns:a16="http://schemas.microsoft.com/office/drawing/2014/main" id="{5D62026F-5CB2-B3EB-E10F-341D59FA22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09345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3058</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27</vt:i4>
      </vt:variant>
    </vt:vector>
  </HeadingPairs>
  <TitlesOfParts>
    <vt:vector size="42" baseType="lpstr">
      <vt:lpstr>Aptos Display</vt:lpstr>
      <vt:lpstr>Arial</vt:lpstr>
      <vt:lpstr>Calibri</vt:lpstr>
      <vt:lpstr>Calibri Light</vt:lpstr>
      <vt:lpstr>Calisto MT</vt:lpstr>
      <vt:lpstr>Century Gothic</vt:lpstr>
      <vt:lpstr>Comic Sans MS</vt:lpstr>
      <vt:lpstr>Corbel</vt:lpstr>
      <vt:lpstr>Söhne</vt:lpstr>
      <vt:lpstr>Times New Roman</vt:lpstr>
      <vt:lpstr>Trebuchet MS</vt:lpstr>
      <vt:lpstr>Wingdings</vt:lpstr>
      <vt:lpstr>Wingdings 3</vt:lpstr>
      <vt:lpstr>Office Theme</vt:lpstr>
      <vt:lpstr>Wisp</vt:lpstr>
      <vt:lpstr>f</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Dev</dc:creator>
  <cp:lastModifiedBy>Dinesh Dev</cp:lastModifiedBy>
  <cp:revision>50</cp:revision>
  <dcterms:created xsi:type="dcterms:W3CDTF">2023-08-01T16:04:48Z</dcterms:created>
  <dcterms:modified xsi:type="dcterms:W3CDTF">2023-12-03T14:21:28Z</dcterms:modified>
</cp:coreProperties>
</file>