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9" r:id="rId9"/>
    <p:sldId id="263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1883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6979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1489" y="3007947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Store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493AC3C-2718-40C4-817D-F327B6650C47}"/>
              </a:ext>
            </a:extLst>
          </p:cNvPr>
          <p:cNvSpPr txBox="1"/>
          <p:nvPr/>
        </p:nvSpPr>
        <p:spPr>
          <a:xfrm>
            <a:off x="11353800" y="1333500"/>
            <a:ext cx="590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BUISENESS UNDERSTANDING:-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07DF5-813A-4B64-926C-E756A7A7D2C3}"/>
              </a:ext>
            </a:extLst>
          </p:cNvPr>
          <p:cNvSpPr txBox="1"/>
          <p:nvPr/>
        </p:nvSpPr>
        <p:spPr>
          <a:xfrm>
            <a:off x="11201400" y="2705100"/>
            <a:ext cx="675956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1.The average performed stores which are giving efficiency below 50%  and revenue generated low which are last 3 stores should be concentrated more</a:t>
            </a:r>
          </a:p>
          <a:p>
            <a:endParaRPr lang="en-IN" sz="2000" b="1" dirty="0"/>
          </a:p>
          <a:p>
            <a:r>
              <a:rPr lang="en-IN" sz="2000" b="1" dirty="0"/>
              <a:t>2.The inventory Management some Store_ID are very bad, inventory management are not done well in the given period of time Stock_on_hand above 50%.</a:t>
            </a:r>
          </a:p>
          <a:p>
            <a:endParaRPr lang="en-IN" sz="2000" b="1" dirty="0"/>
          </a:p>
          <a:p>
            <a:r>
              <a:rPr lang="en-IN" sz="2000" b="1" dirty="0"/>
              <a:t>3.Sales trend is greater at Christmas most of the toys went on sold in December, increase the stock_on_hand to bring gain more profits.</a:t>
            </a:r>
          </a:p>
          <a:p>
            <a:endParaRPr lang="en-IN" sz="2000" b="1" dirty="0"/>
          </a:p>
          <a:p>
            <a:r>
              <a:rPr lang="en-IN" sz="2000" b="1" dirty="0"/>
              <a:t>4.Classic dominoes sales, profit and revenue are very low compared to others improve offers and attract customers to improve the revenue.</a:t>
            </a:r>
          </a:p>
          <a:p>
            <a:endParaRPr lang="en-IN" sz="2000" b="1" dirty="0"/>
          </a:p>
          <a:p>
            <a:r>
              <a:rPr lang="en-IN" sz="2000" b="1" dirty="0"/>
              <a:t>5.There are some stores which has a good profit margin but </a:t>
            </a:r>
            <a:r>
              <a:rPr lang="en-IN" sz="2000" b="1" dirty="0" err="1"/>
              <a:t>stock_in_hand</a:t>
            </a:r>
            <a:r>
              <a:rPr lang="en-IN" sz="2000" b="1" dirty="0"/>
              <a:t> is very less but there, must be demand is more at the places increase sales at that point.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r"/>
            <a:r>
              <a:rPr lang="en-IN" sz="3200" b="1" dirty="0"/>
              <a:t>Data from January 2022 to September 2023</a:t>
            </a:r>
          </a:p>
          <a:p>
            <a:pPr algn="r"/>
            <a:endParaRPr lang="en-IN" sz="3200" b="1" dirty="0"/>
          </a:p>
          <a:p>
            <a:pPr algn="ctr"/>
            <a:r>
              <a:rPr lang="en-IN" sz="4000" b="1" dirty="0"/>
              <a:t>      Information about:-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4000" b="1" dirty="0"/>
              <a:t>                       1.products &amp; purchases</a:t>
            </a:r>
          </a:p>
          <a:p>
            <a:pPr algn="ctr"/>
            <a:r>
              <a:rPr lang="en-IN" sz="4000" b="1" dirty="0"/>
              <a:t>           2.Store details</a:t>
            </a:r>
          </a:p>
          <a:p>
            <a:pPr algn="ctr"/>
            <a:r>
              <a:rPr lang="en-IN" sz="4000" b="1" dirty="0"/>
              <a:t>                 3.Purchase prices </a:t>
            </a:r>
          </a:p>
          <a:p>
            <a:pPr algn="ctr"/>
            <a:r>
              <a:rPr lang="en-IN" sz="4000" b="1" dirty="0"/>
              <a:t>                4.Product names</a:t>
            </a:r>
          </a:p>
          <a:p>
            <a:pPr algn="ctr"/>
            <a:r>
              <a:rPr lang="en-IN" sz="4000" b="1" dirty="0"/>
              <a:t>             5.Product dates</a:t>
            </a:r>
          </a:p>
          <a:p>
            <a:pPr algn="ctr"/>
            <a:r>
              <a:rPr lang="en-IN" sz="4000" b="1" dirty="0"/>
              <a:t>                          6.Sales and units  etc…</a:t>
            </a:r>
          </a:p>
          <a:p>
            <a:pPr algn="r"/>
            <a:endParaRPr lang="en-IN" sz="3200" b="1" dirty="0"/>
          </a:p>
          <a:p>
            <a:pPr algn="r"/>
            <a:endParaRPr lang="en-IN" sz="32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11260" y="0"/>
            <a:ext cx="10896224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C0551DB-E989-4852-9950-D7475D10249E}"/>
              </a:ext>
            </a:extLst>
          </p:cNvPr>
          <p:cNvSpPr txBox="1"/>
          <p:nvPr/>
        </p:nvSpPr>
        <p:spPr>
          <a:xfrm>
            <a:off x="2590800" y="571500"/>
            <a:ext cx="64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</a:rPr>
              <a:t>TO FIND:-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479ECA-C40E-4AA8-BE68-2A0AF3F4AE6B}"/>
              </a:ext>
            </a:extLst>
          </p:cNvPr>
          <p:cNvSpPr txBox="1"/>
          <p:nvPr/>
        </p:nvSpPr>
        <p:spPr>
          <a:xfrm>
            <a:off x="2107520" y="1840860"/>
            <a:ext cx="8899964" cy="709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4800" b="1" dirty="0">
                <a:solidFill>
                  <a:schemeClr val="bg1"/>
                </a:solidFill>
              </a:rPr>
              <a:t>1. Production Performance Analysis</a:t>
            </a:r>
            <a:endParaRPr lang="en-GB" sz="4800" dirty="0">
              <a:solidFill>
                <a:schemeClr val="bg1"/>
              </a:solidFill>
            </a:endParaRPr>
          </a:p>
          <a:p>
            <a:pPr marL="173736" lvl="1" indent="0">
              <a:lnSpc>
                <a:spcPct val="110000"/>
              </a:lnSpc>
              <a:buNone/>
            </a:pPr>
            <a:r>
              <a:rPr lang="en-GB" sz="4800" b="1" dirty="0">
                <a:solidFill>
                  <a:schemeClr val="bg1"/>
                </a:solidFill>
              </a:rPr>
              <a:t> 2.  Store Performance Analysis</a:t>
            </a:r>
            <a:endParaRPr lang="en-GB" sz="4800" dirty="0">
              <a:solidFill>
                <a:schemeClr val="bg1"/>
              </a:solidFill>
            </a:endParaRPr>
          </a:p>
          <a:p>
            <a:pPr marL="173736" lvl="1" indent="0">
              <a:lnSpc>
                <a:spcPct val="100000"/>
              </a:lnSpc>
              <a:buNone/>
            </a:pPr>
            <a:r>
              <a:rPr lang="en-US" sz="4800" b="1" dirty="0">
                <a:solidFill>
                  <a:schemeClr val="bg1"/>
                </a:solidFill>
              </a:rPr>
              <a:t> 3. Complex Monthly Sales Trend Analysis</a:t>
            </a:r>
            <a:endParaRPr lang="en-US" sz="4800" dirty="0">
              <a:solidFill>
                <a:schemeClr val="bg1"/>
              </a:solidFill>
            </a:endParaRPr>
          </a:p>
          <a:p>
            <a:pPr marL="173736" lvl="1" indent="0">
              <a:buNone/>
            </a:pPr>
            <a:r>
              <a:rPr lang="en-GB" sz="4800" b="1" dirty="0">
                <a:solidFill>
                  <a:schemeClr val="bg1"/>
                </a:solidFill>
              </a:rPr>
              <a:t> 4. Cumulative Distribution of Profit Margin</a:t>
            </a:r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b="1" dirty="0">
                <a:solidFill>
                  <a:schemeClr val="bg1"/>
                </a:solidFill>
              </a:rPr>
              <a:t>  5. Store Inventory Turnover Analysis</a:t>
            </a:r>
            <a:endParaRPr lang="en-US" sz="48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78628-D65A-4EF5-ACFD-CA3411962F6E}"/>
              </a:ext>
            </a:extLst>
          </p:cNvPr>
          <p:cNvSpPr txBox="1"/>
          <p:nvPr/>
        </p:nvSpPr>
        <p:spPr>
          <a:xfrm>
            <a:off x="4534646" y="1284816"/>
            <a:ext cx="4971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IMPORTING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CFE96A-FD03-4B5E-B137-3CB093F1EAD9}"/>
              </a:ext>
            </a:extLst>
          </p:cNvPr>
          <p:cNvSpPr txBox="1"/>
          <p:nvPr/>
        </p:nvSpPr>
        <p:spPr>
          <a:xfrm>
            <a:off x="6644895" y="2863822"/>
            <a:ext cx="5215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DATA TYPE-CHECKING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E8726D-5B4C-4F09-83A2-F6150166FA80}"/>
              </a:ext>
            </a:extLst>
          </p:cNvPr>
          <p:cNvSpPr txBox="1"/>
          <p:nvPr/>
        </p:nvSpPr>
        <p:spPr>
          <a:xfrm>
            <a:off x="8500258" y="4464746"/>
            <a:ext cx="5215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015816-44E2-4128-AC50-3240600D7B08}"/>
              </a:ext>
            </a:extLst>
          </p:cNvPr>
          <p:cNvSpPr txBox="1"/>
          <p:nvPr/>
        </p:nvSpPr>
        <p:spPr>
          <a:xfrm>
            <a:off x="10087004" y="6264023"/>
            <a:ext cx="5838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UPDATING CONSTRAINS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5F94B5-2BDC-47E2-BD7D-5B452DC06AD9}"/>
              </a:ext>
            </a:extLst>
          </p:cNvPr>
          <p:cNvSpPr txBox="1"/>
          <p:nvPr/>
        </p:nvSpPr>
        <p:spPr>
          <a:xfrm>
            <a:off x="11578642" y="7993672"/>
            <a:ext cx="5026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SOLUTION BUILDING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964429" y="6093778"/>
            <a:ext cx="4817342" cy="13503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1AB6D4-7765-4B64-BC18-25678A9B6037}"/>
              </a:ext>
            </a:extLst>
          </p:cNvPr>
          <p:cNvSpPr txBox="1"/>
          <p:nvPr/>
        </p:nvSpPr>
        <p:spPr>
          <a:xfrm>
            <a:off x="9149644" y="2087449"/>
            <a:ext cx="86212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A100FF"/>
                </a:solidFill>
              </a:rPr>
              <a:t>2.Store performance Analysis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</a:rPr>
              <a:t>Best performed Store  “</a:t>
            </a:r>
            <a:r>
              <a:rPr lang="en-IN" sz="3200" b="1" dirty="0">
                <a:solidFill>
                  <a:srgbClr val="A100FF"/>
                </a:solidFill>
                <a:highlight>
                  <a:srgbClr val="FFFF00"/>
                </a:highlight>
              </a:rPr>
              <a:t>Toys ciudad de Mexico 2</a:t>
            </a:r>
            <a:r>
              <a:rPr lang="en-IN" sz="3200" b="1" dirty="0">
                <a:solidFill>
                  <a:srgbClr val="A100FF"/>
                </a:solidFill>
              </a:rPr>
              <a:t>” 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</a:rPr>
              <a:t>Units sold = 42757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</a:rPr>
              <a:t>Total Revenue = 554553.43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</a:rPr>
              <a:t>total profit = </a:t>
            </a:r>
            <a:r>
              <a:rPr lang="en-IN" sz="3200" b="1" dirty="0">
                <a:solidFill>
                  <a:srgbClr val="A100FF"/>
                </a:solidFill>
                <a:highlight>
                  <a:srgbClr val="FFFF00"/>
                </a:highlight>
              </a:rPr>
              <a:t> 169856 </a:t>
            </a:r>
            <a:endParaRPr lang="en-IN" sz="3200" b="1" dirty="0">
              <a:solidFill>
                <a:srgbClr val="A100FF"/>
              </a:solidFill>
            </a:endParaRPr>
          </a:p>
          <a:p>
            <a:pPr algn="ctr"/>
            <a:r>
              <a:rPr lang="en-IN" sz="3200" b="1" dirty="0">
                <a:solidFill>
                  <a:srgbClr val="A100FF"/>
                </a:solidFill>
              </a:rPr>
              <a:t>profit margin = </a:t>
            </a:r>
            <a:r>
              <a:rPr lang="en-IN" sz="3200" b="1" dirty="0">
                <a:solidFill>
                  <a:srgbClr val="A100FF"/>
                </a:solidFill>
                <a:highlight>
                  <a:srgbClr val="FFFF00"/>
                </a:highlight>
              </a:rPr>
              <a:t>30.62</a:t>
            </a:r>
          </a:p>
          <a:p>
            <a:pPr algn="ctr"/>
            <a:endParaRPr lang="en-IN" sz="3200" b="1" dirty="0">
              <a:solidFill>
                <a:srgbClr val="A100FF"/>
              </a:solidFill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DD204E6D-495B-459F-9EF2-FA5F5FB9F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438400" y="6093778"/>
            <a:ext cx="4817342" cy="13503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DA777A-536F-457D-8BE4-A6BF2B49C073}"/>
              </a:ext>
            </a:extLst>
          </p:cNvPr>
          <p:cNvSpPr txBox="1"/>
          <p:nvPr/>
        </p:nvSpPr>
        <p:spPr>
          <a:xfrm>
            <a:off x="517112" y="2087449"/>
            <a:ext cx="86212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A100FF"/>
                </a:solidFill>
              </a:rPr>
              <a:t>1.Production Performance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</a:rPr>
              <a:t>Top sold product is “</a:t>
            </a:r>
            <a:r>
              <a:rPr lang="en-IN" sz="3200" b="1" dirty="0">
                <a:solidFill>
                  <a:srgbClr val="A100FF"/>
                </a:solidFill>
                <a:highlight>
                  <a:srgbClr val="FFFF00"/>
                </a:highlight>
              </a:rPr>
              <a:t>colour buds</a:t>
            </a:r>
            <a:r>
              <a:rPr lang="en-IN" sz="3200" b="1" dirty="0">
                <a:solidFill>
                  <a:srgbClr val="A100FF"/>
                </a:solidFill>
              </a:rPr>
              <a:t>” followed by “Action Figure”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</a:rPr>
              <a:t>Units sold are </a:t>
            </a:r>
            <a:r>
              <a:rPr lang="en-IN" sz="3200" b="1" dirty="0">
                <a:solidFill>
                  <a:srgbClr val="A100FF"/>
                </a:solidFill>
                <a:highlight>
                  <a:srgbClr val="FFFF00"/>
                </a:highlight>
              </a:rPr>
              <a:t>103468</a:t>
            </a:r>
            <a:r>
              <a:rPr lang="en-IN" sz="3200" b="1" dirty="0">
                <a:solidFill>
                  <a:srgbClr val="A100FF"/>
                </a:solidFill>
              </a:rPr>
              <a:t> in Quantity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</a:rPr>
              <a:t>Total Sales=</a:t>
            </a:r>
            <a:r>
              <a:rPr lang="en-IN" sz="3200" b="1" dirty="0">
                <a:solidFill>
                  <a:srgbClr val="A100FF"/>
                </a:solidFill>
                <a:highlight>
                  <a:srgbClr val="FFFF00"/>
                </a:highlight>
              </a:rPr>
              <a:t>1564476.32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</a:rPr>
              <a:t>Total Profit=</a:t>
            </a:r>
            <a:r>
              <a:rPr lang="en-IN" sz="3200" b="1" dirty="0">
                <a:solidFill>
                  <a:srgbClr val="A100FF"/>
                </a:solidFill>
                <a:highlight>
                  <a:srgbClr val="FFFF00"/>
                </a:highlight>
              </a:rPr>
              <a:t>834944 ,</a:t>
            </a:r>
            <a:r>
              <a:rPr lang="en-IN" sz="3200" b="1" dirty="0">
                <a:solidFill>
                  <a:srgbClr val="A100FF"/>
                </a:solidFill>
              </a:rPr>
              <a:t> From colour buds only </a:t>
            </a:r>
            <a:endParaRPr lang="en-IN" sz="3200" b="1" dirty="0">
              <a:solidFill>
                <a:srgbClr val="A100FF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964429" y="6093778"/>
            <a:ext cx="4817342" cy="13503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1AB6D4-7765-4B64-BC18-25678A9B6037}"/>
              </a:ext>
            </a:extLst>
          </p:cNvPr>
          <p:cNvSpPr txBox="1"/>
          <p:nvPr/>
        </p:nvSpPr>
        <p:spPr>
          <a:xfrm>
            <a:off x="9149644" y="2087449"/>
            <a:ext cx="86212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A100FF"/>
                </a:solidFill>
              </a:rPr>
              <a:t>4.Cumilative Distribution Of Profit Margin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</a:rPr>
              <a:t>The top 8 </a:t>
            </a:r>
            <a:r>
              <a:rPr lang="en-IN" sz="3200" b="1" dirty="0" err="1">
                <a:solidFill>
                  <a:srgbClr val="A100FF"/>
                </a:solidFill>
              </a:rPr>
              <a:t>product_Category</a:t>
            </a:r>
            <a:r>
              <a:rPr lang="en-IN" sz="3200" b="1" dirty="0">
                <a:solidFill>
                  <a:srgbClr val="A100FF"/>
                </a:solidFill>
              </a:rPr>
              <a:t> highest profit generated belongs to Art &amp; Crafts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</a:rPr>
              <a:t>The top 3 product names are Magic </a:t>
            </a:r>
            <a:r>
              <a:rPr lang="en-IN" sz="3200" b="1" dirty="0" err="1">
                <a:solidFill>
                  <a:srgbClr val="A100FF"/>
                </a:solidFill>
              </a:rPr>
              <a:t>Sand,Playdoh</a:t>
            </a:r>
            <a:r>
              <a:rPr lang="en-IN" sz="3200" b="1" dirty="0">
                <a:solidFill>
                  <a:srgbClr val="A100FF"/>
                </a:solidFill>
              </a:rPr>
              <a:t> playset, Playdoh Toolkit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</a:rPr>
              <a:t>Top cumulative profit margin=12.50%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</a:rPr>
              <a:t>Profit margin =</a:t>
            </a:r>
            <a:r>
              <a:rPr lang="en-IN" sz="3200" b="1" dirty="0">
                <a:solidFill>
                  <a:srgbClr val="A100FF"/>
                </a:solidFill>
                <a:highlight>
                  <a:srgbClr val="FFFF00"/>
                </a:highlight>
              </a:rPr>
              <a:t>12.50%</a:t>
            </a: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DD204E6D-495B-459F-9EF2-FA5F5FB9F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438400" y="6093778"/>
            <a:ext cx="4817342" cy="13503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DA777A-536F-457D-8BE4-A6BF2B49C073}"/>
              </a:ext>
            </a:extLst>
          </p:cNvPr>
          <p:cNvSpPr txBox="1"/>
          <p:nvPr/>
        </p:nvSpPr>
        <p:spPr>
          <a:xfrm>
            <a:off x="517112" y="2087449"/>
            <a:ext cx="86212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A100FF"/>
                </a:solidFill>
              </a:rPr>
              <a:t>3.Complex Monthly Sales Trend Analysis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  <a:sym typeface="Wingdings" panose="05000000000000000000" pitchFamily="2" charset="2"/>
              </a:rPr>
              <a:t></a:t>
            </a:r>
            <a:r>
              <a:rPr lang="en-IN" sz="3200" b="1" dirty="0">
                <a:solidFill>
                  <a:srgbClr val="A100FF"/>
                </a:solidFill>
              </a:rPr>
              <a:t>In October-2022,December-2022,March-2023 The sales and profit growth is more and performance is increasing.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  <a:sym typeface="Wingdings" panose="05000000000000000000" pitchFamily="2" charset="2"/>
              </a:rPr>
              <a:t></a:t>
            </a:r>
            <a:r>
              <a:rPr lang="en-IN" sz="3200" b="1" dirty="0">
                <a:solidFill>
                  <a:srgbClr val="A100FF"/>
                </a:solidFill>
              </a:rPr>
              <a:t>These 3 months have </a:t>
            </a:r>
            <a:r>
              <a:rPr lang="en-IN" sz="3200" b="1" dirty="0">
                <a:solidFill>
                  <a:srgbClr val="A100FF"/>
                </a:solidFill>
                <a:highlight>
                  <a:srgbClr val="FFFF00"/>
                </a:highlight>
              </a:rPr>
              <a:t>significant growth.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  <a:sym typeface="Wingdings" panose="05000000000000000000" pitchFamily="2" charset="2"/>
              </a:rPr>
              <a:t>July 2022,August 2022 and August 2023 has </a:t>
            </a:r>
            <a:r>
              <a:rPr lang="en-IN" sz="3200" b="1" dirty="0">
                <a:solidFill>
                  <a:srgbClr val="A100FF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significant decline.</a:t>
            </a:r>
            <a:endParaRPr lang="en-IN" sz="3200" b="1" dirty="0">
              <a:solidFill>
                <a:srgbClr val="A100FF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328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081914" y="6210300"/>
            <a:ext cx="12124171" cy="13503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6FD462-332D-4493-9312-828BA98646D2}"/>
              </a:ext>
            </a:extLst>
          </p:cNvPr>
          <p:cNvSpPr txBox="1"/>
          <p:nvPr/>
        </p:nvSpPr>
        <p:spPr>
          <a:xfrm>
            <a:off x="1028700" y="2092021"/>
            <a:ext cx="1623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A100FF"/>
                </a:solidFill>
              </a:rPr>
              <a:t>5.Store Inventory Turnover Analysis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  <a:sym typeface="Wingdings" panose="05000000000000000000" pitchFamily="2" charset="2"/>
              </a:rPr>
              <a:t></a:t>
            </a:r>
            <a:r>
              <a:rPr lang="en-IN" sz="3200" b="1" dirty="0">
                <a:solidFill>
                  <a:srgbClr val="A100FF"/>
                </a:solidFill>
              </a:rPr>
              <a:t>Store ID = 9,Has a 100% efficiency all the goods have been sold and no stock is been left on hand.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  <a:sym typeface="Wingdings" panose="05000000000000000000" pitchFamily="2" charset="2"/>
              </a:rPr>
              <a:t>15% Of the stores performance is excellent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  <a:sym typeface="Wingdings" panose="05000000000000000000" pitchFamily="2" charset="2"/>
              </a:rPr>
              <a:t>40% of the stores performance are stable</a:t>
            </a:r>
          </a:p>
          <a:p>
            <a:pPr algn="ctr"/>
            <a:r>
              <a:rPr lang="en-IN" sz="3200" b="1" dirty="0">
                <a:solidFill>
                  <a:srgbClr val="A100FF"/>
                </a:solidFill>
                <a:sym typeface="Wingdings" panose="05000000000000000000" pitchFamily="2" charset="2"/>
              </a:rPr>
              <a:t>20% of the stores are below average</a:t>
            </a:r>
            <a:br>
              <a:rPr lang="en-IN" sz="3200" b="1" dirty="0">
                <a:solidFill>
                  <a:srgbClr val="A100FF"/>
                </a:solidFill>
                <a:sym typeface="Wingdings" panose="05000000000000000000" pitchFamily="2" charset="2"/>
              </a:rPr>
            </a:br>
            <a:r>
              <a:rPr lang="en-IN" sz="3200" b="1" dirty="0">
                <a:solidFill>
                  <a:srgbClr val="A100FF"/>
                </a:solidFill>
                <a:sym typeface="Wingdings" panose="05000000000000000000" pitchFamily="2" charset="2"/>
              </a:rPr>
              <a:t>15% of the stores are not performing well </a:t>
            </a:r>
            <a:endParaRPr lang="en-IN" sz="3200" b="1" dirty="0">
              <a:solidFill>
                <a:srgbClr val="A1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0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BFAC365-8E96-4672-A790-EA52BEA7AC09}"/>
              </a:ext>
            </a:extLst>
          </p:cNvPr>
          <p:cNvSpPr txBox="1"/>
          <p:nvPr/>
        </p:nvSpPr>
        <p:spPr>
          <a:xfrm>
            <a:off x="3505200" y="2019300"/>
            <a:ext cx="39001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A100FF"/>
                </a:solidFill>
                <a:sym typeface="Wingdings" panose="05000000000000000000" pitchFamily="2" charset="2"/>
              </a:rPr>
              <a:t>15% Of the stores performance is excellent</a:t>
            </a:r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99F227-F431-464C-8F4B-CB5FA99EDA39}"/>
              </a:ext>
            </a:extLst>
          </p:cNvPr>
          <p:cNvSpPr txBox="1"/>
          <p:nvPr/>
        </p:nvSpPr>
        <p:spPr>
          <a:xfrm>
            <a:off x="11539200" y="5617479"/>
            <a:ext cx="3900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A100FF"/>
                </a:solidFill>
                <a:sym typeface="Wingdings" panose="05000000000000000000" pitchFamily="2" charset="2"/>
              </a:rPr>
              <a:t>15% of the stores are not performing well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8BE928-FC78-442F-9B77-840F21D38E42}"/>
              </a:ext>
            </a:extLst>
          </p:cNvPr>
          <p:cNvSpPr txBox="1"/>
          <p:nvPr/>
        </p:nvSpPr>
        <p:spPr>
          <a:xfrm>
            <a:off x="3505200" y="5755092"/>
            <a:ext cx="3900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A100FF"/>
                </a:solidFill>
                <a:sym typeface="Wingdings" panose="05000000000000000000" pitchFamily="2" charset="2"/>
              </a:rPr>
              <a:t>20% of the stores are below average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3CC667-6491-4518-B8D9-566626EF8EA4}"/>
              </a:ext>
            </a:extLst>
          </p:cNvPr>
          <p:cNvSpPr txBox="1"/>
          <p:nvPr/>
        </p:nvSpPr>
        <p:spPr>
          <a:xfrm>
            <a:off x="11539200" y="2307336"/>
            <a:ext cx="39001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A100FF"/>
                </a:solidFill>
                <a:sym typeface="Wingdings" panose="05000000000000000000" pitchFamily="2" charset="2"/>
              </a:rPr>
              <a:t>40% of the stores performance are stable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571</Words>
  <Application>Microsoft Office PowerPoint</Application>
  <PresentationFormat>Custom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Arial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KURMA DINESH</cp:lastModifiedBy>
  <cp:revision>21</cp:revision>
  <dcterms:created xsi:type="dcterms:W3CDTF">2006-08-16T00:00:00Z</dcterms:created>
  <dcterms:modified xsi:type="dcterms:W3CDTF">2024-08-10T17:53:16Z</dcterms:modified>
  <dc:identifier>DAEhDyfaYKE</dc:identifier>
</cp:coreProperties>
</file>