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90" autoAdjust="0"/>
  </p:normalViewPr>
  <p:slideViewPr>
    <p:cSldViewPr>
      <p:cViewPr>
        <p:scale>
          <a:sx n="50" d="100"/>
          <a:sy n="50" d="100"/>
        </p:scale>
        <p:origin x="-1476"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223EEF-82C8-471A-A736-820C1997AA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 xmlns:a16="http://schemas.microsoft.com/office/drawing/2014/main" id="{2F0B5784-DFDD-4A86-BF84-6AC3BFE431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 xmlns:a16="http://schemas.microsoft.com/office/drawing/2014/main" id="{AB8D97C0-6471-46B1-B379-51570531B92D}"/>
              </a:ext>
            </a:extLst>
          </p:cNvPr>
          <p:cNvSpPr>
            <a:spLocks noGrp="1"/>
          </p:cNvSpPr>
          <p:nvPr>
            <p:ph type="dt" sz="half" idx="10"/>
          </p:nvPr>
        </p:nvSpPr>
        <p:spPr/>
        <p:txBody>
          <a:bodyPr/>
          <a:lstStyle/>
          <a:p>
            <a:fld id="{DAA04618-1537-4159-8F11-E8A52CA8B2DF}" type="datetimeFigureOut">
              <a:rPr lang="en-NZ" smtClean="0"/>
              <a:pPr/>
              <a:t>15/10/2020</a:t>
            </a:fld>
            <a:endParaRPr lang="en-NZ"/>
          </a:p>
        </p:txBody>
      </p:sp>
      <p:sp>
        <p:nvSpPr>
          <p:cNvPr id="5" name="Footer Placeholder 4">
            <a:extLst>
              <a:ext uri="{FF2B5EF4-FFF2-40B4-BE49-F238E27FC236}">
                <a16:creationId xmlns="" xmlns:a16="http://schemas.microsoft.com/office/drawing/2014/main" id="{619C9B14-6036-4A5C-A5A3-99F5FF43BA1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 xmlns:a16="http://schemas.microsoft.com/office/drawing/2014/main" id="{E365B2EF-366D-4814-9810-69504F67FF8D}"/>
              </a:ext>
            </a:extLst>
          </p:cNvPr>
          <p:cNvSpPr>
            <a:spLocks noGrp="1"/>
          </p:cNvSpPr>
          <p:nvPr>
            <p:ph type="sldNum" sz="quarter" idx="12"/>
          </p:nvPr>
        </p:nvSpPr>
        <p:spPr/>
        <p:txBody>
          <a:bodyPr/>
          <a:lstStyle/>
          <a:p>
            <a:fld id="{6E91F6C4-EC8F-4142-8901-B30CBE4BB717}" type="slidenum">
              <a:rPr lang="en-NZ" smtClean="0"/>
              <a:pPr/>
              <a:t>‹#›</a:t>
            </a:fld>
            <a:endParaRPr lang="en-NZ"/>
          </a:p>
        </p:txBody>
      </p:sp>
    </p:spTree>
    <p:extLst>
      <p:ext uri="{BB962C8B-B14F-4D97-AF65-F5344CB8AC3E}">
        <p14:creationId xmlns="" xmlns:p14="http://schemas.microsoft.com/office/powerpoint/2010/main" val="3712532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6616DD-309E-41D3-90DE-8C7897DA1811}"/>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 xmlns:a16="http://schemas.microsoft.com/office/drawing/2014/main" id="{3F6C0CCE-1AC0-41ED-A0A6-980257AC07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 xmlns:a16="http://schemas.microsoft.com/office/drawing/2014/main" id="{65993469-89BB-4F81-A26C-37DC91995B51}"/>
              </a:ext>
            </a:extLst>
          </p:cNvPr>
          <p:cNvSpPr>
            <a:spLocks noGrp="1"/>
          </p:cNvSpPr>
          <p:nvPr>
            <p:ph type="dt" sz="half" idx="10"/>
          </p:nvPr>
        </p:nvSpPr>
        <p:spPr/>
        <p:txBody>
          <a:bodyPr/>
          <a:lstStyle/>
          <a:p>
            <a:fld id="{DAA04618-1537-4159-8F11-E8A52CA8B2DF}" type="datetimeFigureOut">
              <a:rPr lang="en-NZ" smtClean="0"/>
              <a:pPr/>
              <a:t>15/10/2020</a:t>
            </a:fld>
            <a:endParaRPr lang="en-NZ"/>
          </a:p>
        </p:txBody>
      </p:sp>
      <p:sp>
        <p:nvSpPr>
          <p:cNvPr id="5" name="Footer Placeholder 4">
            <a:extLst>
              <a:ext uri="{FF2B5EF4-FFF2-40B4-BE49-F238E27FC236}">
                <a16:creationId xmlns="" xmlns:a16="http://schemas.microsoft.com/office/drawing/2014/main" id="{D4013738-AF32-4422-9944-29745FF68F5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 xmlns:a16="http://schemas.microsoft.com/office/drawing/2014/main" id="{0BEB574E-67E6-4C63-A6C4-BCA405DBB814}"/>
              </a:ext>
            </a:extLst>
          </p:cNvPr>
          <p:cNvSpPr>
            <a:spLocks noGrp="1"/>
          </p:cNvSpPr>
          <p:nvPr>
            <p:ph type="sldNum" sz="quarter" idx="12"/>
          </p:nvPr>
        </p:nvSpPr>
        <p:spPr/>
        <p:txBody>
          <a:bodyPr/>
          <a:lstStyle/>
          <a:p>
            <a:fld id="{6E91F6C4-EC8F-4142-8901-B30CBE4BB717}" type="slidenum">
              <a:rPr lang="en-NZ" smtClean="0"/>
              <a:pPr/>
              <a:t>‹#›</a:t>
            </a:fld>
            <a:endParaRPr lang="en-NZ"/>
          </a:p>
        </p:txBody>
      </p:sp>
    </p:spTree>
    <p:extLst>
      <p:ext uri="{BB962C8B-B14F-4D97-AF65-F5344CB8AC3E}">
        <p14:creationId xmlns="" xmlns:p14="http://schemas.microsoft.com/office/powerpoint/2010/main" val="90575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1E771A5-0147-4804-88EE-6A331FF52A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 xmlns:a16="http://schemas.microsoft.com/office/drawing/2014/main" id="{5D4D4445-26A4-46E3-ACA0-9115E16551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 xmlns:a16="http://schemas.microsoft.com/office/drawing/2014/main" id="{3AB143D0-C154-4CF5-96AD-BAAE945A2085}"/>
              </a:ext>
            </a:extLst>
          </p:cNvPr>
          <p:cNvSpPr>
            <a:spLocks noGrp="1"/>
          </p:cNvSpPr>
          <p:nvPr>
            <p:ph type="dt" sz="half" idx="10"/>
          </p:nvPr>
        </p:nvSpPr>
        <p:spPr/>
        <p:txBody>
          <a:bodyPr/>
          <a:lstStyle/>
          <a:p>
            <a:fld id="{DAA04618-1537-4159-8F11-E8A52CA8B2DF}" type="datetimeFigureOut">
              <a:rPr lang="en-NZ" smtClean="0"/>
              <a:pPr/>
              <a:t>15/10/2020</a:t>
            </a:fld>
            <a:endParaRPr lang="en-NZ"/>
          </a:p>
        </p:txBody>
      </p:sp>
      <p:sp>
        <p:nvSpPr>
          <p:cNvPr id="5" name="Footer Placeholder 4">
            <a:extLst>
              <a:ext uri="{FF2B5EF4-FFF2-40B4-BE49-F238E27FC236}">
                <a16:creationId xmlns="" xmlns:a16="http://schemas.microsoft.com/office/drawing/2014/main" id="{B893CF8F-4C22-471B-8BF3-8DFE2E6E2B6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 xmlns:a16="http://schemas.microsoft.com/office/drawing/2014/main" id="{88B0B132-43E9-4BC2-A78F-CCFCCBA50D18}"/>
              </a:ext>
            </a:extLst>
          </p:cNvPr>
          <p:cNvSpPr>
            <a:spLocks noGrp="1"/>
          </p:cNvSpPr>
          <p:nvPr>
            <p:ph type="sldNum" sz="quarter" idx="12"/>
          </p:nvPr>
        </p:nvSpPr>
        <p:spPr/>
        <p:txBody>
          <a:bodyPr/>
          <a:lstStyle/>
          <a:p>
            <a:fld id="{6E91F6C4-EC8F-4142-8901-B30CBE4BB717}" type="slidenum">
              <a:rPr lang="en-NZ" smtClean="0"/>
              <a:pPr/>
              <a:t>‹#›</a:t>
            </a:fld>
            <a:endParaRPr lang="en-NZ"/>
          </a:p>
        </p:txBody>
      </p:sp>
    </p:spTree>
    <p:extLst>
      <p:ext uri="{BB962C8B-B14F-4D97-AF65-F5344CB8AC3E}">
        <p14:creationId xmlns="" xmlns:p14="http://schemas.microsoft.com/office/powerpoint/2010/main" val="3212749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62B390-0C6A-4AB1-9F01-892FD57E70ED}"/>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 xmlns:a16="http://schemas.microsoft.com/office/drawing/2014/main" id="{49509FFC-14E6-4DC7-93DF-3296174F4D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 xmlns:a16="http://schemas.microsoft.com/office/drawing/2014/main" id="{F93343DE-4F20-4FB5-A314-410CE8133993}"/>
              </a:ext>
            </a:extLst>
          </p:cNvPr>
          <p:cNvSpPr>
            <a:spLocks noGrp="1"/>
          </p:cNvSpPr>
          <p:nvPr>
            <p:ph type="dt" sz="half" idx="10"/>
          </p:nvPr>
        </p:nvSpPr>
        <p:spPr/>
        <p:txBody>
          <a:bodyPr/>
          <a:lstStyle/>
          <a:p>
            <a:fld id="{DAA04618-1537-4159-8F11-E8A52CA8B2DF}" type="datetimeFigureOut">
              <a:rPr lang="en-NZ" smtClean="0"/>
              <a:pPr/>
              <a:t>15/10/2020</a:t>
            </a:fld>
            <a:endParaRPr lang="en-NZ"/>
          </a:p>
        </p:txBody>
      </p:sp>
      <p:sp>
        <p:nvSpPr>
          <p:cNvPr id="5" name="Footer Placeholder 4">
            <a:extLst>
              <a:ext uri="{FF2B5EF4-FFF2-40B4-BE49-F238E27FC236}">
                <a16:creationId xmlns="" xmlns:a16="http://schemas.microsoft.com/office/drawing/2014/main" id="{27F14049-CCA6-4EDC-B3EF-87EA7F2315F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 xmlns:a16="http://schemas.microsoft.com/office/drawing/2014/main" id="{C95386A7-6510-4C86-BB36-113B4182634C}"/>
              </a:ext>
            </a:extLst>
          </p:cNvPr>
          <p:cNvSpPr>
            <a:spLocks noGrp="1"/>
          </p:cNvSpPr>
          <p:nvPr>
            <p:ph type="sldNum" sz="quarter" idx="12"/>
          </p:nvPr>
        </p:nvSpPr>
        <p:spPr/>
        <p:txBody>
          <a:bodyPr/>
          <a:lstStyle/>
          <a:p>
            <a:fld id="{6E91F6C4-EC8F-4142-8901-B30CBE4BB717}" type="slidenum">
              <a:rPr lang="en-NZ" smtClean="0"/>
              <a:pPr/>
              <a:t>‹#›</a:t>
            </a:fld>
            <a:endParaRPr lang="en-NZ"/>
          </a:p>
        </p:txBody>
      </p:sp>
    </p:spTree>
    <p:extLst>
      <p:ext uri="{BB962C8B-B14F-4D97-AF65-F5344CB8AC3E}">
        <p14:creationId xmlns="" xmlns:p14="http://schemas.microsoft.com/office/powerpoint/2010/main" val="39167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634EF7-3CD5-4C98-8189-2D92437D7B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 xmlns:a16="http://schemas.microsoft.com/office/drawing/2014/main" id="{F7105BDB-917F-46BB-A74E-AFD69857D4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317FD59-A281-48DA-89E9-C03609CBD0D5}"/>
              </a:ext>
            </a:extLst>
          </p:cNvPr>
          <p:cNvSpPr>
            <a:spLocks noGrp="1"/>
          </p:cNvSpPr>
          <p:nvPr>
            <p:ph type="dt" sz="half" idx="10"/>
          </p:nvPr>
        </p:nvSpPr>
        <p:spPr/>
        <p:txBody>
          <a:bodyPr/>
          <a:lstStyle/>
          <a:p>
            <a:fld id="{DAA04618-1537-4159-8F11-E8A52CA8B2DF}" type="datetimeFigureOut">
              <a:rPr lang="en-NZ" smtClean="0"/>
              <a:pPr/>
              <a:t>15/10/2020</a:t>
            </a:fld>
            <a:endParaRPr lang="en-NZ"/>
          </a:p>
        </p:txBody>
      </p:sp>
      <p:sp>
        <p:nvSpPr>
          <p:cNvPr id="5" name="Footer Placeholder 4">
            <a:extLst>
              <a:ext uri="{FF2B5EF4-FFF2-40B4-BE49-F238E27FC236}">
                <a16:creationId xmlns="" xmlns:a16="http://schemas.microsoft.com/office/drawing/2014/main" id="{7B31E5EC-42B5-4C14-AD52-75A9FEC8FA3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 xmlns:a16="http://schemas.microsoft.com/office/drawing/2014/main" id="{AFE9910A-9F65-4839-9FDD-70829D75C890}"/>
              </a:ext>
            </a:extLst>
          </p:cNvPr>
          <p:cNvSpPr>
            <a:spLocks noGrp="1"/>
          </p:cNvSpPr>
          <p:nvPr>
            <p:ph type="sldNum" sz="quarter" idx="12"/>
          </p:nvPr>
        </p:nvSpPr>
        <p:spPr/>
        <p:txBody>
          <a:bodyPr/>
          <a:lstStyle/>
          <a:p>
            <a:fld id="{6E91F6C4-EC8F-4142-8901-B30CBE4BB717}" type="slidenum">
              <a:rPr lang="en-NZ" smtClean="0"/>
              <a:pPr/>
              <a:t>‹#›</a:t>
            </a:fld>
            <a:endParaRPr lang="en-NZ"/>
          </a:p>
        </p:txBody>
      </p:sp>
    </p:spTree>
    <p:extLst>
      <p:ext uri="{BB962C8B-B14F-4D97-AF65-F5344CB8AC3E}">
        <p14:creationId xmlns="" xmlns:p14="http://schemas.microsoft.com/office/powerpoint/2010/main" val="1441910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96808E-B58A-4CB9-81DE-02C221CFEDE1}"/>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 xmlns:a16="http://schemas.microsoft.com/office/drawing/2014/main" id="{FF4ADDF2-5AA3-4ED9-9F94-62305BA942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 xmlns:a16="http://schemas.microsoft.com/office/drawing/2014/main" id="{A12346F9-75AE-4B3C-9B1A-169C6A7E3E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 xmlns:a16="http://schemas.microsoft.com/office/drawing/2014/main" id="{D7A4768C-D1D6-4F64-ABD8-6001FA1C474E}"/>
              </a:ext>
            </a:extLst>
          </p:cNvPr>
          <p:cNvSpPr>
            <a:spLocks noGrp="1"/>
          </p:cNvSpPr>
          <p:nvPr>
            <p:ph type="dt" sz="half" idx="10"/>
          </p:nvPr>
        </p:nvSpPr>
        <p:spPr/>
        <p:txBody>
          <a:bodyPr/>
          <a:lstStyle/>
          <a:p>
            <a:fld id="{DAA04618-1537-4159-8F11-E8A52CA8B2DF}" type="datetimeFigureOut">
              <a:rPr lang="en-NZ" smtClean="0"/>
              <a:pPr/>
              <a:t>15/10/2020</a:t>
            </a:fld>
            <a:endParaRPr lang="en-NZ"/>
          </a:p>
        </p:txBody>
      </p:sp>
      <p:sp>
        <p:nvSpPr>
          <p:cNvPr id="6" name="Footer Placeholder 5">
            <a:extLst>
              <a:ext uri="{FF2B5EF4-FFF2-40B4-BE49-F238E27FC236}">
                <a16:creationId xmlns="" xmlns:a16="http://schemas.microsoft.com/office/drawing/2014/main" id="{C83AD78A-8F0E-414E-A596-83E8A7BE060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 xmlns:a16="http://schemas.microsoft.com/office/drawing/2014/main" id="{752E9659-A3E5-4154-82AE-A5D9D119F1A6}"/>
              </a:ext>
            </a:extLst>
          </p:cNvPr>
          <p:cNvSpPr>
            <a:spLocks noGrp="1"/>
          </p:cNvSpPr>
          <p:nvPr>
            <p:ph type="sldNum" sz="quarter" idx="12"/>
          </p:nvPr>
        </p:nvSpPr>
        <p:spPr/>
        <p:txBody>
          <a:bodyPr/>
          <a:lstStyle/>
          <a:p>
            <a:fld id="{6E91F6C4-EC8F-4142-8901-B30CBE4BB717}" type="slidenum">
              <a:rPr lang="en-NZ" smtClean="0"/>
              <a:pPr/>
              <a:t>‹#›</a:t>
            </a:fld>
            <a:endParaRPr lang="en-NZ"/>
          </a:p>
        </p:txBody>
      </p:sp>
    </p:spTree>
    <p:extLst>
      <p:ext uri="{BB962C8B-B14F-4D97-AF65-F5344CB8AC3E}">
        <p14:creationId xmlns="" xmlns:p14="http://schemas.microsoft.com/office/powerpoint/2010/main" val="1012521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9872F4-CD9D-44F6-AF26-9EDC5B75585D}"/>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 xmlns:a16="http://schemas.microsoft.com/office/drawing/2014/main" id="{103C7212-3AD3-4F65-8B34-44FF5088C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38B7236-7C41-4A2D-A74A-7D1FD71A29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 xmlns:a16="http://schemas.microsoft.com/office/drawing/2014/main" id="{482A68A5-F5AD-4519-A872-52A24F2CA9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E781C55-DDE5-435F-947A-669C5FA3C9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 xmlns:a16="http://schemas.microsoft.com/office/drawing/2014/main" id="{04735682-990B-4B9A-9539-D5CC2FF43E3A}"/>
              </a:ext>
            </a:extLst>
          </p:cNvPr>
          <p:cNvSpPr>
            <a:spLocks noGrp="1"/>
          </p:cNvSpPr>
          <p:nvPr>
            <p:ph type="dt" sz="half" idx="10"/>
          </p:nvPr>
        </p:nvSpPr>
        <p:spPr/>
        <p:txBody>
          <a:bodyPr/>
          <a:lstStyle/>
          <a:p>
            <a:fld id="{DAA04618-1537-4159-8F11-E8A52CA8B2DF}" type="datetimeFigureOut">
              <a:rPr lang="en-NZ" smtClean="0"/>
              <a:pPr/>
              <a:t>15/10/2020</a:t>
            </a:fld>
            <a:endParaRPr lang="en-NZ"/>
          </a:p>
        </p:txBody>
      </p:sp>
      <p:sp>
        <p:nvSpPr>
          <p:cNvPr id="8" name="Footer Placeholder 7">
            <a:extLst>
              <a:ext uri="{FF2B5EF4-FFF2-40B4-BE49-F238E27FC236}">
                <a16:creationId xmlns="" xmlns:a16="http://schemas.microsoft.com/office/drawing/2014/main" id="{E0D80ACE-5BFD-471A-9874-470E9C81C9F4}"/>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 xmlns:a16="http://schemas.microsoft.com/office/drawing/2014/main" id="{302E9071-3F89-469C-9B5B-2D9926A68973}"/>
              </a:ext>
            </a:extLst>
          </p:cNvPr>
          <p:cNvSpPr>
            <a:spLocks noGrp="1"/>
          </p:cNvSpPr>
          <p:nvPr>
            <p:ph type="sldNum" sz="quarter" idx="12"/>
          </p:nvPr>
        </p:nvSpPr>
        <p:spPr/>
        <p:txBody>
          <a:bodyPr/>
          <a:lstStyle/>
          <a:p>
            <a:fld id="{6E91F6C4-EC8F-4142-8901-B30CBE4BB717}" type="slidenum">
              <a:rPr lang="en-NZ" smtClean="0"/>
              <a:pPr/>
              <a:t>‹#›</a:t>
            </a:fld>
            <a:endParaRPr lang="en-NZ"/>
          </a:p>
        </p:txBody>
      </p:sp>
    </p:spTree>
    <p:extLst>
      <p:ext uri="{BB962C8B-B14F-4D97-AF65-F5344CB8AC3E}">
        <p14:creationId xmlns="" xmlns:p14="http://schemas.microsoft.com/office/powerpoint/2010/main" val="81745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16795F-0A22-44D8-BCAC-EB49BCC9AAD5}"/>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 xmlns:a16="http://schemas.microsoft.com/office/drawing/2014/main" id="{0FCF7B0A-22F4-41D2-8943-3D01C49E1033}"/>
              </a:ext>
            </a:extLst>
          </p:cNvPr>
          <p:cNvSpPr>
            <a:spLocks noGrp="1"/>
          </p:cNvSpPr>
          <p:nvPr>
            <p:ph type="dt" sz="half" idx="10"/>
          </p:nvPr>
        </p:nvSpPr>
        <p:spPr/>
        <p:txBody>
          <a:bodyPr/>
          <a:lstStyle/>
          <a:p>
            <a:fld id="{DAA04618-1537-4159-8F11-E8A52CA8B2DF}" type="datetimeFigureOut">
              <a:rPr lang="en-NZ" smtClean="0"/>
              <a:pPr/>
              <a:t>15/10/2020</a:t>
            </a:fld>
            <a:endParaRPr lang="en-NZ"/>
          </a:p>
        </p:txBody>
      </p:sp>
      <p:sp>
        <p:nvSpPr>
          <p:cNvPr id="4" name="Footer Placeholder 3">
            <a:extLst>
              <a:ext uri="{FF2B5EF4-FFF2-40B4-BE49-F238E27FC236}">
                <a16:creationId xmlns="" xmlns:a16="http://schemas.microsoft.com/office/drawing/2014/main" id="{10E5E77D-1C72-4A82-9E7B-3791F98EA175}"/>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 xmlns:a16="http://schemas.microsoft.com/office/drawing/2014/main" id="{B68F5BD6-C20F-4A8E-AD08-BDBA5CF9D526}"/>
              </a:ext>
            </a:extLst>
          </p:cNvPr>
          <p:cNvSpPr>
            <a:spLocks noGrp="1"/>
          </p:cNvSpPr>
          <p:nvPr>
            <p:ph type="sldNum" sz="quarter" idx="12"/>
          </p:nvPr>
        </p:nvSpPr>
        <p:spPr/>
        <p:txBody>
          <a:bodyPr/>
          <a:lstStyle/>
          <a:p>
            <a:fld id="{6E91F6C4-EC8F-4142-8901-B30CBE4BB717}" type="slidenum">
              <a:rPr lang="en-NZ" smtClean="0"/>
              <a:pPr/>
              <a:t>‹#›</a:t>
            </a:fld>
            <a:endParaRPr lang="en-NZ"/>
          </a:p>
        </p:txBody>
      </p:sp>
    </p:spTree>
    <p:extLst>
      <p:ext uri="{BB962C8B-B14F-4D97-AF65-F5344CB8AC3E}">
        <p14:creationId xmlns="" xmlns:p14="http://schemas.microsoft.com/office/powerpoint/2010/main" val="214741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62D2792-0773-4B18-A301-E4198C1962F4}"/>
              </a:ext>
            </a:extLst>
          </p:cNvPr>
          <p:cNvSpPr>
            <a:spLocks noGrp="1"/>
          </p:cNvSpPr>
          <p:nvPr>
            <p:ph type="dt" sz="half" idx="10"/>
          </p:nvPr>
        </p:nvSpPr>
        <p:spPr/>
        <p:txBody>
          <a:bodyPr/>
          <a:lstStyle/>
          <a:p>
            <a:fld id="{DAA04618-1537-4159-8F11-E8A52CA8B2DF}" type="datetimeFigureOut">
              <a:rPr lang="en-NZ" smtClean="0"/>
              <a:pPr/>
              <a:t>15/10/2020</a:t>
            </a:fld>
            <a:endParaRPr lang="en-NZ"/>
          </a:p>
        </p:txBody>
      </p:sp>
      <p:sp>
        <p:nvSpPr>
          <p:cNvPr id="3" name="Footer Placeholder 2">
            <a:extLst>
              <a:ext uri="{FF2B5EF4-FFF2-40B4-BE49-F238E27FC236}">
                <a16:creationId xmlns="" xmlns:a16="http://schemas.microsoft.com/office/drawing/2014/main" id="{2C02F1C1-0100-4C6D-A93E-A917E3F4F7E7}"/>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 xmlns:a16="http://schemas.microsoft.com/office/drawing/2014/main" id="{ABCB4855-57B2-48AF-84C7-6404C12B5102}"/>
              </a:ext>
            </a:extLst>
          </p:cNvPr>
          <p:cNvSpPr>
            <a:spLocks noGrp="1"/>
          </p:cNvSpPr>
          <p:nvPr>
            <p:ph type="sldNum" sz="quarter" idx="12"/>
          </p:nvPr>
        </p:nvSpPr>
        <p:spPr/>
        <p:txBody>
          <a:bodyPr/>
          <a:lstStyle/>
          <a:p>
            <a:fld id="{6E91F6C4-EC8F-4142-8901-B30CBE4BB717}" type="slidenum">
              <a:rPr lang="en-NZ" smtClean="0"/>
              <a:pPr/>
              <a:t>‹#›</a:t>
            </a:fld>
            <a:endParaRPr lang="en-NZ"/>
          </a:p>
        </p:txBody>
      </p:sp>
    </p:spTree>
    <p:extLst>
      <p:ext uri="{BB962C8B-B14F-4D97-AF65-F5344CB8AC3E}">
        <p14:creationId xmlns="" xmlns:p14="http://schemas.microsoft.com/office/powerpoint/2010/main" val="250750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2079C3-80AA-4B14-A7CD-B75F8C4CE9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 xmlns:a16="http://schemas.microsoft.com/office/drawing/2014/main" id="{2D3E03CE-41BC-42AF-8278-DBF117B85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 xmlns:a16="http://schemas.microsoft.com/office/drawing/2014/main" id="{0B0EDE2C-B4A2-452B-9A96-86BBD508D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E203722-799E-406D-9017-6D068150D4ED}"/>
              </a:ext>
            </a:extLst>
          </p:cNvPr>
          <p:cNvSpPr>
            <a:spLocks noGrp="1"/>
          </p:cNvSpPr>
          <p:nvPr>
            <p:ph type="dt" sz="half" idx="10"/>
          </p:nvPr>
        </p:nvSpPr>
        <p:spPr/>
        <p:txBody>
          <a:bodyPr/>
          <a:lstStyle/>
          <a:p>
            <a:fld id="{DAA04618-1537-4159-8F11-E8A52CA8B2DF}" type="datetimeFigureOut">
              <a:rPr lang="en-NZ" smtClean="0"/>
              <a:pPr/>
              <a:t>15/10/2020</a:t>
            </a:fld>
            <a:endParaRPr lang="en-NZ"/>
          </a:p>
        </p:txBody>
      </p:sp>
      <p:sp>
        <p:nvSpPr>
          <p:cNvPr id="6" name="Footer Placeholder 5">
            <a:extLst>
              <a:ext uri="{FF2B5EF4-FFF2-40B4-BE49-F238E27FC236}">
                <a16:creationId xmlns="" xmlns:a16="http://schemas.microsoft.com/office/drawing/2014/main" id="{E06A8DA0-AED2-40ED-85CE-0BEAB6EF5AFE}"/>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 xmlns:a16="http://schemas.microsoft.com/office/drawing/2014/main" id="{4CC3E776-1C4E-475A-9245-D07330A835B3}"/>
              </a:ext>
            </a:extLst>
          </p:cNvPr>
          <p:cNvSpPr>
            <a:spLocks noGrp="1"/>
          </p:cNvSpPr>
          <p:nvPr>
            <p:ph type="sldNum" sz="quarter" idx="12"/>
          </p:nvPr>
        </p:nvSpPr>
        <p:spPr/>
        <p:txBody>
          <a:bodyPr/>
          <a:lstStyle/>
          <a:p>
            <a:fld id="{6E91F6C4-EC8F-4142-8901-B30CBE4BB717}" type="slidenum">
              <a:rPr lang="en-NZ" smtClean="0"/>
              <a:pPr/>
              <a:t>‹#›</a:t>
            </a:fld>
            <a:endParaRPr lang="en-NZ"/>
          </a:p>
        </p:txBody>
      </p:sp>
    </p:spTree>
    <p:extLst>
      <p:ext uri="{BB962C8B-B14F-4D97-AF65-F5344CB8AC3E}">
        <p14:creationId xmlns="" xmlns:p14="http://schemas.microsoft.com/office/powerpoint/2010/main" val="262124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CF6B9E-8A5F-4A39-AF73-0BE850E4F1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 xmlns:a16="http://schemas.microsoft.com/office/drawing/2014/main" id="{31A97E9E-E737-4FD7-B724-85F1AE7A3B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 xmlns:a16="http://schemas.microsoft.com/office/drawing/2014/main" id="{61757403-BA1F-4F25-8DA4-3B06CD340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C57ACCA-D631-4F9D-B992-318DE6837806}"/>
              </a:ext>
            </a:extLst>
          </p:cNvPr>
          <p:cNvSpPr>
            <a:spLocks noGrp="1"/>
          </p:cNvSpPr>
          <p:nvPr>
            <p:ph type="dt" sz="half" idx="10"/>
          </p:nvPr>
        </p:nvSpPr>
        <p:spPr/>
        <p:txBody>
          <a:bodyPr/>
          <a:lstStyle/>
          <a:p>
            <a:fld id="{DAA04618-1537-4159-8F11-E8A52CA8B2DF}" type="datetimeFigureOut">
              <a:rPr lang="en-NZ" smtClean="0"/>
              <a:pPr/>
              <a:t>15/10/2020</a:t>
            </a:fld>
            <a:endParaRPr lang="en-NZ"/>
          </a:p>
        </p:txBody>
      </p:sp>
      <p:sp>
        <p:nvSpPr>
          <p:cNvPr id="6" name="Footer Placeholder 5">
            <a:extLst>
              <a:ext uri="{FF2B5EF4-FFF2-40B4-BE49-F238E27FC236}">
                <a16:creationId xmlns="" xmlns:a16="http://schemas.microsoft.com/office/drawing/2014/main" id="{2E04B2F7-75E9-4FF3-847C-07AAFB67405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 xmlns:a16="http://schemas.microsoft.com/office/drawing/2014/main" id="{1CD6A546-1AF7-4A6B-85DD-3C355D8DAC0C}"/>
              </a:ext>
            </a:extLst>
          </p:cNvPr>
          <p:cNvSpPr>
            <a:spLocks noGrp="1"/>
          </p:cNvSpPr>
          <p:nvPr>
            <p:ph type="sldNum" sz="quarter" idx="12"/>
          </p:nvPr>
        </p:nvSpPr>
        <p:spPr/>
        <p:txBody>
          <a:bodyPr/>
          <a:lstStyle/>
          <a:p>
            <a:fld id="{6E91F6C4-EC8F-4142-8901-B30CBE4BB717}" type="slidenum">
              <a:rPr lang="en-NZ" smtClean="0"/>
              <a:pPr/>
              <a:t>‹#›</a:t>
            </a:fld>
            <a:endParaRPr lang="en-NZ"/>
          </a:p>
        </p:txBody>
      </p:sp>
    </p:spTree>
    <p:extLst>
      <p:ext uri="{BB962C8B-B14F-4D97-AF65-F5344CB8AC3E}">
        <p14:creationId xmlns="" xmlns:p14="http://schemas.microsoft.com/office/powerpoint/2010/main" val="1369828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F68A3B7-4D12-4C96-A64A-AA4294E51B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 xmlns:a16="http://schemas.microsoft.com/office/drawing/2014/main" id="{C175C6CB-6007-4414-8E79-9561998FCA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 xmlns:a16="http://schemas.microsoft.com/office/drawing/2014/main" id="{2E89549B-4CDF-4FCC-8FD4-57A1198A4C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A04618-1537-4159-8F11-E8A52CA8B2DF}" type="datetimeFigureOut">
              <a:rPr lang="en-NZ" smtClean="0"/>
              <a:pPr/>
              <a:t>15/10/2020</a:t>
            </a:fld>
            <a:endParaRPr lang="en-NZ"/>
          </a:p>
        </p:txBody>
      </p:sp>
      <p:sp>
        <p:nvSpPr>
          <p:cNvPr id="5" name="Footer Placeholder 4">
            <a:extLst>
              <a:ext uri="{FF2B5EF4-FFF2-40B4-BE49-F238E27FC236}">
                <a16:creationId xmlns="" xmlns:a16="http://schemas.microsoft.com/office/drawing/2014/main" id="{15B29049-5887-488B-AEA1-5E052A6EE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 xmlns:a16="http://schemas.microsoft.com/office/drawing/2014/main" id="{25BA8244-D43A-4E99-9F8A-164B4C2293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1F6C4-EC8F-4142-8901-B30CBE4BB717}" type="slidenum">
              <a:rPr lang="en-NZ" smtClean="0"/>
              <a:pPr/>
              <a:t>‹#›</a:t>
            </a:fld>
            <a:endParaRPr lang="en-NZ"/>
          </a:p>
        </p:txBody>
      </p:sp>
    </p:spTree>
    <p:extLst>
      <p:ext uri="{BB962C8B-B14F-4D97-AF65-F5344CB8AC3E}">
        <p14:creationId xmlns="" xmlns:p14="http://schemas.microsoft.com/office/powerpoint/2010/main" val="2515993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25DC826D-35B0-4219-81C8-B76CCF3EA7E0}"/>
              </a:ext>
            </a:extLst>
          </p:cNvPr>
          <p:cNvSpPr/>
          <p:nvPr/>
        </p:nvSpPr>
        <p:spPr>
          <a:xfrm>
            <a:off x="2784337" y="808052"/>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Enquiry</a:t>
            </a:r>
          </a:p>
        </p:txBody>
      </p:sp>
      <p:sp>
        <p:nvSpPr>
          <p:cNvPr id="5" name="Rectangle 4">
            <a:extLst>
              <a:ext uri="{FF2B5EF4-FFF2-40B4-BE49-F238E27FC236}">
                <a16:creationId xmlns="" xmlns:a16="http://schemas.microsoft.com/office/drawing/2014/main" id="{8B845784-A58E-4D5E-A5BD-59EA20DBD366}"/>
              </a:ext>
            </a:extLst>
          </p:cNvPr>
          <p:cNvSpPr/>
          <p:nvPr/>
        </p:nvSpPr>
        <p:spPr>
          <a:xfrm>
            <a:off x="2784338" y="16828"/>
            <a:ext cx="2319664" cy="387665"/>
          </a:xfrm>
          <a:prstGeom prst="rect">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Release 1 Features</a:t>
            </a:r>
          </a:p>
        </p:txBody>
      </p:sp>
      <p:sp>
        <p:nvSpPr>
          <p:cNvPr id="6" name="Rectangle 5">
            <a:extLst>
              <a:ext uri="{FF2B5EF4-FFF2-40B4-BE49-F238E27FC236}">
                <a16:creationId xmlns="" xmlns:a16="http://schemas.microsoft.com/office/drawing/2014/main" id="{5D8C901A-3613-4611-8779-2229E52E4847}"/>
              </a:ext>
            </a:extLst>
          </p:cNvPr>
          <p:cNvSpPr/>
          <p:nvPr/>
        </p:nvSpPr>
        <p:spPr>
          <a:xfrm>
            <a:off x="2784337" y="1559240"/>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Potential Clients</a:t>
            </a:r>
          </a:p>
        </p:txBody>
      </p:sp>
      <p:sp>
        <p:nvSpPr>
          <p:cNvPr id="7" name="Rectangle 6">
            <a:extLst>
              <a:ext uri="{FF2B5EF4-FFF2-40B4-BE49-F238E27FC236}">
                <a16:creationId xmlns="" xmlns:a16="http://schemas.microsoft.com/office/drawing/2014/main" id="{5EEEC77F-7C14-43FD-B345-C3E300D1BBD5}"/>
              </a:ext>
            </a:extLst>
          </p:cNvPr>
          <p:cNvSpPr/>
          <p:nvPr/>
        </p:nvSpPr>
        <p:spPr>
          <a:xfrm>
            <a:off x="2784337" y="2282321"/>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Clients</a:t>
            </a:r>
          </a:p>
        </p:txBody>
      </p:sp>
      <p:sp>
        <p:nvSpPr>
          <p:cNvPr id="8" name="Rectangle 7">
            <a:extLst>
              <a:ext uri="{FF2B5EF4-FFF2-40B4-BE49-F238E27FC236}">
                <a16:creationId xmlns="" xmlns:a16="http://schemas.microsoft.com/office/drawing/2014/main" id="{28D5DD08-95A0-4301-A7EE-233B63FEA399}"/>
              </a:ext>
            </a:extLst>
          </p:cNvPr>
          <p:cNvSpPr/>
          <p:nvPr/>
        </p:nvSpPr>
        <p:spPr>
          <a:xfrm>
            <a:off x="0" y="0"/>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LIA CRM</a:t>
            </a:r>
          </a:p>
        </p:txBody>
      </p:sp>
      <p:sp>
        <p:nvSpPr>
          <p:cNvPr id="9" name="Rectangle 8">
            <a:extLst>
              <a:ext uri="{FF2B5EF4-FFF2-40B4-BE49-F238E27FC236}">
                <a16:creationId xmlns="" xmlns:a16="http://schemas.microsoft.com/office/drawing/2014/main" id="{A4B7A42E-CECA-4BA3-866F-561F28D46E90}"/>
              </a:ext>
            </a:extLst>
          </p:cNvPr>
          <p:cNvSpPr/>
          <p:nvPr/>
        </p:nvSpPr>
        <p:spPr>
          <a:xfrm>
            <a:off x="2784337" y="4462372"/>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Enquiry Form</a:t>
            </a:r>
          </a:p>
        </p:txBody>
      </p:sp>
      <p:sp>
        <p:nvSpPr>
          <p:cNvPr id="10" name="Rectangle 9">
            <a:extLst>
              <a:ext uri="{FF2B5EF4-FFF2-40B4-BE49-F238E27FC236}">
                <a16:creationId xmlns="" xmlns:a16="http://schemas.microsoft.com/office/drawing/2014/main" id="{398DCF65-C7C3-437F-A97D-F61308753215}"/>
              </a:ext>
            </a:extLst>
          </p:cNvPr>
          <p:cNvSpPr/>
          <p:nvPr/>
        </p:nvSpPr>
        <p:spPr>
          <a:xfrm>
            <a:off x="2784337" y="3742625"/>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Documents</a:t>
            </a:r>
          </a:p>
        </p:txBody>
      </p:sp>
      <p:sp>
        <p:nvSpPr>
          <p:cNvPr id="11" name="Rectangle 10">
            <a:extLst>
              <a:ext uri="{FF2B5EF4-FFF2-40B4-BE49-F238E27FC236}">
                <a16:creationId xmlns="" xmlns:a16="http://schemas.microsoft.com/office/drawing/2014/main" id="{61E3FD87-35A4-45D6-A04C-E5A815E0A992}"/>
              </a:ext>
            </a:extLst>
          </p:cNvPr>
          <p:cNvSpPr/>
          <p:nvPr/>
        </p:nvSpPr>
        <p:spPr>
          <a:xfrm>
            <a:off x="2784337" y="3012473"/>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File Notes</a:t>
            </a:r>
          </a:p>
        </p:txBody>
      </p:sp>
      <p:sp>
        <p:nvSpPr>
          <p:cNvPr id="12" name="Rectangle 11">
            <a:extLst>
              <a:ext uri="{FF2B5EF4-FFF2-40B4-BE49-F238E27FC236}">
                <a16:creationId xmlns="" xmlns:a16="http://schemas.microsoft.com/office/drawing/2014/main" id="{1B37E5D0-4100-4425-BAD6-E945808B9F09}"/>
              </a:ext>
            </a:extLst>
          </p:cNvPr>
          <p:cNvSpPr/>
          <p:nvPr/>
        </p:nvSpPr>
        <p:spPr>
          <a:xfrm>
            <a:off x="5438711" y="814594"/>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Sharing – View/Edit Client access</a:t>
            </a:r>
          </a:p>
        </p:txBody>
      </p:sp>
      <p:sp>
        <p:nvSpPr>
          <p:cNvPr id="13" name="Rectangle 12">
            <a:extLst>
              <a:ext uri="{FF2B5EF4-FFF2-40B4-BE49-F238E27FC236}">
                <a16:creationId xmlns="" xmlns:a16="http://schemas.microsoft.com/office/drawing/2014/main" id="{1909E4CA-96C2-484F-9DB1-634E5312796C}"/>
              </a:ext>
            </a:extLst>
          </p:cNvPr>
          <p:cNvSpPr/>
          <p:nvPr/>
        </p:nvSpPr>
        <p:spPr>
          <a:xfrm>
            <a:off x="5438712" y="-2920"/>
            <a:ext cx="2319664" cy="380297"/>
          </a:xfrm>
          <a:prstGeom prst="rect">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Release 2 Features</a:t>
            </a:r>
          </a:p>
        </p:txBody>
      </p:sp>
      <p:sp>
        <p:nvSpPr>
          <p:cNvPr id="14" name="Rectangle 13">
            <a:extLst>
              <a:ext uri="{FF2B5EF4-FFF2-40B4-BE49-F238E27FC236}">
                <a16:creationId xmlns="" xmlns:a16="http://schemas.microsoft.com/office/drawing/2014/main" id="{04AAB8E7-F7F7-4DE3-8B1A-700D0DBD42B5}"/>
              </a:ext>
            </a:extLst>
          </p:cNvPr>
          <p:cNvSpPr/>
          <p:nvPr/>
        </p:nvSpPr>
        <p:spPr>
          <a:xfrm>
            <a:off x="5438711" y="1565782"/>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App + Web</a:t>
            </a:r>
          </a:p>
        </p:txBody>
      </p:sp>
      <p:sp>
        <p:nvSpPr>
          <p:cNvPr id="17" name="Rectangle 16">
            <a:extLst>
              <a:ext uri="{FF2B5EF4-FFF2-40B4-BE49-F238E27FC236}">
                <a16:creationId xmlns="" xmlns:a16="http://schemas.microsoft.com/office/drawing/2014/main" id="{8D55BC74-45A3-43BA-9057-B0C356CFFCB9}"/>
              </a:ext>
            </a:extLst>
          </p:cNvPr>
          <p:cNvSpPr/>
          <p:nvPr/>
        </p:nvSpPr>
        <p:spPr>
          <a:xfrm>
            <a:off x="8149183" y="1559298"/>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Emails</a:t>
            </a:r>
          </a:p>
        </p:txBody>
      </p:sp>
      <p:sp>
        <p:nvSpPr>
          <p:cNvPr id="22" name="Rectangle 21">
            <a:extLst>
              <a:ext uri="{FF2B5EF4-FFF2-40B4-BE49-F238E27FC236}">
                <a16:creationId xmlns="" xmlns:a16="http://schemas.microsoft.com/office/drawing/2014/main" id="{E1573AC0-8C7B-46C6-B1CD-C018535E658C}"/>
              </a:ext>
            </a:extLst>
          </p:cNvPr>
          <p:cNvSpPr/>
          <p:nvPr/>
        </p:nvSpPr>
        <p:spPr>
          <a:xfrm>
            <a:off x="75732" y="786547"/>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Web based</a:t>
            </a:r>
          </a:p>
        </p:txBody>
      </p:sp>
      <p:sp>
        <p:nvSpPr>
          <p:cNvPr id="23" name="Rectangle 22">
            <a:extLst>
              <a:ext uri="{FF2B5EF4-FFF2-40B4-BE49-F238E27FC236}">
                <a16:creationId xmlns="" xmlns:a16="http://schemas.microsoft.com/office/drawing/2014/main" id="{9A6A21AD-9C28-4CBA-B3CC-0D427567EC29}"/>
              </a:ext>
            </a:extLst>
          </p:cNvPr>
          <p:cNvSpPr/>
          <p:nvPr/>
        </p:nvSpPr>
        <p:spPr>
          <a:xfrm>
            <a:off x="75732" y="1537735"/>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Secured/Data Protection</a:t>
            </a:r>
          </a:p>
        </p:txBody>
      </p:sp>
      <p:sp>
        <p:nvSpPr>
          <p:cNvPr id="24" name="Rectangle 23">
            <a:extLst>
              <a:ext uri="{FF2B5EF4-FFF2-40B4-BE49-F238E27FC236}">
                <a16:creationId xmlns="" xmlns:a16="http://schemas.microsoft.com/office/drawing/2014/main" id="{C3D24E42-0E10-4AF5-A036-72394E91D883}"/>
              </a:ext>
            </a:extLst>
          </p:cNvPr>
          <p:cNvSpPr/>
          <p:nvPr/>
        </p:nvSpPr>
        <p:spPr>
          <a:xfrm>
            <a:off x="75732" y="2260816"/>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60 NZD per month</a:t>
            </a:r>
          </a:p>
        </p:txBody>
      </p:sp>
      <p:sp>
        <p:nvSpPr>
          <p:cNvPr id="25" name="Rectangle 24">
            <a:extLst>
              <a:ext uri="{FF2B5EF4-FFF2-40B4-BE49-F238E27FC236}">
                <a16:creationId xmlns="" xmlns:a16="http://schemas.microsoft.com/office/drawing/2014/main" id="{A66A9755-E13A-4FBE-8BB9-BC2E70DB9BEB}"/>
              </a:ext>
            </a:extLst>
          </p:cNvPr>
          <p:cNvSpPr/>
          <p:nvPr/>
        </p:nvSpPr>
        <p:spPr>
          <a:xfrm>
            <a:off x="2784337" y="6406458"/>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NZ" sz="1600" baseline="30000" dirty="0"/>
          </a:p>
        </p:txBody>
      </p:sp>
      <p:sp>
        <p:nvSpPr>
          <p:cNvPr id="26" name="Rectangle 25">
            <a:extLst>
              <a:ext uri="{FF2B5EF4-FFF2-40B4-BE49-F238E27FC236}">
                <a16:creationId xmlns="" xmlns:a16="http://schemas.microsoft.com/office/drawing/2014/main" id="{4C4B2F22-8C86-4A54-B877-2B25C29A5625}"/>
              </a:ext>
            </a:extLst>
          </p:cNvPr>
          <p:cNvSpPr/>
          <p:nvPr/>
        </p:nvSpPr>
        <p:spPr>
          <a:xfrm>
            <a:off x="75732" y="3721120"/>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Invoicing</a:t>
            </a:r>
          </a:p>
        </p:txBody>
      </p:sp>
      <p:sp>
        <p:nvSpPr>
          <p:cNvPr id="27" name="Rectangle 26">
            <a:extLst>
              <a:ext uri="{FF2B5EF4-FFF2-40B4-BE49-F238E27FC236}">
                <a16:creationId xmlns="" xmlns:a16="http://schemas.microsoft.com/office/drawing/2014/main" id="{5160DC5C-64D5-48F8-9A18-7B5FBFDFDF91}"/>
              </a:ext>
            </a:extLst>
          </p:cNvPr>
          <p:cNvSpPr/>
          <p:nvPr/>
        </p:nvSpPr>
        <p:spPr>
          <a:xfrm>
            <a:off x="75732" y="2990968"/>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Share form and docs with client</a:t>
            </a:r>
          </a:p>
        </p:txBody>
      </p:sp>
      <p:sp>
        <p:nvSpPr>
          <p:cNvPr id="29" name="Rectangle 28">
            <a:extLst>
              <a:ext uri="{FF2B5EF4-FFF2-40B4-BE49-F238E27FC236}">
                <a16:creationId xmlns="" xmlns:a16="http://schemas.microsoft.com/office/drawing/2014/main" id="{E9AE0EF5-2FBD-44D9-8D3D-EDA631EFFB5E}"/>
              </a:ext>
            </a:extLst>
          </p:cNvPr>
          <p:cNvSpPr/>
          <p:nvPr/>
        </p:nvSpPr>
        <p:spPr>
          <a:xfrm>
            <a:off x="8149184" y="20450"/>
            <a:ext cx="2319664" cy="380297"/>
          </a:xfrm>
          <a:prstGeom prst="rect">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Release 3 Features</a:t>
            </a:r>
          </a:p>
        </p:txBody>
      </p:sp>
      <p:sp>
        <p:nvSpPr>
          <p:cNvPr id="36" name="Rectangle 35">
            <a:extLst>
              <a:ext uri="{FF2B5EF4-FFF2-40B4-BE49-F238E27FC236}">
                <a16:creationId xmlns="" xmlns:a16="http://schemas.microsoft.com/office/drawing/2014/main" id="{A0208A85-192B-48CB-99EC-7940A5079883}"/>
              </a:ext>
            </a:extLst>
          </p:cNvPr>
          <p:cNvSpPr/>
          <p:nvPr/>
        </p:nvSpPr>
        <p:spPr>
          <a:xfrm>
            <a:off x="8149183" y="784660"/>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Chat</a:t>
            </a:r>
          </a:p>
        </p:txBody>
      </p:sp>
      <p:sp>
        <p:nvSpPr>
          <p:cNvPr id="37" name="Rectangle 36">
            <a:extLst>
              <a:ext uri="{FF2B5EF4-FFF2-40B4-BE49-F238E27FC236}">
                <a16:creationId xmlns="" xmlns:a16="http://schemas.microsoft.com/office/drawing/2014/main" id="{F5E5627D-954A-42BA-95B7-DFD16BB9580E}"/>
              </a:ext>
            </a:extLst>
          </p:cNvPr>
          <p:cNvSpPr/>
          <p:nvPr/>
        </p:nvSpPr>
        <p:spPr>
          <a:xfrm>
            <a:off x="5438711" y="6406459"/>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NZ" sz="1600" dirty="0"/>
          </a:p>
        </p:txBody>
      </p:sp>
      <p:sp>
        <p:nvSpPr>
          <p:cNvPr id="38" name="Rectangle 37">
            <a:extLst>
              <a:ext uri="{FF2B5EF4-FFF2-40B4-BE49-F238E27FC236}">
                <a16:creationId xmlns="" xmlns:a16="http://schemas.microsoft.com/office/drawing/2014/main" id="{42A42F56-BDC9-4A58-AD4E-10237A71220F}"/>
              </a:ext>
            </a:extLst>
          </p:cNvPr>
          <p:cNvSpPr/>
          <p:nvPr/>
        </p:nvSpPr>
        <p:spPr>
          <a:xfrm>
            <a:off x="8205281" y="6406456"/>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NZ" sz="1600" dirty="0"/>
          </a:p>
        </p:txBody>
      </p:sp>
      <p:sp>
        <p:nvSpPr>
          <p:cNvPr id="39" name="Rectangle 38">
            <a:extLst>
              <a:ext uri="{FF2B5EF4-FFF2-40B4-BE49-F238E27FC236}">
                <a16:creationId xmlns="" xmlns:a16="http://schemas.microsoft.com/office/drawing/2014/main" id="{FCCA11EF-697A-4C08-A44E-AE80EFE3BB3C}"/>
              </a:ext>
            </a:extLst>
          </p:cNvPr>
          <p:cNvSpPr/>
          <p:nvPr/>
        </p:nvSpPr>
        <p:spPr>
          <a:xfrm>
            <a:off x="101914" y="6406457"/>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Timelines</a:t>
            </a:r>
          </a:p>
        </p:txBody>
      </p:sp>
      <p:sp>
        <p:nvSpPr>
          <p:cNvPr id="40" name="Rectangle 39">
            <a:extLst>
              <a:ext uri="{FF2B5EF4-FFF2-40B4-BE49-F238E27FC236}">
                <a16:creationId xmlns="" xmlns:a16="http://schemas.microsoft.com/office/drawing/2014/main" id="{F16FACBA-5163-436F-B544-91F6A56D6020}"/>
              </a:ext>
            </a:extLst>
          </p:cNvPr>
          <p:cNvSpPr/>
          <p:nvPr/>
        </p:nvSpPr>
        <p:spPr>
          <a:xfrm>
            <a:off x="2784337" y="5306414"/>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Dashboard</a:t>
            </a:r>
          </a:p>
        </p:txBody>
      </p:sp>
      <p:sp>
        <p:nvSpPr>
          <p:cNvPr id="41" name="Rectangle 40">
            <a:extLst>
              <a:ext uri="{FF2B5EF4-FFF2-40B4-BE49-F238E27FC236}">
                <a16:creationId xmlns="" xmlns:a16="http://schemas.microsoft.com/office/drawing/2014/main" id="{A5F34D05-3D42-46B1-A11B-D138375CD238}"/>
              </a:ext>
            </a:extLst>
          </p:cNvPr>
          <p:cNvSpPr/>
          <p:nvPr/>
        </p:nvSpPr>
        <p:spPr>
          <a:xfrm>
            <a:off x="5438711" y="2990967"/>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Community Posts</a:t>
            </a:r>
          </a:p>
        </p:txBody>
      </p:sp>
      <p:sp>
        <p:nvSpPr>
          <p:cNvPr id="42" name="Rectangle 41">
            <a:extLst>
              <a:ext uri="{FF2B5EF4-FFF2-40B4-BE49-F238E27FC236}">
                <a16:creationId xmlns="" xmlns:a16="http://schemas.microsoft.com/office/drawing/2014/main" id="{11038BE9-4F2C-45B6-8C55-7ACA4DA456C2}"/>
              </a:ext>
            </a:extLst>
          </p:cNvPr>
          <p:cNvSpPr/>
          <p:nvPr/>
        </p:nvSpPr>
        <p:spPr>
          <a:xfrm>
            <a:off x="5438711" y="2259941"/>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Invoices</a:t>
            </a:r>
          </a:p>
        </p:txBody>
      </p:sp>
      <p:sp>
        <p:nvSpPr>
          <p:cNvPr id="43" name="Rectangle 42">
            <a:extLst>
              <a:ext uri="{FF2B5EF4-FFF2-40B4-BE49-F238E27FC236}">
                <a16:creationId xmlns="" xmlns:a16="http://schemas.microsoft.com/office/drawing/2014/main" id="{CAB2B810-0488-4792-BA5F-2CC88BEA8781}"/>
              </a:ext>
            </a:extLst>
          </p:cNvPr>
          <p:cNvSpPr/>
          <p:nvPr/>
        </p:nvSpPr>
        <p:spPr>
          <a:xfrm>
            <a:off x="132764" y="4473770"/>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Sync with website</a:t>
            </a:r>
          </a:p>
        </p:txBody>
      </p:sp>
      <p:sp>
        <p:nvSpPr>
          <p:cNvPr id="44" name="Rectangle 43">
            <a:extLst>
              <a:ext uri="{FF2B5EF4-FFF2-40B4-BE49-F238E27FC236}">
                <a16:creationId xmlns="" xmlns:a16="http://schemas.microsoft.com/office/drawing/2014/main" id="{EA5C937D-27CD-470E-911D-36BAB53987C7}"/>
              </a:ext>
            </a:extLst>
          </p:cNvPr>
          <p:cNvSpPr/>
          <p:nvPr/>
        </p:nvSpPr>
        <p:spPr>
          <a:xfrm>
            <a:off x="172967" y="5110711"/>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Download desktop app</a:t>
            </a:r>
          </a:p>
        </p:txBody>
      </p:sp>
      <p:sp>
        <p:nvSpPr>
          <p:cNvPr id="45" name="Rectangle 44">
            <a:extLst>
              <a:ext uri="{FF2B5EF4-FFF2-40B4-BE49-F238E27FC236}">
                <a16:creationId xmlns="" xmlns:a16="http://schemas.microsoft.com/office/drawing/2014/main" id="{76464FC6-7E8B-45D5-A78C-FA03C1451DA4}"/>
              </a:ext>
            </a:extLst>
          </p:cNvPr>
          <p:cNvSpPr/>
          <p:nvPr/>
        </p:nvSpPr>
        <p:spPr>
          <a:xfrm>
            <a:off x="172967" y="5692259"/>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Stay connected with advisers</a:t>
            </a:r>
          </a:p>
        </p:txBody>
      </p:sp>
    </p:spTree>
    <p:extLst>
      <p:ext uri="{BB962C8B-B14F-4D97-AF65-F5344CB8AC3E}">
        <p14:creationId xmlns="" xmlns:p14="http://schemas.microsoft.com/office/powerpoint/2010/main" val="290691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0C5EA222-361F-46A5-801F-92D64C9F9C83}"/>
              </a:ext>
            </a:extLst>
          </p:cNvPr>
          <p:cNvSpPr/>
          <p:nvPr/>
        </p:nvSpPr>
        <p:spPr>
          <a:xfrm>
            <a:off x="540410" y="202192"/>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Enquiry Rules</a:t>
            </a:r>
          </a:p>
        </p:txBody>
      </p:sp>
      <p:sp>
        <p:nvSpPr>
          <p:cNvPr id="5" name="TextBox 4">
            <a:extLst>
              <a:ext uri="{FF2B5EF4-FFF2-40B4-BE49-F238E27FC236}">
                <a16:creationId xmlns="" xmlns:a16="http://schemas.microsoft.com/office/drawing/2014/main" id="{0E722DF7-3008-4732-9A9E-832ACF155BDB}"/>
              </a:ext>
            </a:extLst>
          </p:cNvPr>
          <p:cNvSpPr txBox="1"/>
          <p:nvPr/>
        </p:nvSpPr>
        <p:spPr>
          <a:xfrm>
            <a:off x="433823" y="678788"/>
            <a:ext cx="11515085" cy="6186309"/>
          </a:xfrm>
          <a:prstGeom prst="rect">
            <a:avLst/>
          </a:prstGeom>
          <a:noFill/>
        </p:spPr>
        <p:txBody>
          <a:bodyPr wrap="square" rtlCol="0">
            <a:spAutoFit/>
          </a:bodyPr>
          <a:lstStyle/>
          <a:p>
            <a:pPr marL="342900" indent="-342900">
              <a:buAutoNum type="arabicPeriod"/>
            </a:pPr>
            <a:r>
              <a:rPr lang="en-NZ" dirty="0"/>
              <a:t>Enquiry form if linked from website should store data filled by the lead for CRM user</a:t>
            </a:r>
          </a:p>
          <a:p>
            <a:pPr marL="342900" indent="-342900">
              <a:buAutoNum type="arabicPeriod"/>
            </a:pPr>
            <a:r>
              <a:rPr lang="en-NZ" dirty="0"/>
              <a:t>Latest 5 Enquiry should be visible from dashboard</a:t>
            </a:r>
          </a:p>
          <a:p>
            <a:pPr marL="342900" indent="-342900">
              <a:buAutoNum type="arabicPeriod"/>
            </a:pPr>
            <a:r>
              <a:rPr lang="en-NZ" dirty="0"/>
              <a:t>In Enquiry form list view, search should be available</a:t>
            </a:r>
          </a:p>
          <a:p>
            <a:pPr marL="342900" indent="-342900">
              <a:buAutoNum type="arabicPeriod"/>
            </a:pPr>
            <a:r>
              <a:rPr lang="en-NZ" dirty="0"/>
              <a:t>Next to search, few tabs to be provided such as –</a:t>
            </a:r>
          </a:p>
          <a:p>
            <a:pPr marL="800100" lvl="1" indent="-342900">
              <a:buAutoNum type="arabicPeriod"/>
            </a:pPr>
            <a:r>
              <a:rPr lang="en-NZ" dirty="0"/>
              <a:t>Today</a:t>
            </a:r>
          </a:p>
          <a:p>
            <a:pPr marL="800100" lvl="1" indent="-342900">
              <a:buAutoNum type="arabicPeriod"/>
            </a:pPr>
            <a:r>
              <a:rPr lang="en-NZ" dirty="0"/>
              <a:t>This week (Sunday-Saturday night)</a:t>
            </a:r>
          </a:p>
          <a:p>
            <a:pPr marL="800100" lvl="1" indent="-342900">
              <a:buAutoNum type="arabicPeriod"/>
            </a:pPr>
            <a:r>
              <a:rPr lang="en-NZ" dirty="0"/>
              <a:t>Fortnight (2 weeks)</a:t>
            </a:r>
          </a:p>
          <a:p>
            <a:pPr marL="800100" lvl="1" indent="-342900">
              <a:buAutoNum type="arabicPeriod"/>
            </a:pPr>
            <a:r>
              <a:rPr lang="en-NZ" dirty="0"/>
              <a:t>This month</a:t>
            </a:r>
          </a:p>
          <a:p>
            <a:pPr marL="800100" lvl="1" indent="-342900">
              <a:buAutoNum type="arabicPeriod"/>
            </a:pPr>
            <a:r>
              <a:rPr lang="en-NZ" dirty="0"/>
              <a:t>This year</a:t>
            </a:r>
          </a:p>
          <a:p>
            <a:pPr marL="800100" lvl="1" indent="-342900">
              <a:buAutoNum type="arabicPeriod"/>
            </a:pPr>
            <a:r>
              <a:rPr lang="en-NZ" dirty="0"/>
              <a:t>Custom</a:t>
            </a:r>
          </a:p>
          <a:p>
            <a:pPr marL="342900" indent="-342900">
              <a:buAutoNum type="arabicPeriod"/>
            </a:pPr>
            <a:r>
              <a:rPr lang="en-NZ" dirty="0"/>
              <a:t>List view should display with a select check box and button to move to potential client or client. (Differs for potential client and client view)</a:t>
            </a:r>
          </a:p>
          <a:p>
            <a:r>
              <a:rPr lang="en-NZ" dirty="0"/>
              <a:t>(can use same as </a:t>
            </a:r>
            <a:r>
              <a:rPr lang="en-NZ" dirty="0" err="1"/>
              <a:t>Kiwifern</a:t>
            </a:r>
            <a:r>
              <a:rPr lang="en-NZ" dirty="0"/>
              <a:t> CRM view of enquiry dashboard) – All fields ascending and descending order sorting</a:t>
            </a:r>
          </a:p>
          <a:p>
            <a:pPr marL="1257300" lvl="2" indent="-342900">
              <a:buAutoNum type="arabicPeriod"/>
            </a:pPr>
            <a:r>
              <a:rPr lang="en-NZ" dirty="0"/>
              <a:t>Name</a:t>
            </a:r>
          </a:p>
          <a:p>
            <a:pPr marL="1257300" lvl="2" indent="-342900">
              <a:buAutoNum type="arabicPeriod"/>
            </a:pPr>
            <a:r>
              <a:rPr lang="en-NZ" dirty="0"/>
              <a:t>Visa type interested in</a:t>
            </a:r>
          </a:p>
          <a:p>
            <a:pPr marL="1257300" lvl="2" indent="-342900">
              <a:buAutoNum type="arabicPeriod"/>
            </a:pPr>
            <a:r>
              <a:rPr lang="en-NZ" dirty="0"/>
              <a:t>Phone</a:t>
            </a:r>
          </a:p>
          <a:p>
            <a:pPr marL="1257300" lvl="2" indent="-342900">
              <a:buAutoNum type="arabicPeriod"/>
            </a:pPr>
            <a:r>
              <a:rPr lang="en-NZ" dirty="0"/>
              <a:t>Email</a:t>
            </a:r>
          </a:p>
          <a:p>
            <a:pPr marL="342900" indent="-342900">
              <a:buAutoNum type="arabicPeriod" startAt="6"/>
            </a:pPr>
            <a:r>
              <a:rPr lang="en-NZ" dirty="0"/>
              <a:t>In Enquiry form list view, field entry should be clickable</a:t>
            </a:r>
          </a:p>
          <a:p>
            <a:pPr marL="342900" indent="-342900">
              <a:buAutoNum type="arabicPeriod" startAt="6"/>
            </a:pPr>
            <a:r>
              <a:rPr lang="en-NZ" dirty="0"/>
              <a:t>Enquiry form fields should be editable to the CRM user and if any changes are made either auto save or pop up asking to save the changes.</a:t>
            </a:r>
          </a:p>
          <a:p>
            <a:pPr marL="342900" indent="-342900">
              <a:buAutoNum type="arabicPeriod" startAt="6"/>
            </a:pPr>
            <a:r>
              <a:rPr lang="en-NZ" dirty="0"/>
              <a:t>Date and time of last update should be visible on top of page when the user accesses the form next time.</a:t>
            </a:r>
          </a:p>
          <a:p>
            <a:pPr marL="342900" indent="-342900">
              <a:buAutoNum type="arabicPeriod" startAt="6"/>
            </a:pPr>
            <a:r>
              <a:rPr lang="en-NZ" dirty="0"/>
              <a:t>Number of records permitting page and then next and previous page button.</a:t>
            </a:r>
          </a:p>
        </p:txBody>
      </p:sp>
      <p:sp>
        <p:nvSpPr>
          <p:cNvPr id="6" name="Rectangle 5">
            <a:extLst>
              <a:ext uri="{FF2B5EF4-FFF2-40B4-BE49-F238E27FC236}">
                <a16:creationId xmlns="" xmlns:a16="http://schemas.microsoft.com/office/drawing/2014/main" id="{A6DCF91C-EC81-4AC6-A27E-A768C3FA9B1B}"/>
              </a:ext>
            </a:extLst>
          </p:cNvPr>
          <p:cNvSpPr/>
          <p:nvPr/>
        </p:nvSpPr>
        <p:spPr>
          <a:xfrm>
            <a:off x="3076980" y="208734"/>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Potential Clients </a:t>
            </a:r>
          </a:p>
        </p:txBody>
      </p:sp>
    </p:spTree>
    <p:extLst>
      <p:ext uri="{BB962C8B-B14F-4D97-AF65-F5344CB8AC3E}">
        <p14:creationId xmlns="" xmlns:p14="http://schemas.microsoft.com/office/powerpoint/2010/main" val="2202333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
          <p:cNvSpPr txBox="1"/>
          <p:nvPr/>
        </p:nvSpPr>
        <p:spPr>
          <a:xfrm>
            <a:off x="0" y="838200"/>
            <a:ext cx="11711400" cy="77868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alibri"/>
              <a:buAutoNum type="arabicPeriod"/>
            </a:pPr>
            <a:r>
              <a:rPr lang="en-NZ" sz="1800" dirty="0">
                <a:solidFill>
                  <a:schemeClr val="dk1"/>
                </a:solidFill>
                <a:latin typeface="Calibri"/>
                <a:ea typeface="Calibri"/>
                <a:cs typeface="Calibri"/>
                <a:sym typeface="Calibri"/>
              </a:rPr>
              <a:t>Client view opens a </a:t>
            </a:r>
            <a:r>
              <a:rPr lang="en-NZ" sz="1800" dirty="0" err="1">
                <a:solidFill>
                  <a:schemeClr val="dk1"/>
                </a:solidFill>
                <a:latin typeface="Calibri"/>
                <a:ea typeface="Calibri"/>
                <a:cs typeface="Calibri"/>
                <a:sym typeface="Calibri"/>
              </a:rPr>
              <a:t>Kanban</a:t>
            </a:r>
            <a:r>
              <a:rPr lang="en-NZ" sz="1800" dirty="0">
                <a:solidFill>
                  <a:schemeClr val="dk1"/>
                </a:solidFill>
                <a:latin typeface="Calibri"/>
                <a:ea typeface="Calibri"/>
                <a:cs typeface="Calibri"/>
                <a:sym typeface="Calibri"/>
              </a:rPr>
              <a:t> view of client stages given below and each client placed as per stages in one view.</a:t>
            </a:r>
            <a:endParaRPr dirty="0"/>
          </a:p>
          <a:p>
            <a:pPr marL="342900" marR="0" lvl="0" indent="-342900" algn="l" rtl="0">
              <a:spcBef>
                <a:spcPts val="0"/>
              </a:spcBef>
              <a:spcAft>
                <a:spcPts val="0"/>
              </a:spcAft>
              <a:buClr>
                <a:schemeClr val="dk1"/>
              </a:buClr>
              <a:buSzPts val="1800"/>
              <a:buFont typeface="Calibri"/>
              <a:buAutoNum type="arabicPeriod"/>
            </a:pPr>
            <a:r>
              <a:rPr lang="en-NZ" sz="1800" dirty="0">
                <a:solidFill>
                  <a:schemeClr val="dk1"/>
                </a:solidFill>
                <a:latin typeface="Calibri"/>
                <a:ea typeface="Calibri"/>
                <a:cs typeface="Calibri"/>
                <a:sym typeface="Calibri"/>
              </a:rPr>
              <a:t>When moving to client, there should be a pop up about sharing on/off for client view. If on – it should prompt for all or select from – Client, Stages, Documents, File notes and View or Edit option. The sharing on/off toggle current status should always appear on top of the client file and notification preference should be via web app or link where the user clicks to see the updates and edits if access is provided.</a:t>
            </a:r>
            <a:endParaRPr dirty="0"/>
          </a:p>
          <a:p>
            <a:pPr marL="342900" marR="0" lvl="0" indent="-342900" algn="l" rtl="0">
              <a:spcBef>
                <a:spcPts val="0"/>
              </a:spcBef>
              <a:spcAft>
                <a:spcPts val="0"/>
              </a:spcAft>
              <a:buClr>
                <a:schemeClr val="dk1"/>
              </a:buClr>
              <a:buSzPts val="1800"/>
              <a:buFont typeface="Calibri"/>
              <a:buAutoNum type="arabicPeriod"/>
            </a:pPr>
            <a:r>
              <a:rPr lang="en-NZ" sz="1800" dirty="0">
                <a:solidFill>
                  <a:schemeClr val="dk1"/>
                </a:solidFill>
                <a:latin typeface="Calibri"/>
                <a:ea typeface="Calibri"/>
                <a:cs typeface="Calibri"/>
                <a:sym typeface="Calibri"/>
              </a:rPr>
              <a:t>Create new and search option is available</a:t>
            </a:r>
            <a:endParaRPr dirty="0"/>
          </a:p>
          <a:p>
            <a:pPr marL="342900" marR="0" lvl="0" indent="-342900" algn="l" rtl="0">
              <a:spcBef>
                <a:spcPts val="0"/>
              </a:spcBef>
              <a:spcAft>
                <a:spcPts val="0"/>
              </a:spcAft>
              <a:buClr>
                <a:schemeClr val="dk1"/>
              </a:buClr>
              <a:buSzPts val="1800"/>
              <a:buFont typeface="Calibri"/>
              <a:buAutoNum type="arabicPeriod"/>
            </a:pPr>
            <a:r>
              <a:rPr lang="en-NZ" sz="1800" dirty="0">
                <a:solidFill>
                  <a:schemeClr val="dk1"/>
                </a:solidFill>
                <a:latin typeface="Calibri"/>
                <a:ea typeface="Calibri"/>
                <a:cs typeface="Calibri"/>
                <a:sym typeface="Calibri"/>
              </a:rPr>
              <a:t>When the user clicks on client view, the clickable stages appear on top to show a clear and organized engagement with the client. </a:t>
            </a:r>
            <a:endParaRPr dirty="0"/>
          </a:p>
          <a:p>
            <a:pPr marL="342900" marR="0" lvl="0" indent="-342900" algn="l" rtl="0">
              <a:spcBef>
                <a:spcPts val="0"/>
              </a:spcBef>
              <a:spcAft>
                <a:spcPts val="0"/>
              </a:spcAft>
              <a:buClr>
                <a:schemeClr val="dk1"/>
              </a:buClr>
              <a:buSzPts val="1800"/>
              <a:buFont typeface="Calibri"/>
              <a:buAutoNum type="arabicPeriod"/>
            </a:pPr>
            <a:r>
              <a:rPr lang="en-NZ" sz="1800" dirty="0">
                <a:solidFill>
                  <a:schemeClr val="dk1"/>
                </a:solidFill>
                <a:latin typeface="Calibri"/>
                <a:ea typeface="Calibri"/>
                <a:cs typeface="Calibri"/>
                <a:sym typeface="Calibri"/>
              </a:rPr>
              <a:t>Stages are editable?: </a:t>
            </a:r>
            <a:endParaRPr dirty="0"/>
          </a:p>
          <a:p>
            <a:pPr marL="0" marR="0" lvl="0" indent="0" algn="l" rtl="0">
              <a:spcBef>
                <a:spcPts val="0"/>
              </a:spcBef>
              <a:spcAft>
                <a:spcPts val="0"/>
              </a:spcAft>
              <a:buNone/>
            </a:pPr>
            <a:r>
              <a:rPr lang="en-NZ" sz="1400" dirty="0">
                <a:solidFill>
                  <a:schemeClr val="dk1"/>
                </a:solidFill>
                <a:latin typeface="Calibri"/>
                <a:ea typeface="Calibri"/>
                <a:cs typeface="Calibri"/>
                <a:sym typeface="Calibri"/>
              </a:rPr>
              <a:t>Initial Consultation    Agreement    Documents    Application Lodgement   PPI    INZ updates   Outcome  Return of documents  Non engagement  Completed</a:t>
            </a:r>
            <a:endParaRPr dirty="0"/>
          </a:p>
          <a:p>
            <a:pPr marL="342900" marR="0" lvl="0" indent="-342900" algn="l" rtl="0">
              <a:spcBef>
                <a:spcPts val="0"/>
              </a:spcBef>
              <a:spcAft>
                <a:spcPts val="0"/>
              </a:spcAft>
              <a:buClr>
                <a:schemeClr val="dk1"/>
              </a:buClr>
              <a:buSzPts val="1800"/>
              <a:buFont typeface="Calibri"/>
              <a:buAutoNum type="arabicPeriod" startAt="6"/>
            </a:pPr>
            <a:r>
              <a:rPr lang="en-NZ" sz="1800" dirty="0">
                <a:solidFill>
                  <a:schemeClr val="dk1"/>
                </a:solidFill>
                <a:latin typeface="Calibri"/>
                <a:ea typeface="Calibri"/>
                <a:cs typeface="Calibri"/>
                <a:sym typeface="Calibri"/>
              </a:rPr>
              <a:t>The user can move clients to different stages of the process</a:t>
            </a:r>
            <a:endParaRPr dirty="0"/>
          </a:p>
          <a:p>
            <a:pPr marL="342900" marR="0" lvl="0" indent="-342900" algn="l" rtl="0">
              <a:spcBef>
                <a:spcPts val="0"/>
              </a:spcBef>
              <a:spcAft>
                <a:spcPts val="0"/>
              </a:spcAft>
              <a:buClr>
                <a:schemeClr val="dk1"/>
              </a:buClr>
              <a:buSzPts val="1800"/>
              <a:buFont typeface="Calibri"/>
              <a:buAutoNum type="arabicPeriod" startAt="6"/>
            </a:pPr>
            <a:r>
              <a:rPr lang="en-NZ" sz="1800" dirty="0">
                <a:solidFill>
                  <a:schemeClr val="dk1"/>
                </a:solidFill>
                <a:latin typeface="Calibri"/>
                <a:ea typeface="Calibri"/>
                <a:cs typeface="Calibri"/>
                <a:sym typeface="Calibri"/>
              </a:rPr>
              <a:t>Each client card displays the following details in </a:t>
            </a:r>
            <a:r>
              <a:rPr lang="en-NZ" sz="1800" dirty="0" err="1">
                <a:solidFill>
                  <a:schemeClr val="dk1"/>
                </a:solidFill>
                <a:latin typeface="Calibri"/>
                <a:ea typeface="Calibri"/>
                <a:cs typeface="Calibri"/>
                <a:sym typeface="Calibri"/>
              </a:rPr>
              <a:t>Kanban</a:t>
            </a:r>
            <a:r>
              <a:rPr lang="en-NZ" sz="1800" dirty="0">
                <a:solidFill>
                  <a:schemeClr val="dk1"/>
                </a:solidFill>
                <a:latin typeface="Calibri"/>
                <a:ea typeface="Calibri"/>
                <a:cs typeface="Calibri"/>
                <a:sym typeface="Calibri"/>
              </a:rPr>
              <a:t> view – Client name, visa type, due date and $ value.</a:t>
            </a:r>
            <a:endParaRPr dirty="0"/>
          </a:p>
          <a:p>
            <a:pPr marL="342900" marR="0" lvl="0" indent="-342900" algn="l" rtl="0">
              <a:spcBef>
                <a:spcPts val="0"/>
              </a:spcBef>
              <a:spcAft>
                <a:spcPts val="0"/>
              </a:spcAft>
              <a:buClr>
                <a:schemeClr val="dk1"/>
              </a:buClr>
              <a:buSzPts val="1800"/>
              <a:buFont typeface="Calibri"/>
              <a:buAutoNum type="arabicPeriod" startAt="6"/>
            </a:pPr>
            <a:r>
              <a:rPr lang="en-NZ" sz="1800" dirty="0">
                <a:solidFill>
                  <a:schemeClr val="dk1"/>
                </a:solidFill>
                <a:latin typeface="Calibri"/>
                <a:ea typeface="Calibri"/>
                <a:cs typeface="Calibri"/>
                <a:sym typeface="Calibri"/>
              </a:rPr>
              <a:t>When the client form opens in new or edit view, all the details are organized as per the enquiry or potential client form in sections. The only additions are on the left hand navigation are</a:t>
            </a:r>
            <a:endParaRPr dirty="0"/>
          </a:p>
          <a:p>
            <a:pPr marL="0" marR="0" lvl="0" indent="0" algn="l" rtl="0">
              <a:spcBef>
                <a:spcPts val="0"/>
              </a:spcBef>
              <a:spcAft>
                <a:spcPts val="0"/>
              </a:spcAft>
              <a:buNone/>
            </a:pPr>
            <a:r>
              <a:rPr lang="en-NZ" sz="1800" dirty="0">
                <a:solidFill>
                  <a:schemeClr val="dk1"/>
                </a:solidFill>
                <a:latin typeface="Calibri"/>
                <a:ea typeface="Calibri"/>
                <a:cs typeface="Calibri"/>
                <a:sym typeface="Calibri"/>
              </a:rPr>
              <a:t>	1. File notes</a:t>
            </a:r>
            <a:endParaRPr dirty="0"/>
          </a:p>
          <a:p>
            <a:pPr marL="0" marR="0" lvl="0" indent="0" algn="l" rtl="0">
              <a:spcBef>
                <a:spcPts val="0"/>
              </a:spcBef>
              <a:spcAft>
                <a:spcPts val="0"/>
              </a:spcAft>
              <a:buNone/>
            </a:pPr>
            <a:r>
              <a:rPr lang="en-NZ" sz="1800" dirty="0">
                <a:solidFill>
                  <a:schemeClr val="dk1"/>
                </a:solidFill>
                <a:latin typeface="Calibri"/>
                <a:ea typeface="Calibri"/>
                <a:cs typeface="Calibri"/>
                <a:sym typeface="Calibri"/>
              </a:rPr>
              <a:t>	2. Documents</a:t>
            </a:r>
            <a:br>
              <a:rPr lang="en-NZ" sz="1800" dirty="0">
                <a:solidFill>
                  <a:schemeClr val="dk1"/>
                </a:solidFill>
                <a:latin typeface="Calibri"/>
                <a:ea typeface="Calibri"/>
                <a:cs typeface="Calibri"/>
                <a:sym typeface="Calibri"/>
              </a:rPr>
            </a:br>
            <a:r>
              <a:rPr lang="en-NZ" sz="1800" dirty="0">
                <a:solidFill>
                  <a:schemeClr val="dk1"/>
                </a:solidFill>
                <a:latin typeface="Calibri"/>
                <a:ea typeface="Calibri"/>
                <a:cs typeface="Calibri"/>
                <a:sym typeface="Calibri"/>
              </a:rPr>
              <a:t>	3. Invoices</a:t>
            </a:r>
            <a:endParaRPr dirty="0"/>
          </a:p>
          <a:p>
            <a:pPr marL="0" marR="0" lvl="0" indent="0" algn="l" rtl="0">
              <a:spcBef>
                <a:spcPts val="0"/>
              </a:spcBef>
              <a:spcAft>
                <a:spcPts val="0"/>
              </a:spcAft>
              <a:buNone/>
            </a:pPr>
            <a:r>
              <a:rPr lang="en-NZ" sz="1800" dirty="0">
                <a:solidFill>
                  <a:schemeClr val="dk1"/>
                </a:solidFill>
                <a:latin typeface="Calibri"/>
                <a:ea typeface="Calibri"/>
                <a:cs typeface="Calibri"/>
                <a:sym typeface="Calibri"/>
              </a:rPr>
              <a:t>These 3 links keep continuing through the end of the stages so more documents and file notes are added as per the stage the application is in and invoice can be created and reconciled when moving to completed stage.  </a:t>
            </a:r>
            <a:endParaRPr dirty="0"/>
          </a:p>
          <a:p>
            <a:pPr marL="0" marR="0" lvl="0" indent="0" algn="l" rtl="0">
              <a:spcBef>
                <a:spcPts val="0"/>
              </a:spcBef>
              <a:spcAft>
                <a:spcPts val="0"/>
              </a:spcAft>
              <a:buNone/>
            </a:pPr>
            <a:r>
              <a:rPr lang="en-NZ" sz="1800" dirty="0">
                <a:solidFill>
                  <a:schemeClr val="dk1"/>
                </a:solidFill>
                <a:latin typeface="Calibri"/>
                <a:ea typeface="Calibri"/>
                <a:cs typeface="Calibri"/>
                <a:sym typeface="Calibri"/>
              </a:rPr>
              <a:t>The completed stage gives a collection of all sections in one view for each client with date/time and hours and $ rate per stage  (only admin view)</a:t>
            </a:r>
            <a:endParaRPr dirty="0"/>
          </a:p>
          <a:p>
            <a:pPr marL="0" marR="0" lvl="0" indent="0" algn="l" rtl="0">
              <a:spcBef>
                <a:spcPts val="0"/>
              </a:spcBef>
              <a:spcAft>
                <a:spcPts val="0"/>
              </a:spcAft>
              <a:buNone/>
            </a:pPr>
            <a:r>
              <a:rPr lang="en-NZ" sz="1800" dirty="0">
                <a:solidFill>
                  <a:schemeClr val="dk1"/>
                </a:solidFill>
                <a:latin typeface="Calibri"/>
                <a:ea typeface="Calibri"/>
                <a:cs typeface="Calibri"/>
                <a:sym typeface="Calibri"/>
              </a:rPr>
              <a:t>9. While creating a client, there a new section for invoice where the adviser can enter the following – </a:t>
            </a:r>
            <a:endParaRPr dirty="0"/>
          </a:p>
          <a:p>
            <a:pPr marL="0" marR="0" lvl="0" indent="0" algn="l" rtl="0">
              <a:spcBef>
                <a:spcPts val="0"/>
              </a:spcBef>
              <a:spcAft>
                <a:spcPts val="0"/>
              </a:spcAft>
              <a:buNone/>
            </a:pPr>
            <a:r>
              <a:rPr lang="en-NZ" sz="1800" dirty="0">
                <a:solidFill>
                  <a:schemeClr val="dk1"/>
                </a:solidFill>
                <a:latin typeface="Calibri"/>
                <a:ea typeface="Calibri"/>
                <a:cs typeface="Calibri"/>
                <a:sym typeface="Calibri"/>
              </a:rPr>
              <a:t>	- Fixed rate (either fixed rate or per hour rate can be selected)</a:t>
            </a:r>
            <a:endParaRPr dirty="0"/>
          </a:p>
          <a:p>
            <a:pPr marL="0" marR="0" lvl="0" indent="0" algn="l" rtl="0">
              <a:spcBef>
                <a:spcPts val="0"/>
              </a:spcBef>
              <a:spcAft>
                <a:spcPts val="0"/>
              </a:spcAft>
              <a:buNone/>
            </a:pPr>
            <a:r>
              <a:rPr lang="en-NZ" sz="1800" dirty="0">
                <a:solidFill>
                  <a:schemeClr val="dk1"/>
                </a:solidFill>
                <a:latin typeface="Calibri"/>
                <a:ea typeface="Calibri"/>
                <a:cs typeface="Calibri"/>
                <a:sym typeface="Calibri"/>
              </a:rPr>
              <a:t>	- Per hour rate</a:t>
            </a:r>
            <a:endParaRPr dirty="0"/>
          </a:p>
          <a:p>
            <a:pPr marL="0" marR="0" lvl="0" indent="0" algn="l" rtl="0">
              <a:spcBef>
                <a:spcPts val="0"/>
              </a:spcBef>
              <a:spcAft>
                <a:spcPts val="0"/>
              </a:spcAft>
              <a:buNone/>
            </a:pPr>
            <a:r>
              <a:rPr lang="en-NZ" sz="1800" dirty="0">
                <a:solidFill>
                  <a:schemeClr val="dk1"/>
                </a:solidFill>
                <a:latin typeface="Calibri"/>
                <a:ea typeface="Calibri"/>
                <a:cs typeface="Calibri"/>
                <a:sym typeface="Calibri"/>
              </a:rPr>
              <a:t>	- Estimated hours (when the client moves to completed, there is an additional field for actual hours to be entered and $ value is displayed in Amount Due field.  </a:t>
            </a:r>
            <a:endParaRPr dirty="0"/>
          </a:p>
          <a:p>
            <a:pPr marL="0" marR="0" lvl="0" indent="0" algn="l" rtl="0">
              <a:spcBef>
                <a:spcPts val="0"/>
              </a:spcBef>
              <a:spcAft>
                <a:spcPts val="0"/>
              </a:spcAft>
              <a:buNone/>
            </a:pPr>
            <a:r>
              <a:rPr lang="en-NZ" sz="1800" dirty="0">
                <a:solidFill>
                  <a:schemeClr val="dk1"/>
                </a:solidFill>
                <a:latin typeface="Calibri"/>
                <a:ea typeface="Calibri"/>
                <a:cs typeface="Calibri"/>
                <a:sym typeface="Calibri"/>
              </a:rPr>
              <a:t>10. The create invoice button is there through out and displays the list of invoices created under client view – Invoices tab</a:t>
            </a:r>
            <a:endParaRPr dirty="0"/>
          </a:p>
          <a:p>
            <a:pPr marL="0" marR="0" lvl="0" indent="0" algn="l" rtl="0">
              <a:spcBef>
                <a:spcPts val="0"/>
              </a:spcBef>
              <a:spcAft>
                <a:spcPts val="0"/>
              </a:spcAft>
              <a:buNone/>
            </a:pPr>
            <a:r>
              <a:rPr lang="en-NZ" sz="1800" dirty="0">
                <a:solidFill>
                  <a:schemeClr val="dk1"/>
                </a:solidFill>
                <a:latin typeface="Calibri"/>
                <a:ea typeface="Calibri"/>
                <a:cs typeface="Calibri"/>
                <a:sym typeface="Calibri"/>
              </a:rPr>
              <a:t>11. The create new invoice creates the invoice as per image provided. </a:t>
            </a:r>
            <a:endParaRPr dirty="0"/>
          </a:p>
        </p:txBody>
      </p:sp>
      <p:sp>
        <p:nvSpPr>
          <p:cNvPr id="49" name="Google Shape;49;p1"/>
          <p:cNvSpPr/>
          <p:nvPr/>
        </p:nvSpPr>
        <p:spPr>
          <a:xfrm>
            <a:off x="239347" y="196581"/>
            <a:ext cx="2319600" cy="3804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NZ" sz="1600">
                <a:solidFill>
                  <a:schemeClr val="dk1"/>
                </a:solidFill>
                <a:latin typeface="Calibri"/>
                <a:ea typeface="Calibri"/>
                <a:cs typeface="Calibri"/>
                <a:sym typeface="Calibri"/>
              </a:rPr>
              <a:t>Clients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0C5EA222-361F-46A5-801F-92D64C9F9C83}"/>
              </a:ext>
            </a:extLst>
          </p:cNvPr>
          <p:cNvSpPr/>
          <p:nvPr/>
        </p:nvSpPr>
        <p:spPr>
          <a:xfrm>
            <a:off x="529190" y="73166"/>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Files Notes</a:t>
            </a:r>
          </a:p>
        </p:txBody>
      </p:sp>
      <p:sp>
        <p:nvSpPr>
          <p:cNvPr id="5" name="TextBox 4">
            <a:extLst>
              <a:ext uri="{FF2B5EF4-FFF2-40B4-BE49-F238E27FC236}">
                <a16:creationId xmlns="" xmlns:a16="http://schemas.microsoft.com/office/drawing/2014/main" id="{0E722DF7-3008-4732-9A9E-832ACF155BDB}"/>
              </a:ext>
            </a:extLst>
          </p:cNvPr>
          <p:cNvSpPr txBox="1"/>
          <p:nvPr/>
        </p:nvSpPr>
        <p:spPr>
          <a:xfrm>
            <a:off x="461872" y="453463"/>
            <a:ext cx="11515085" cy="7848302"/>
          </a:xfrm>
          <a:prstGeom prst="rect">
            <a:avLst/>
          </a:prstGeom>
          <a:noFill/>
        </p:spPr>
        <p:txBody>
          <a:bodyPr wrap="square" rtlCol="0">
            <a:spAutoFit/>
          </a:bodyPr>
          <a:lstStyle/>
          <a:p>
            <a:pPr marL="342900" indent="-342900">
              <a:buAutoNum type="arabicPeriod"/>
            </a:pPr>
            <a:r>
              <a:rPr lang="en-NZ" dirty="0"/>
              <a:t>File notes tab should display a list view of client file notes recently updated</a:t>
            </a:r>
          </a:p>
          <a:p>
            <a:pPr marL="342900" indent="-342900">
              <a:buAutoNum type="arabicPeriod"/>
            </a:pPr>
            <a:r>
              <a:rPr lang="en-NZ" dirty="0"/>
              <a:t>Latest 5 file notes updated should be displayed in dashboard. Under file notes in dashboard, client name will appear and clicking on it will take the user to the client file note section.</a:t>
            </a:r>
          </a:p>
          <a:p>
            <a:pPr marL="342900" indent="-342900">
              <a:buAutoNum type="arabicPeriod"/>
            </a:pPr>
            <a:r>
              <a:rPr lang="en-NZ" dirty="0"/>
              <a:t>In Enquiry form list view, search should be available</a:t>
            </a:r>
          </a:p>
          <a:p>
            <a:pPr marL="342900" indent="-342900">
              <a:buAutoNum type="arabicPeriod"/>
            </a:pPr>
            <a:r>
              <a:rPr lang="en-NZ" dirty="0"/>
              <a:t>Next to search, few tabs to be provided such as –</a:t>
            </a:r>
          </a:p>
          <a:p>
            <a:pPr marL="800100" lvl="1" indent="-342900">
              <a:buAutoNum type="arabicPeriod"/>
            </a:pPr>
            <a:r>
              <a:rPr lang="en-NZ" dirty="0"/>
              <a:t>Today</a:t>
            </a:r>
          </a:p>
          <a:p>
            <a:pPr marL="800100" lvl="1" indent="-342900">
              <a:buAutoNum type="arabicPeriod"/>
            </a:pPr>
            <a:r>
              <a:rPr lang="en-NZ" dirty="0"/>
              <a:t>This week (Sunday-Saturday night)</a:t>
            </a:r>
          </a:p>
          <a:p>
            <a:pPr marL="800100" lvl="1" indent="-342900">
              <a:buAutoNum type="arabicPeriod"/>
            </a:pPr>
            <a:r>
              <a:rPr lang="en-NZ" dirty="0"/>
              <a:t>Fortnight (2 weeks)</a:t>
            </a:r>
          </a:p>
          <a:p>
            <a:pPr marL="800100" lvl="1" indent="-342900">
              <a:buAutoNum type="arabicPeriod"/>
            </a:pPr>
            <a:r>
              <a:rPr lang="en-NZ" dirty="0"/>
              <a:t>This month</a:t>
            </a:r>
          </a:p>
          <a:p>
            <a:pPr marL="800100" lvl="1" indent="-342900">
              <a:buAutoNum type="arabicPeriod"/>
            </a:pPr>
            <a:r>
              <a:rPr lang="en-NZ" dirty="0"/>
              <a:t>This year</a:t>
            </a:r>
          </a:p>
          <a:p>
            <a:pPr marL="800100" lvl="1" indent="-342900">
              <a:buAutoNum type="arabicPeriod"/>
            </a:pPr>
            <a:r>
              <a:rPr lang="en-NZ" dirty="0"/>
              <a:t>Custom</a:t>
            </a:r>
          </a:p>
          <a:p>
            <a:r>
              <a:rPr lang="en-NZ" dirty="0"/>
              <a:t>5. File note list view from the tab will have the following with view and sharing toggle on/off. Sharing on will share notes with client in his/her view and alert notification. </a:t>
            </a:r>
          </a:p>
          <a:p>
            <a:r>
              <a:rPr lang="en-NZ" dirty="0"/>
              <a:t>	1. No</a:t>
            </a:r>
            <a:br>
              <a:rPr lang="en-NZ" dirty="0"/>
            </a:br>
            <a:r>
              <a:rPr lang="en-NZ" dirty="0"/>
              <a:t>	2. Date</a:t>
            </a:r>
          </a:p>
          <a:p>
            <a:r>
              <a:rPr lang="en-NZ" dirty="0"/>
              <a:t>	3. Time</a:t>
            </a:r>
          </a:p>
          <a:p>
            <a:r>
              <a:rPr lang="en-NZ" dirty="0"/>
              <a:t>	4. Client Name</a:t>
            </a:r>
          </a:p>
          <a:p>
            <a:r>
              <a:rPr lang="en-NZ" dirty="0"/>
              <a:t>	5. Visa type</a:t>
            </a:r>
          </a:p>
          <a:p>
            <a:r>
              <a:rPr lang="en-NZ" dirty="0"/>
              <a:t>	6. File note title</a:t>
            </a:r>
          </a:p>
          <a:p>
            <a:r>
              <a:rPr lang="en-NZ" dirty="0"/>
              <a:t>6. View will open the file note form which can be editable. </a:t>
            </a:r>
          </a:p>
          <a:p>
            <a:r>
              <a:rPr lang="en-NZ" dirty="0"/>
              <a:t>7. On top of the file note form, there is 2 open text boxes</a:t>
            </a:r>
          </a:p>
          <a:p>
            <a:r>
              <a:rPr lang="en-NZ" dirty="0"/>
              <a:t>	Add title – Free text (ex Initial consultation, Eligibility Assessment, Follow up)</a:t>
            </a:r>
          </a:p>
          <a:p>
            <a:r>
              <a:rPr lang="en-NZ" dirty="0"/>
              <a:t>	Enter notes – Free text (editor)</a:t>
            </a:r>
          </a:p>
          <a:p>
            <a:r>
              <a:rPr lang="en-NZ" dirty="0"/>
              <a:t>	Auto save or save pop up.</a:t>
            </a:r>
          </a:p>
          <a:p>
            <a:r>
              <a:rPr lang="en-NZ" dirty="0"/>
              <a:t>8. User can add new or update existing. </a:t>
            </a:r>
          </a:p>
          <a:p>
            <a:endParaRPr lang="en-NZ" dirty="0"/>
          </a:p>
          <a:p>
            <a:r>
              <a:rPr lang="en-NZ" dirty="0"/>
              <a:t> </a:t>
            </a:r>
          </a:p>
          <a:p>
            <a:r>
              <a:rPr lang="en-NZ" dirty="0"/>
              <a:t> </a:t>
            </a:r>
          </a:p>
        </p:txBody>
      </p:sp>
    </p:spTree>
    <p:extLst>
      <p:ext uri="{BB962C8B-B14F-4D97-AF65-F5344CB8AC3E}">
        <p14:creationId xmlns="" xmlns:p14="http://schemas.microsoft.com/office/powerpoint/2010/main" val="4100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0C5EA222-361F-46A5-801F-92D64C9F9C83}"/>
              </a:ext>
            </a:extLst>
          </p:cNvPr>
          <p:cNvSpPr/>
          <p:nvPr/>
        </p:nvSpPr>
        <p:spPr>
          <a:xfrm>
            <a:off x="529190" y="73166"/>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Documents</a:t>
            </a:r>
          </a:p>
        </p:txBody>
      </p:sp>
      <p:sp>
        <p:nvSpPr>
          <p:cNvPr id="6" name="Rectangle 5">
            <a:extLst>
              <a:ext uri="{FF2B5EF4-FFF2-40B4-BE49-F238E27FC236}">
                <a16:creationId xmlns="" xmlns:a16="http://schemas.microsoft.com/office/drawing/2014/main" id="{09E289F9-8DBD-4CCD-BE1B-0600BA2D38C0}"/>
              </a:ext>
            </a:extLst>
          </p:cNvPr>
          <p:cNvSpPr/>
          <p:nvPr/>
        </p:nvSpPr>
        <p:spPr>
          <a:xfrm>
            <a:off x="10038762" y="4653841"/>
            <a:ext cx="196063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Upload </a:t>
            </a:r>
            <a:r>
              <a:rPr lang="en-NZ" sz="1600" dirty="0" err="1"/>
              <a:t>date.time</a:t>
            </a:r>
            <a:endParaRPr lang="en-NZ" sz="1600" dirty="0"/>
          </a:p>
        </p:txBody>
      </p:sp>
      <p:sp>
        <p:nvSpPr>
          <p:cNvPr id="7" name="Rectangle 6">
            <a:extLst>
              <a:ext uri="{FF2B5EF4-FFF2-40B4-BE49-F238E27FC236}">
                <a16:creationId xmlns="" xmlns:a16="http://schemas.microsoft.com/office/drawing/2014/main" id="{D7BCEC95-746E-4F7F-B452-6BD0C3159C9B}"/>
              </a:ext>
            </a:extLst>
          </p:cNvPr>
          <p:cNvSpPr/>
          <p:nvPr/>
        </p:nvSpPr>
        <p:spPr>
          <a:xfrm>
            <a:off x="1613755" y="3827894"/>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File Name</a:t>
            </a:r>
          </a:p>
        </p:txBody>
      </p:sp>
      <p:sp>
        <p:nvSpPr>
          <p:cNvPr id="8" name="Rectangle 7">
            <a:extLst>
              <a:ext uri="{FF2B5EF4-FFF2-40B4-BE49-F238E27FC236}">
                <a16:creationId xmlns="" xmlns:a16="http://schemas.microsoft.com/office/drawing/2014/main" id="{0E05CC3B-5598-4857-8C47-B816CACE3A3F}"/>
              </a:ext>
            </a:extLst>
          </p:cNvPr>
          <p:cNvSpPr/>
          <p:nvPr/>
        </p:nvSpPr>
        <p:spPr>
          <a:xfrm>
            <a:off x="4507484" y="1468140"/>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Upload</a:t>
            </a:r>
          </a:p>
        </p:txBody>
      </p:sp>
      <p:sp>
        <p:nvSpPr>
          <p:cNvPr id="9" name="Rectangle 8">
            <a:extLst>
              <a:ext uri="{FF2B5EF4-FFF2-40B4-BE49-F238E27FC236}">
                <a16:creationId xmlns="" xmlns:a16="http://schemas.microsoft.com/office/drawing/2014/main" id="{7342B3BE-83D2-408F-B231-ADFD2DCCE1C5}"/>
              </a:ext>
            </a:extLst>
          </p:cNvPr>
          <p:cNvSpPr/>
          <p:nvPr/>
        </p:nvSpPr>
        <p:spPr>
          <a:xfrm>
            <a:off x="1531477" y="1468140"/>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File Name</a:t>
            </a:r>
          </a:p>
        </p:txBody>
      </p:sp>
      <p:sp>
        <p:nvSpPr>
          <p:cNvPr id="10" name="Rectangle 9">
            <a:extLst>
              <a:ext uri="{FF2B5EF4-FFF2-40B4-BE49-F238E27FC236}">
                <a16:creationId xmlns="" xmlns:a16="http://schemas.microsoft.com/office/drawing/2014/main" id="{6EBAFCF0-3717-4B00-863E-F1CB49E0E998}"/>
              </a:ext>
            </a:extLst>
          </p:cNvPr>
          <p:cNvSpPr/>
          <p:nvPr/>
        </p:nvSpPr>
        <p:spPr>
          <a:xfrm>
            <a:off x="1571682" y="2189000"/>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File Name</a:t>
            </a:r>
          </a:p>
        </p:txBody>
      </p:sp>
      <p:sp>
        <p:nvSpPr>
          <p:cNvPr id="11" name="Rectangle 10">
            <a:extLst>
              <a:ext uri="{FF2B5EF4-FFF2-40B4-BE49-F238E27FC236}">
                <a16:creationId xmlns="" xmlns:a16="http://schemas.microsoft.com/office/drawing/2014/main" id="{88AFBBFD-C060-4F3C-9278-31A9B5893175}"/>
              </a:ext>
            </a:extLst>
          </p:cNvPr>
          <p:cNvSpPr/>
          <p:nvPr/>
        </p:nvSpPr>
        <p:spPr>
          <a:xfrm>
            <a:off x="4502341" y="2189000"/>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Upload</a:t>
            </a:r>
          </a:p>
        </p:txBody>
      </p:sp>
      <p:sp>
        <p:nvSpPr>
          <p:cNvPr id="12" name="Rectangle 11">
            <a:extLst>
              <a:ext uri="{FF2B5EF4-FFF2-40B4-BE49-F238E27FC236}">
                <a16:creationId xmlns="" xmlns:a16="http://schemas.microsoft.com/office/drawing/2014/main" id="{88EBDFE9-0126-4C61-8EB5-C577E5AC7DB0}"/>
              </a:ext>
            </a:extLst>
          </p:cNvPr>
          <p:cNvSpPr/>
          <p:nvPr/>
        </p:nvSpPr>
        <p:spPr>
          <a:xfrm>
            <a:off x="4502341" y="3827893"/>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View</a:t>
            </a:r>
          </a:p>
        </p:txBody>
      </p:sp>
      <p:sp>
        <p:nvSpPr>
          <p:cNvPr id="13" name="Rectangle 12">
            <a:extLst>
              <a:ext uri="{FF2B5EF4-FFF2-40B4-BE49-F238E27FC236}">
                <a16:creationId xmlns="" xmlns:a16="http://schemas.microsoft.com/office/drawing/2014/main" id="{EAF41124-8A4B-4C0F-8285-75A6E67AA446}"/>
              </a:ext>
            </a:extLst>
          </p:cNvPr>
          <p:cNvSpPr/>
          <p:nvPr/>
        </p:nvSpPr>
        <p:spPr>
          <a:xfrm>
            <a:off x="4491589" y="3025796"/>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Uploaded Documents</a:t>
            </a:r>
          </a:p>
        </p:txBody>
      </p:sp>
      <p:sp>
        <p:nvSpPr>
          <p:cNvPr id="14" name="Rectangle 13">
            <a:extLst>
              <a:ext uri="{FF2B5EF4-FFF2-40B4-BE49-F238E27FC236}">
                <a16:creationId xmlns="" xmlns:a16="http://schemas.microsoft.com/office/drawing/2014/main" id="{A53C4DF0-D81C-4CC9-8ECF-543E74507EA5}"/>
              </a:ext>
            </a:extLst>
          </p:cNvPr>
          <p:cNvSpPr/>
          <p:nvPr/>
        </p:nvSpPr>
        <p:spPr>
          <a:xfrm>
            <a:off x="7390927" y="3827892"/>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Download</a:t>
            </a:r>
          </a:p>
        </p:txBody>
      </p:sp>
      <p:sp>
        <p:nvSpPr>
          <p:cNvPr id="15" name="Rectangle 14">
            <a:extLst>
              <a:ext uri="{FF2B5EF4-FFF2-40B4-BE49-F238E27FC236}">
                <a16:creationId xmlns="" xmlns:a16="http://schemas.microsoft.com/office/drawing/2014/main" id="{A717E7B2-0C89-4C14-B91E-DC0D4F4E04AD}"/>
              </a:ext>
            </a:extLst>
          </p:cNvPr>
          <p:cNvSpPr/>
          <p:nvPr/>
        </p:nvSpPr>
        <p:spPr>
          <a:xfrm>
            <a:off x="7594747" y="3037948"/>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Download All</a:t>
            </a:r>
          </a:p>
        </p:txBody>
      </p:sp>
      <p:sp>
        <p:nvSpPr>
          <p:cNvPr id="16" name="Rectangle 15">
            <a:extLst>
              <a:ext uri="{FF2B5EF4-FFF2-40B4-BE49-F238E27FC236}">
                <a16:creationId xmlns="" xmlns:a16="http://schemas.microsoft.com/office/drawing/2014/main" id="{FC72D4DC-3D0D-4C3C-BF5E-C1453C9287C9}"/>
              </a:ext>
            </a:extLst>
          </p:cNvPr>
          <p:cNvSpPr/>
          <p:nvPr/>
        </p:nvSpPr>
        <p:spPr>
          <a:xfrm>
            <a:off x="1613755" y="5332260"/>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File Name</a:t>
            </a:r>
          </a:p>
        </p:txBody>
      </p:sp>
      <p:sp>
        <p:nvSpPr>
          <p:cNvPr id="17" name="Rectangle 16">
            <a:extLst>
              <a:ext uri="{FF2B5EF4-FFF2-40B4-BE49-F238E27FC236}">
                <a16:creationId xmlns="" xmlns:a16="http://schemas.microsoft.com/office/drawing/2014/main" id="{2BC5984E-036C-4B8B-A7BA-A27A9870FB51}"/>
              </a:ext>
            </a:extLst>
          </p:cNvPr>
          <p:cNvSpPr/>
          <p:nvPr/>
        </p:nvSpPr>
        <p:spPr>
          <a:xfrm>
            <a:off x="4488783" y="5389860"/>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View</a:t>
            </a:r>
          </a:p>
        </p:txBody>
      </p:sp>
      <p:sp>
        <p:nvSpPr>
          <p:cNvPr id="18" name="Rectangle 17">
            <a:extLst>
              <a:ext uri="{FF2B5EF4-FFF2-40B4-BE49-F238E27FC236}">
                <a16:creationId xmlns="" xmlns:a16="http://schemas.microsoft.com/office/drawing/2014/main" id="{B24EC239-29C8-4FCD-980E-AAB932AAE399}"/>
              </a:ext>
            </a:extLst>
          </p:cNvPr>
          <p:cNvSpPr/>
          <p:nvPr/>
        </p:nvSpPr>
        <p:spPr>
          <a:xfrm>
            <a:off x="7390927" y="5389859"/>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Download</a:t>
            </a:r>
          </a:p>
        </p:txBody>
      </p:sp>
      <p:sp>
        <p:nvSpPr>
          <p:cNvPr id="19" name="Rectangle 18">
            <a:extLst>
              <a:ext uri="{FF2B5EF4-FFF2-40B4-BE49-F238E27FC236}">
                <a16:creationId xmlns="" xmlns:a16="http://schemas.microsoft.com/office/drawing/2014/main" id="{0881158D-3ED2-40DB-889C-85EAAAE160BF}"/>
              </a:ext>
            </a:extLst>
          </p:cNvPr>
          <p:cNvSpPr/>
          <p:nvPr/>
        </p:nvSpPr>
        <p:spPr>
          <a:xfrm>
            <a:off x="1613755" y="4653844"/>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File Name</a:t>
            </a:r>
          </a:p>
        </p:txBody>
      </p:sp>
      <p:sp>
        <p:nvSpPr>
          <p:cNvPr id="20" name="Rectangle 19">
            <a:extLst>
              <a:ext uri="{FF2B5EF4-FFF2-40B4-BE49-F238E27FC236}">
                <a16:creationId xmlns="" xmlns:a16="http://schemas.microsoft.com/office/drawing/2014/main" id="{DAE6ED2C-A985-46D3-997F-0AD8385E86A2}"/>
              </a:ext>
            </a:extLst>
          </p:cNvPr>
          <p:cNvSpPr/>
          <p:nvPr/>
        </p:nvSpPr>
        <p:spPr>
          <a:xfrm>
            <a:off x="4502341" y="4653843"/>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View</a:t>
            </a:r>
          </a:p>
        </p:txBody>
      </p:sp>
      <p:sp>
        <p:nvSpPr>
          <p:cNvPr id="21" name="Rectangle 20">
            <a:extLst>
              <a:ext uri="{FF2B5EF4-FFF2-40B4-BE49-F238E27FC236}">
                <a16:creationId xmlns="" xmlns:a16="http://schemas.microsoft.com/office/drawing/2014/main" id="{8C274C97-8964-41C0-B3DB-F5F7FDADE47D}"/>
              </a:ext>
            </a:extLst>
          </p:cNvPr>
          <p:cNvSpPr/>
          <p:nvPr/>
        </p:nvSpPr>
        <p:spPr>
          <a:xfrm>
            <a:off x="7390927" y="4653842"/>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Download</a:t>
            </a:r>
          </a:p>
        </p:txBody>
      </p:sp>
      <p:sp>
        <p:nvSpPr>
          <p:cNvPr id="22" name="Rectangle 21">
            <a:extLst>
              <a:ext uri="{FF2B5EF4-FFF2-40B4-BE49-F238E27FC236}">
                <a16:creationId xmlns="" xmlns:a16="http://schemas.microsoft.com/office/drawing/2014/main" id="{5A752AC4-C8B2-497B-8A3C-BA9E6B4B2DCF}"/>
              </a:ext>
            </a:extLst>
          </p:cNvPr>
          <p:cNvSpPr/>
          <p:nvPr/>
        </p:nvSpPr>
        <p:spPr>
          <a:xfrm>
            <a:off x="10038762" y="3846133"/>
            <a:ext cx="196063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Upload </a:t>
            </a:r>
            <a:r>
              <a:rPr lang="en-NZ" sz="1600" dirty="0" err="1"/>
              <a:t>date.time</a:t>
            </a:r>
            <a:endParaRPr lang="en-NZ" sz="1600" dirty="0"/>
          </a:p>
        </p:txBody>
      </p:sp>
      <p:sp>
        <p:nvSpPr>
          <p:cNvPr id="23" name="Rectangle 22">
            <a:extLst>
              <a:ext uri="{FF2B5EF4-FFF2-40B4-BE49-F238E27FC236}">
                <a16:creationId xmlns="" xmlns:a16="http://schemas.microsoft.com/office/drawing/2014/main" id="{4E140105-4AED-46FD-96E0-F0EA43E21D5E}"/>
              </a:ext>
            </a:extLst>
          </p:cNvPr>
          <p:cNvSpPr/>
          <p:nvPr/>
        </p:nvSpPr>
        <p:spPr>
          <a:xfrm>
            <a:off x="10038762" y="5371286"/>
            <a:ext cx="196063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Upload </a:t>
            </a:r>
            <a:r>
              <a:rPr lang="en-NZ" sz="1600" dirty="0" err="1"/>
              <a:t>date.time</a:t>
            </a:r>
            <a:endParaRPr lang="en-NZ" sz="1600" dirty="0"/>
          </a:p>
        </p:txBody>
      </p:sp>
      <p:sp>
        <p:nvSpPr>
          <p:cNvPr id="24" name="Rectangle 23">
            <a:extLst>
              <a:ext uri="{FF2B5EF4-FFF2-40B4-BE49-F238E27FC236}">
                <a16:creationId xmlns="" xmlns:a16="http://schemas.microsoft.com/office/drawing/2014/main" id="{0FE612A1-69D3-4B96-858A-DAA0E069B84D}"/>
              </a:ext>
            </a:extLst>
          </p:cNvPr>
          <p:cNvSpPr/>
          <p:nvPr/>
        </p:nvSpPr>
        <p:spPr>
          <a:xfrm>
            <a:off x="7707877" y="1484962"/>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Add Link</a:t>
            </a:r>
          </a:p>
        </p:txBody>
      </p:sp>
      <p:sp>
        <p:nvSpPr>
          <p:cNvPr id="25" name="Rectangle 24">
            <a:extLst>
              <a:ext uri="{FF2B5EF4-FFF2-40B4-BE49-F238E27FC236}">
                <a16:creationId xmlns="" xmlns:a16="http://schemas.microsoft.com/office/drawing/2014/main" id="{440BCEB0-F466-43D4-B7CC-71D14B9735D4}"/>
              </a:ext>
            </a:extLst>
          </p:cNvPr>
          <p:cNvSpPr/>
          <p:nvPr/>
        </p:nvSpPr>
        <p:spPr>
          <a:xfrm>
            <a:off x="6940268" y="1468140"/>
            <a:ext cx="654488"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or</a:t>
            </a:r>
          </a:p>
        </p:txBody>
      </p:sp>
      <p:sp>
        <p:nvSpPr>
          <p:cNvPr id="26" name="Rectangle 25">
            <a:extLst>
              <a:ext uri="{FF2B5EF4-FFF2-40B4-BE49-F238E27FC236}">
                <a16:creationId xmlns="" xmlns:a16="http://schemas.microsoft.com/office/drawing/2014/main" id="{1A910E31-B5D8-429C-B128-5491D744F744}"/>
              </a:ext>
            </a:extLst>
          </p:cNvPr>
          <p:cNvSpPr/>
          <p:nvPr/>
        </p:nvSpPr>
        <p:spPr>
          <a:xfrm>
            <a:off x="6940259" y="2182695"/>
            <a:ext cx="654488"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or</a:t>
            </a:r>
          </a:p>
        </p:txBody>
      </p:sp>
      <p:sp>
        <p:nvSpPr>
          <p:cNvPr id="27" name="Rectangle 26">
            <a:extLst>
              <a:ext uri="{FF2B5EF4-FFF2-40B4-BE49-F238E27FC236}">
                <a16:creationId xmlns="" xmlns:a16="http://schemas.microsoft.com/office/drawing/2014/main" id="{577D3B5E-2C44-4695-8F8C-A50F397414B1}"/>
              </a:ext>
            </a:extLst>
          </p:cNvPr>
          <p:cNvSpPr/>
          <p:nvPr/>
        </p:nvSpPr>
        <p:spPr>
          <a:xfrm>
            <a:off x="10178984" y="1479352"/>
            <a:ext cx="891036"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Save</a:t>
            </a:r>
          </a:p>
        </p:txBody>
      </p:sp>
      <p:sp>
        <p:nvSpPr>
          <p:cNvPr id="28" name="Rectangle 27">
            <a:extLst>
              <a:ext uri="{FF2B5EF4-FFF2-40B4-BE49-F238E27FC236}">
                <a16:creationId xmlns="" xmlns:a16="http://schemas.microsoft.com/office/drawing/2014/main" id="{A5540EAC-03F1-43FB-9A88-DCC9B3F3B41F}"/>
              </a:ext>
            </a:extLst>
          </p:cNvPr>
          <p:cNvSpPr/>
          <p:nvPr/>
        </p:nvSpPr>
        <p:spPr>
          <a:xfrm>
            <a:off x="7719097" y="2180582"/>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Add Link</a:t>
            </a:r>
          </a:p>
        </p:txBody>
      </p:sp>
      <p:sp>
        <p:nvSpPr>
          <p:cNvPr id="29" name="Rectangle 28">
            <a:extLst>
              <a:ext uri="{FF2B5EF4-FFF2-40B4-BE49-F238E27FC236}">
                <a16:creationId xmlns="" xmlns:a16="http://schemas.microsoft.com/office/drawing/2014/main" id="{41ECBB2C-39EE-4A63-BC15-C7BBB6364C3C}"/>
              </a:ext>
            </a:extLst>
          </p:cNvPr>
          <p:cNvSpPr/>
          <p:nvPr/>
        </p:nvSpPr>
        <p:spPr>
          <a:xfrm>
            <a:off x="10202356" y="2153466"/>
            <a:ext cx="891036"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Save</a:t>
            </a:r>
          </a:p>
        </p:txBody>
      </p:sp>
    </p:spTree>
    <p:extLst>
      <p:ext uri="{BB962C8B-B14F-4D97-AF65-F5344CB8AC3E}">
        <p14:creationId xmlns="" xmlns:p14="http://schemas.microsoft.com/office/powerpoint/2010/main" val="118723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33D3099-4D6A-4E8A-8EF8-D092971B85A8}"/>
              </a:ext>
            </a:extLst>
          </p:cNvPr>
          <p:cNvSpPr/>
          <p:nvPr/>
        </p:nvSpPr>
        <p:spPr>
          <a:xfrm>
            <a:off x="529190" y="73166"/>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Invoices - Creation</a:t>
            </a:r>
          </a:p>
        </p:txBody>
      </p:sp>
      <p:sp>
        <p:nvSpPr>
          <p:cNvPr id="6" name="TextBox 5">
            <a:extLst>
              <a:ext uri="{FF2B5EF4-FFF2-40B4-BE49-F238E27FC236}">
                <a16:creationId xmlns="" xmlns:a16="http://schemas.microsoft.com/office/drawing/2014/main" id="{B6C2D683-45EC-4584-AD26-5FB780224012}"/>
              </a:ext>
            </a:extLst>
          </p:cNvPr>
          <p:cNvSpPr txBox="1"/>
          <p:nvPr/>
        </p:nvSpPr>
        <p:spPr>
          <a:xfrm>
            <a:off x="228600" y="457200"/>
            <a:ext cx="11535183" cy="6872137"/>
          </a:xfrm>
          <a:prstGeom prst="rect">
            <a:avLst/>
          </a:prstGeom>
          <a:noFill/>
        </p:spPr>
        <p:txBody>
          <a:bodyPr wrap="square" rtlCol="0">
            <a:spAutoFit/>
          </a:bodyPr>
          <a:lstStyle/>
          <a:p>
            <a:r>
              <a:rPr lang="en-NZ" dirty="0"/>
              <a:t>Fields</a:t>
            </a:r>
          </a:p>
          <a:p>
            <a:endParaRPr lang="en-NZ" dirty="0"/>
          </a:p>
          <a:p>
            <a:r>
              <a:rPr lang="en-NZ" dirty="0"/>
              <a:t>To: Client email</a:t>
            </a:r>
          </a:p>
          <a:p>
            <a:r>
              <a:rPr lang="en-NZ" dirty="0"/>
              <a:t>Date: </a:t>
            </a:r>
          </a:p>
          <a:p>
            <a:r>
              <a:rPr lang="en-NZ" dirty="0"/>
              <a:t>Due Date: </a:t>
            </a:r>
          </a:p>
          <a:p>
            <a:r>
              <a:rPr lang="en-NZ" dirty="0"/>
              <a:t>Invoice No:</a:t>
            </a:r>
          </a:p>
          <a:p>
            <a:r>
              <a:rPr lang="en-NZ" dirty="0"/>
              <a:t>Reference</a:t>
            </a:r>
          </a:p>
          <a:p>
            <a:r>
              <a:rPr lang="en-NZ" dirty="0"/>
              <a:t>GST: </a:t>
            </a:r>
          </a:p>
          <a:p>
            <a:endParaRPr lang="en-NZ" dirty="0"/>
          </a:p>
          <a:p>
            <a:endParaRPr lang="en-NZ" dirty="0"/>
          </a:p>
          <a:p>
            <a:r>
              <a:rPr lang="en-NZ" dirty="0"/>
              <a:t>		Item	Description      Price     Account    GST/Tax rate 	Amount	Currency	</a:t>
            </a:r>
          </a:p>
          <a:p>
            <a:r>
              <a:rPr lang="en-NZ" dirty="0"/>
              <a:t>1 											x	</a:t>
            </a:r>
          </a:p>
          <a:p>
            <a:r>
              <a:rPr lang="en-NZ" dirty="0"/>
              <a:t>2											x</a:t>
            </a:r>
          </a:p>
          <a:p>
            <a:r>
              <a:rPr lang="en-NZ" dirty="0"/>
              <a:t>3											x</a:t>
            </a:r>
          </a:p>
          <a:p>
            <a:r>
              <a:rPr lang="en-NZ" dirty="0"/>
              <a:t> </a:t>
            </a:r>
          </a:p>
          <a:p>
            <a:r>
              <a:rPr lang="en-NZ" dirty="0"/>
              <a:t>Add 	</a:t>
            </a:r>
          </a:p>
          <a:p>
            <a:r>
              <a:rPr lang="en-NZ" dirty="0"/>
              <a:t>                 								Sub total</a:t>
            </a:r>
          </a:p>
          <a:p>
            <a:r>
              <a:rPr lang="en-NZ" dirty="0"/>
              <a:t>								GST</a:t>
            </a:r>
          </a:p>
          <a:p>
            <a:r>
              <a:rPr lang="en-NZ" dirty="0"/>
              <a:t>								TOTAL</a:t>
            </a:r>
          </a:p>
          <a:p>
            <a:endParaRPr lang="en-NZ" dirty="0"/>
          </a:p>
          <a:p>
            <a:r>
              <a:rPr lang="en-NZ" dirty="0"/>
              <a:t>Save – as draft </a:t>
            </a:r>
          </a:p>
          <a:p>
            <a:r>
              <a:rPr lang="en-NZ" dirty="0"/>
              <a:t>Save – download as pdf</a:t>
            </a:r>
            <a:br>
              <a:rPr lang="en-NZ" dirty="0"/>
            </a:br>
            <a:r>
              <a:rPr lang="en-NZ" dirty="0"/>
              <a:t>Save – send to client       		</a:t>
            </a:r>
          </a:p>
          <a:p>
            <a:endParaRPr lang="en-NZ" dirty="0"/>
          </a:p>
        </p:txBody>
      </p:sp>
    </p:spTree>
    <p:extLst>
      <p:ext uri="{BB962C8B-B14F-4D97-AF65-F5344CB8AC3E}">
        <p14:creationId xmlns="" xmlns:p14="http://schemas.microsoft.com/office/powerpoint/2010/main" val="10372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F99176D5-31FC-4799-8B1C-90D2F3F3E8F0}"/>
              </a:ext>
            </a:extLst>
          </p:cNvPr>
          <p:cNvSpPr/>
          <p:nvPr/>
        </p:nvSpPr>
        <p:spPr>
          <a:xfrm>
            <a:off x="529190" y="73166"/>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Invoices</a:t>
            </a:r>
          </a:p>
        </p:txBody>
      </p:sp>
      <p:sp>
        <p:nvSpPr>
          <p:cNvPr id="5" name="TextBox 4">
            <a:extLst>
              <a:ext uri="{FF2B5EF4-FFF2-40B4-BE49-F238E27FC236}">
                <a16:creationId xmlns="" xmlns:a16="http://schemas.microsoft.com/office/drawing/2014/main" id="{167B02F0-4591-4A6C-9F9F-5A11D4CE651F}"/>
              </a:ext>
            </a:extLst>
          </p:cNvPr>
          <p:cNvSpPr txBox="1"/>
          <p:nvPr/>
        </p:nvSpPr>
        <p:spPr>
          <a:xfrm>
            <a:off x="835863" y="953669"/>
            <a:ext cx="9805958" cy="1477328"/>
          </a:xfrm>
          <a:prstGeom prst="rect">
            <a:avLst/>
          </a:prstGeom>
          <a:noFill/>
        </p:spPr>
        <p:txBody>
          <a:bodyPr wrap="square" rtlCol="0">
            <a:spAutoFit/>
          </a:bodyPr>
          <a:lstStyle/>
          <a:p>
            <a:r>
              <a:rPr lang="en-NZ" dirty="0"/>
              <a:t>Dashboard: </a:t>
            </a:r>
            <a:br>
              <a:rPr lang="en-NZ" dirty="0"/>
            </a:br>
            <a:r>
              <a:rPr lang="en-NZ" dirty="0"/>
              <a:t>1. Display top 5 invoices generated with date, name and amount</a:t>
            </a:r>
          </a:p>
          <a:p>
            <a:r>
              <a:rPr lang="en-NZ" dirty="0"/>
              <a:t>2. Display top 5 invoices half of due date set</a:t>
            </a:r>
            <a:br>
              <a:rPr lang="en-NZ" dirty="0"/>
            </a:br>
            <a:r>
              <a:rPr lang="en-NZ" dirty="0"/>
              <a:t>3. Display top 5 invoices paid</a:t>
            </a:r>
            <a:br>
              <a:rPr lang="en-NZ" dirty="0"/>
            </a:br>
            <a:endParaRPr lang="en-NZ" dirty="0"/>
          </a:p>
        </p:txBody>
      </p:sp>
      <p:sp>
        <p:nvSpPr>
          <p:cNvPr id="6" name="TextBox 5">
            <a:extLst>
              <a:ext uri="{FF2B5EF4-FFF2-40B4-BE49-F238E27FC236}">
                <a16:creationId xmlns="" xmlns:a16="http://schemas.microsoft.com/office/drawing/2014/main" id="{A4BC1528-2283-4716-BF4E-ED06F21780A5}"/>
              </a:ext>
            </a:extLst>
          </p:cNvPr>
          <p:cNvSpPr txBox="1"/>
          <p:nvPr/>
        </p:nvSpPr>
        <p:spPr>
          <a:xfrm>
            <a:off x="791919" y="2567503"/>
            <a:ext cx="9805958" cy="2862322"/>
          </a:xfrm>
          <a:prstGeom prst="rect">
            <a:avLst/>
          </a:prstGeom>
          <a:noFill/>
        </p:spPr>
        <p:txBody>
          <a:bodyPr wrap="square" rtlCol="0">
            <a:spAutoFit/>
          </a:bodyPr>
          <a:lstStyle/>
          <a:p>
            <a:r>
              <a:rPr lang="en-NZ" dirty="0"/>
              <a:t>Invoices tab</a:t>
            </a:r>
          </a:p>
          <a:p>
            <a:r>
              <a:rPr lang="en-NZ" dirty="0"/>
              <a:t>1. Search option</a:t>
            </a:r>
            <a:br>
              <a:rPr lang="en-NZ" dirty="0"/>
            </a:br>
            <a:r>
              <a:rPr lang="en-NZ" dirty="0"/>
              <a:t>2. Display all invoices with status or tab of draft, overdue, paid with table of client name, visa type, $ rate.</a:t>
            </a:r>
            <a:br>
              <a:rPr lang="en-NZ" dirty="0"/>
            </a:br>
            <a:r>
              <a:rPr lang="en-NZ" dirty="0"/>
              <a:t>2. All draft invoices, should have edit and delete option</a:t>
            </a:r>
            <a:br>
              <a:rPr lang="en-NZ" dirty="0"/>
            </a:br>
            <a:r>
              <a:rPr lang="en-NZ" dirty="0"/>
              <a:t>3. All overdue invoices should have option to mark as paid.</a:t>
            </a:r>
          </a:p>
          <a:p>
            <a:r>
              <a:rPr lang="en-NZ" dirty="0"/>
              <a:t>4. Create new button on top to create with option to save and save as template.</a:t>
            </a:r>
            <a:br>
              <a:rPr lang="en-NZ" dirty="0"/>
            </a:br>
            <a:r>
              <a:rPr lang="en-NZ" dirty="0"/>
              <a:t>5. Saving as template will allow user to create invoice with template every time new invoice is clicked.</a:t>
            </a:r>
            <a:br>
              <a:rPr lang="en-NZ" dirty="0"/>
            </a:br>
            <a:r>
              <a:rPr lang="en-NZ" dirty="0"/>
              <a:t>6. On top have tabs for today, this week, this fortnight, this month, this year and custom.</a:t>
            </a:r>
            <a:br>
              <a:rPr lang="en-NZ" dirty="0"/>
            </a:br>
            <a:endParaRPr lang="en-NZ" dirty="0"/>
          </a:p>
        </p:txBody>
      </p:sp>
    </p:spTree>
    <p:extLst>
      <p:ext uri="{BB962C8B-B14F-4D97-AF65-F5344CB8AC3E}">
        <p14:creationId xmlns="" xmlns:p14="http://schemas.microsoft.com/office/powerpoint/2010/main" val="90528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94621E4-660B-4BC6-A8DF-3F2A60C0FC65}"/>
              </a:ext>
            </a:extLst>
          </p:cNvPr>
          <p:cNvPicPr>
            <a:picLocks noChangeAspect="1"/>
          </p:cNvPicPr>
          <p:nvPr/>
        </p:nvPicPr>
        <p:blipFill rotWithShape="1">
          <a:blip r:embed="rId2"/>
          <a:srcRect l="19144" t="12708" r="20162" b="16041"/>
          <a:stretch/>
        </p:blipFill>
        <p:spPr>
          <a:xfrm>
            <a:off x="2921794" y="871538"/>
            <a:ext cx="6243637" cy="4886325"/>
          </a:xfrm>
          <a:prstGeom prst="rect">
            <a:avLst/>
          </a:prstGeom>
        </p:spPr>
      </p:pic>
      <p:sp>
        <p:nvSpPr>
          <p:cNvPr id="5" name="Rectangle 4">
            <a:extLst>
              <a:ext uri="{FF2B5EF4-FFF2-40B4-BE49-F238E27FC236}">
                <a16:creationId xmlns="" xmlns:a16="http://schemas.microsoft.com/office/drawing/2014/main" id="{429E02C6-7B9C-4ABC-BBBB-D75199522468}"/>
              </a:ext>
            </a:extLst>
          </p:cNvPr>
          <p:cNvSpPr/>
          <p:nvPr/>
        </p:nvSpPr>
        <p:spPr>
          <a:xfrm>
            <a:off x="529190" y="73166"/>
            <a:ext cx="2319664" cy="380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Z" sz="1600" dirty="0"/>
              <a:t>Sample Invoice</a:t>
            </a:r>
          </a:p>
        </p:txBody>
      </p:sp>
    </p:spTree>
    <p:extLst>
      <p:ext uri="{BB962C8B-B14F-4D97-AF65-F5344CB8AC3E}">
        <p14:creationId xmlns="" xmlns:p14="http://schemas.microsoft.com/office/powerpoint/2010/main" val="1511870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1133</TotalTime>
  <Words>678</Words>
  <Application>Microsoft Office PowerPoint</Application>
  <PresentationFormat>Custom</PresentationFormat>
  <Paragraphs>149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Dinesh</cp:lastModifiedBy>
  <cp:revision>21</cp:revision>
  <dcterms:modified xsi:type="dcterms:W3CDTF">2020-10-16T07:23:46Z</dcterms:modified>
</cp:coreProperties>
</file>