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87500"/>
  </p:normalViewPr>
  <p:slideViewPr>
    <p:cSldViewPr snapToGrid="0">
      <p:cViewPr varScale="1">
        <p:scale>
          <a:sx n="124" d="100"/>
          <a:sy n="124" d="100"/>
        </p:scale>
        <p:origin x="118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594b4b85aa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594b4b85aa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594b4b85aa_0_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594b4b85aa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594b4b85aa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594b4b85aa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594b4b85aa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594b4b85aa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594b4b85aa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594b4b85aa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594b4b85aa_0_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594b4b85aa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594b4b85aa_0_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594b4b85aa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594b4b85aa_0_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594b4b85aa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594b4b85aa_0_10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594b4b85aa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594b4b85aa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594b4b85aa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94b4b85a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94b4b85a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594b4b85aa_0_1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594b4b85aa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594b4b85aa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594b4b85aa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594b4b85aa_0_1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594b4b85aa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594b4b85aa_0_1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594b4b85aa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594b4b85aa_0_1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594b4b85aa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594b4b85aa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594b4b85aa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594b4b85aa_0_1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594b4b85aa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594b4b85aa_0_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594b4b85aa_0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594b4b85aa_0_1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594b4b85aa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0" i="0" dirty="0">
                <a:solidFill>
                  <a:srgbClr val="0D0D0D"/>
                </a:solidFill>
                <a:effectLst/>
                <a:highlight>
                  <a:srgbClr val="FFFFFF"/>
                </a:highlight>
                <a:latin typeface="Söhne"/>
              </a:rPr>
              <a:t>Upwind Leg: The leg of the traffic pattern flown parallel to the runway in the direction opposite to landing or takeoff. Aircraft fly upwind to gain altitude and distance from the airport before turning onto the crosswind leg.</a:t>
            </a:r>
          </a:p>
          <a:p>
            <a:pPr algn="l">
              <a:buFont typeface="+mj-lt"/>
              <a:buAutoNum type="arabicPeriod"/>
            </a:pPr>
            <a:r>
              <a:rPr lang="en-US" b="0" i="0" dirty="0">
                <a:solidFill>
                  <a:srgbClr val="0D0D0D"/>
                </a:solidFill>
                <a:effectLst/>
                <a:highlight>
                  <a:srgbClr val="FFFFFF"/>
                </a:highlight>
                <a:latin typeface="Söhne"/>
              </a:rPr>
              <a:t>Crosswind Leg: The leg of the traffic pattern flown perpendicular to the runway, directly away from or towards the airport. After flying upwind, pilots turn onto the crosswind leg to continue climbing and maintain distance from the airport while maintaining a constant heading.</a:t>
            </a:r>
          </a:p>
          <a:p>
            <a:pPr algn="l">
              <a:buFont typeface="+mj-lt"/>
              <a:buAutoNum type="arabicPeriod"/>
            </a:pPr>
            <a:r>
              <a:rPr lang="en-US" b="0" i="0" dirty="0">
                <a:solidFill>
                  <a:srgbClr val="0D0D0D"/>
                </a:solidFill>
                <a:effectLst/>
                <a:highlight>
                  <a:srgbClr val="FFFFFF"/>
                </a:highlight>
                <a:latin typeface="Söhne"/>
              </a:rPr>
              <a:t>Downwind Leg: The leg of the traffic pattern flown parallel to the runway in the same direction as landing or takeoff. Pilots on the downwind leg maintain altitude and distance from the airport while preparing for the landing approach.</a:t>
            </a:r>
          </a:p>
          <a:p>
            <a:pPr algn="l">
              <a:buFont typeface="+mj-lt"/>
              <a:buAutoNum type="arabicPeriod"/>
            </a:pPr>
            <a:r>
              <a:rPr lang="en-US" b="0" i="0" dirty="0">
                <a:solidFill>
                  <a:srgbClr val="0D0D0D"/>
                </a:solidFill>
                <a:effectLst/>
                <a:highlight>
                  <a:srgbClr val="FFFFFF"/>
                </a:highlight>
                <a:latin typeface="Söhne"/>
              </a:rPr>
              <a:t>Base Leg: The leg of the traffic pattern flown perpendicular to the runway, transitioning from the downwind leg to the final approach. Aircraft on the base leg reduce altitude and airspeed in preparation for the final approach and landing.</a:t>
            </a:r>
          </a:p>
          <a:p>
            <a:pPr algn="l">
              <a:buFont typeface="+mj-lt"/>
              <a:buAutoNum type="arabicPeriod"/>
            </a:pPr>
            <a:r>
              <a:rPr lang="en-US" b="0" i="0" dirty="0">
                <a:solidFill>
                  <a:srgbClr val="0D0D0D"/>
                </a:solidFill>
                <a:effectLst/>
                <a:highlight>
                  <a:srgbClr val="FFFFFF"/>
                </a:highlight>
                <a:latin typeface="Söhne"/>
              </a:rPr>
              <a:t>Final Approach (Short Leg): The final leg of the traffic pattern where the aircraft aligns with the runway for landing. This leg is sometimes referred to as the short leg, especially in situations where the final approach is shortened due to traffic or other factors.</a:t>
            </a:r>
          </a:p>
          <a:p>
            <a:pPr algn="l"/>
            <a:r>
              <a:rPr lang="en-US" b="0" i="0" dirty="0">
                <a:solidFill>
                  <a:srgbClr val="0D0D0D"/>
                </a:solidFill>
                <a:effectLst/>
                <a:highlight>
                  <a:srgbClr val="FFFFFF"/>
                </a:highlight>
                <a:latin typeface="Söhne"/>
              </a:rPr>
              <a:t>Example phrase: "Hear pilot say 'Turning onto crosswind leg, at 1500 feet, left pattern'." This indicates that the pilot is turning from the upwind leg onto the crosswind leg, flying at an a</a:t>
            </a:r>
          </a:p>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594b4b85aa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594b4b85aa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594b4b85a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594b4b85a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94b4b85aa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94b4b85aa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594b4b85aa_0_1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594b4b85aa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594b4b85aa_0_1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594b4b85aa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594b4b85aa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594b4b85aa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594b4b85aa_0_1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 name="Google Shape;257;g594b4b85aa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594b4b85aa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594b4b85aa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594b4b85aa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594b4b85aa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594b4b85aa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594b4b85a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594b4b85aa_0_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594b4b85aa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594b4b85aa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594b4b85a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en-US" b="0" i="0" dirty="0">
                <a:solidFill>
                  <a:srgbClr val="0D0D0D"/>
                </a:solidFill>
                <a:effectLst/>
                <a:highlight>
                  <a:srgbClr val="FFFFFF"/>
                </a:highlight>
                <a:latin typeface="Söhne"/>
              </a:rPr>
              <a:t>sUAS: Small Unmanned Aircraft System</a:t>
            </a:r>
          </a:p>
          <a:p>
            <a:pPr algn="l">
              <a:buFont typeface="+mj-lt"/>
              <a:buAutoNum type="arabicPeriod"/>
            </a:pPr>
            <a:r>
              <a:rPr lang="en-US" b="0" i="0" dirty="0">
                <a:solidFill>
                  <a:srgbClr val="0D0D0D"/>
                </a:solidFill>
                <a:effectLst/>
                <a:highlight>
                  <a:srgbClr val="FFFFFF"/>
                </a:highlight>
                <a:latin typeface="Söhne"/>
              </a:rPr>
              <a:t>PIC: Pilot in Command</a:t>
            </a:r>
          </a:p>
          <a:p>
            <a:pPr algn="l">
              <a:buFont typeface="+mj-lt"/>
              <a:buAutoNum type="arabicPeriod"/>
            </a:pPr>
            <a:r>
              <a:rPr lang="en-US" b="0" i="0" dirty="0">
                <a:solidFill>
                  <a:srgbClr val="0D0D0D"/>
                </a:solidFill>
                <a:effectLst/>
                <a:highlight>
                  <a:srgbClr val="FFFFFF"/>
                </a:highlight>
                <a:latin typeface="Söhne"/>
              </a:rPr>
              <a:t>VLOS: Visual Line of Sight</a:t>
            </a:r>
          </a:p>
          <a:p>
            <a:pPr algn="l">
              <a:buFont typeface="+mj-lt"/>
              <a:buAutoNum type="arabicPeriod"/>
            </a:pPr>
            <a:r>
              <a:rPr lang="en-US" b="0" i="0" dirty="0">
                <a:solidFill>
                  <a:srgbClr val="0D0D0D"/>
                </a:solidFill>
                <a:effectLst/>
                <a:highlight>
                  <a:srgbClr val="FFFFFF"/>
                </a:highlight>
                <a:latin typeface="Söhne"/>
              </a:rPr>
              <a:t>VO: Visual Observer</a:t>
            </a:r>
          </a:p>
          <a:p>
            <a:pPr algn="l">
              <a:buFont typeface="+mj-lt"/>
              <a:buAutoNum type="arabicPeriod"/>
            </a:pPr>
            <a:r>
              <a:rPr lang="en-US" b="0" i="0" dirty="0">
                <a:solidFill>
                  <a:srgbClr val="0D0D0D"/>
                </a:solidFill>
                <a:effectLst/>
                <a:highlight>
                  <a:srgbClr val="FFFFFF"/>
                </a:highlight>
                <a:latin typeface="Söhne"/>
              </a:rPr>
              <a:t>14 CFR 107: Title 14 of the Code of Federal Regulations Part 107 (Part 107 governs the operation of small unmanned aircraft systems in the United States)</a:t>
            </a:r>
          </a:p>
          <a:p>
            <a:pPr algn="l">
              <a:buFont typeface="+mj-lt"/>
              <a:buAutoNum type="arabicPeriod"/>
            </a:pPr>
            <a:r>
              <a:rPr lang="en-US" b="0" i="0" dirty="0">
                <a:solidFill>
                  <a:srgbClr val="0D0D0D"/>
                </a:solidFill>
                <a:effectLst/>
                <a:highlight>
                  <a:srgbClr val="FFFFFF"/>
                </a:highlight>
                <a:latin typeface="Söhne"/>
              </a:rPr>
              <a:t>ATC: Air Traffic Control</a:t>
            </a:r>
          </a:p>
          <a:p>
            <a:pPr algn="l">
              <a:buFont typeface="+mj-lt"/>
              <a:buAutoNum type="arabicPeriod"/>
            </a:pPr>
            <a:r>
              <a:rPr lang="en-US" b="0" i="0" dirty="0">
                <a:solidFill>
                  <a:srgbClr val="0D0D0D"/>
                </a:solidFill>
                <a:effectLst/>
                <a:highlight>
                  <a:srgbClr val="FFFFFF"/>
                </a:highlight>
                <a:latin typeface="Söhne"/>
              </a:rPr>
              <a:t>AGL: Above Ground Level</a:t>
            </a:r>
          </a:p>
          <a:p>
            <a:pPr algn="l">
              <a:buFont typeface="+mj-lt"/>
              <a:buAutoNum type="arabicPeriod"/>
            </a:pPr>
            <a:r>
              <a:rPr lang="en-US" b="0" i="0" dirty="0">
                <a:solidFill>
                  <a:srgbClr val="0D0D0D"/>
                </a:solidFill>
                <a:effectLst/>
                <a:highlight>
                  <a:srgbClr val="FFFFFF"/>
                </a:highlight>
                <a:latin typeface="Söhne"/>
              </a:rPr>
              <a:t>MSL: Mean Sea Level</a:t>
            </a:r>
          </a:p>
          <a:p>
            <a:pPr algn="l">
              <a:buFont typeface="+mj-lt"/>
              <a:buAutoNum type="arabicPeriod"/>
            </a:pPr>
            <a:r>
              <a:rPr lang="en-US" b="0" i="0" dirty="0">
                <a:solidFill>
                  <a:srgbClr val="0D0D0D"/>
                </a:solidFill>
                <a:effectLst/>
                <a:highlight>
                  <a:srgbClr val="FFFFFF"/>
                </a:highlight>
                <a:latin typeface="Söhne"/>
              </a:rPr>
              <a:t>METAR: Meteorological Aerodrome Report</a:t>
            </a:r>
          </a:p>
          <a:p>
            <a:pPr algn="l">
              <a:buFont typeface="+mj-lt"/>
              <a:buAutoNum type="arabicPeriod"/>
            </a:pPr>
            <a:r>
              <a:rPr lang="en-US" b="0" i="0" dirty="0">
                <a:solidFill>
                  <a:srgbClr val="0D0D0D"/>
                </a:solidFill>
                <a:effectLst/>
                <a:highlight>
                  <a:srgbClr val="FFFFFF"/>
                </a:highlight>
                <a:latin typeface="Söhne"/>
              </a:rPr>
              <a:t>TAF: Terminal Aerodrome Forecast</a:t>
            </a:r>
          </a:p>
          <a:p>
            <a:pPr algn="l">
              <a:buFont typeface="+mj-lt"/>
              <a:buAutoNum type="arabicPeriod"/>
            </a:pPr>
            <a:r>
              <a:rPr lang="en-US" b="0" i="0" dirty="0">
                <a:solidFill>
                  <a:srgbClr val="0D0D0D"/>
                </a:solidFill>
                <a:effectLst/>
                <a:highlight>
                  <a:srgbClr val="FFFFFF"/>
                </a:highlight>
                <a:latin typeface="Söhne"/>
              </a:rPr>
              <a:t>UTC: Universal Time Coordinated</a:t>
            </a:r>
          </a:p>
          <a:p>
            <a:pPr algn="l">
              <a:buFont typeface="+mj-lt"/>
              <a:buAutoNum type="arabicPeriod"/>
            </a:pPr>
            <a:r>
              <a:rPr lang="en-US" b="0" i="0" dirty="0">
                <a:solidFill>
                  <a:srgbClr val="0D0D0D"/>
                </a:solidFill>
                <a:effectLst/>
                <a:highlight>
                  <a:srgbClr val="FFFFFF"/>
                </a:highlight>
                <a:latin typeface="Söhne"/>
              </a:rPr>
              <a:t>ASOS/AWOS: Automated Surface Observing System/Automated Weather Observing System</a:t>
            </a:r>
          </a:p>
          <a:p>
            <a:pPr algn="l">
              <a:buFont typeface="+mj-lt"/>
              <a:buAutoNum type="arabicPeriod"/>
            </a:pPr>
            <a:r>
              <a:rPr lang="en-US" b="0" i="0" dirty="0">
                <a:solidFill>
                  <a:srgbClr val="0D0D0D"/>
                </a:solidFill>
                <a:effectLst/>
                <a:highlight>
                  <a:srgbClr val="FFFFFF"/>
                </a:highlight>
                <a:latin typeface="Söhne"/>
              </a:rPr>
              <a:t>MOA: Military Operations Area</a:t>
            </a:r>
          </a:p>
          <a:p>
            <a:pPr algn="l">
              <a:buFont typeface="+mj-lt"/>
              <a:buAutoNum type="arabicPeriod"/>
            </a:pPr>
            <a:r>
              <a:rPr lang="en-US" b="0" i="0" dirty="0">
                <a:solidFill>
                  <a:srgbClr val="0D0D0D"/>
                </a:solidFill>
                <a:effectLst/>
                <a:highlight>
                  <a:srgbClr val="FFFFFF"/>
                </a:highlight>
                <a:latin typeface="Söhne"/>
              </a:rPr>
              <a:t>MTR: Military Training Route</a:t>
            </a:r>
          </a:p>
          <a:p>
            <a:pPr algn="l">
              <a:buFont typeface="+mj-lt"/>
              <a:buAutoNum type="arabicPeriod"/>
            </a:pPr>
            <a:r>
              <a:rPr lang="en-US" b="0" i="0" dirty="0">
                <a:solidFill>
                  <a:srgbClr val="0D0D0D"/>
                </a:solidFill>
                <a:effectLst/>
                <a:highlight>
                  <a:srgbClr val="FFFFFF"/>
                </a:highlight>
                <a:latin typeface="Söhne"/>
              </a:rPr>
              <a:t>NOTAM: Notice to Airmen</a:t>
            </a:r>
          </a:p>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594b4b85aa_0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594b4b85aa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594b4b85aa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594b4b85a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594b4b85aa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594b4b85aa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Person In Command</a:t>
            </a:r>
          </a:p>
          <a:p>
            <a:pPr marL="0" lvl="0" indent="0" algn="l" rtl="0">
              <a:spcBef>
                <a:spcPts val="0"/>
              </a:spcBef>
              <a:spcAft>
                <a:spcPts val="0"/>
              </a:spcAft>
              <a:buNone/>
            </a:pPr>
            <a:r>
              <a:rPr lang="en-US" dirty="0"/>
              <a:t>VO: Visual Observer</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www.1800.wxbrief.com"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www.skyvector.com"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a.co/d/fmrC2b1" TargetMode="External"/><Relationship Id="rId2" Type="http://schemas.openxmlformats.org/officeDocument/2006/relationships/hyperlink" Target="https://youtu.be/6_ucCKFJUCU" TargetMode="External"/><Relationship Id="rId1" Type="http://schemas.openxmlformats.org/officeDocument/2006/relationships/slideLayout" Target="../slideLayouts/slideLayout3.xml"/><Relationship Id="rId4" Type="http://schemas.openxmlformats.org/officeDocument/2006/relationships/hyperlink" Target="https://a.co/d/aUY6EB7"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Drone Test Training</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June 2019</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Accident report</a:t>
            </a:r>
            <a:endParaRPr/>
          </a:p>
        </p:txBody>
      </p:sp>
      <p:sp>
        <p:nvSpPr>
          <p:cNvPr id="115" name="Google Shape;115;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$500: damage to property, does not include the cost of the drone. </a:t>
            </a:r>
            <a:endParaRPr sz="3000"/>
          </a:p>
          <a:p>
            <a:pPr marL="0" lvl="0" indent="0" algn="l" rtl="0">
              <a:spcBef>
                <a:spcPts val="1600"/>
              </a:spcBef>
              <a:spcAft>
                <a:spcPts val="0"/>
              </a:spcAft>
              <a:buNone/>
            </a:pPr>
            <a:r>
              <a:rPr lang="en" sz="3000"/>
              <a:t>10 days: report within 10 days.</a:t>
            </a:r>
            <a:endParaRPr sz="3000"/>
          </a:p>
          <a:p>
            <a:pPr marL="0" lvl="0" indent="0" algn="l" rtl="0">
              <a:spcBef>
                <a:spcPts val="1600"/>
              </a:spcBef>
              <a:spcAft>
                <a:spcPts val="0"/>
              </a:spcAft>
              <a:buNone/>
            </a:pPr>
            <a:r>
              <a:rPr lang="en" sz="3000" b="1"/>
              <a:t>Serious injury</a:t>
            </a:r>
            <a:r>
              <a:rPr lang="en" sz="3000"/>
              <a:t> (level 3) or above require report: “hospitalization”</a:t>
            </a:r>
            <a:endParaRPr sz="3000"/>
          </a:p>
          <a:p>
            <a:pPr marL="0" lvl="0" indent="0" algn="l" rtl="0">
              <a:spcBef>
                <a:spcPts val="1600"/>
              </a:spcBef>
              <a:spcAft>
                <a:spcPts val="0"/>
              </a:spcAft>
              <a:buNone/>
            </a:pPr>
            <a:endParaRPr sz="3000"/>
          </a:p>
          <a:p>
            <a:pPr marL="0" lvl="0" indent="0" algn="l" rtl="0">
              <a:spcBef>
                <a:spcPts val="1600"/>
              </a:spcBef>
              <a:spcAft>
                <a:spcPts val="1600"/>
              </a:spcAft>
              <a:buNone/>
            </a:pP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Hazardous materials</a:t>
            </a:r>
            <a:endParaRPr/>
          </a:p>
        </p:txBody>
      </p:sp>
      <p:sp>
        <p:nvSpPr>
          <p:cNvPr id="121" name="Google Shape;121;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Lithium battery is “hazardous material”. </a:t>
            </a:r>
            <a:endParaRPr sz="3000"/>
          </a:p>
          <a:p>
            <a:pPr marL="0" lvl="0" indent="0" algn="l" rtl="0">
              <a:spcBef>
                <a:spcPts val="1600"/>
              </a:spcBef>
              <a:spcAft>
                <a:spcPts val="0"/>
              </a:spcAft>
              <a:buNone/>
            </a:pPr>
            <a:endParaRPr sz="3000"/>
          </a:p>
          <a:p>
            <a:pPr marL="0" lvl="0" indent="0" algn="l" rtl="0">
              <a:spcBef>
                <a:spcPts val="1600"/>
              </a:spcBef>
              <a:spcAft>
                <a:spcPts val="1600"/>
              </a:spcAft>
              <a:buNone/>
            </a:pPr>
            <a:r>
              <a:rPr lang="en" sz="3000"/>
              <a:t>UAS can only carry Lithium battery if the battery is installed on the UAS.</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Daylight operation</a:t>
            </a:r>
            <a:endParaRPr/>
          </a:p>
        </p:txBody>
      </p:sp>
      <p:sp>
        <p:nvSpPr>
          <p:cNvPr id="127" name="Google Shape;12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Civil “twilight”</a:t>
            </a:r>
            <a:endParaRPr sz="3000"/>
          </a:p>
          <a:p>
            <a:pPr marL="0" lvl="0" indent="0" algn="l" rtl="0">
              <a:spcBef>
                <a:spcPts val="1600"/>
              </a:spcBef>
              <a:spcAft>
                <a:spcPts val="0"/>
              </a:spcAft>
              <a:buNone/>
            </a:pPr>
            <a:r>
              <a:rPr lang="en" sz="3000"/>
              <a:t>30 mins before sunrise/after sunset.</a:t>
            </a:r>
            <a:endParaRPr sz="3000"/>
          </a:p>
          <a:p>
            <a:pPr marL="0" lvl="0" indent="0" algn="l" rtl="0">
              <a:spcBef>
                <a:spcPts val="1600"/>
              </a:spcBef>
              <a:spcAft>
                <a:spcPts val="0"/>
              </a:spcAft>
              <a:buNone/>
            </a:pPr>
            <a:r>
              <a:rPr lang="en" sz="3000"/>
              <a:t>Need strong anti collision light (3 miles) </a:t>
            </a:r>
            <a:endParaRPr sz="3000"/>
          </a:p>
          <a:p>
            <a:pPr marL="0" lvl="0" indent="0" algn="l" rtl="0">
              <a:spcBef>
                <a:spcPts val="1600"/>
              </a:spcBef>
              <a:spcAft>
                <a:spcPts val="1600"/>
              </a:spcAft>
              <a:buNone/>
            </a:pPr>
            <a:r>
              <a:rPr lang="en" sz="3000"/>
              <a:t>No operation at night</a:t>
            </a:r>
            <a:endParaRPr sz="3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VLOS</a:t>
            </a:r>
            <a:endParaRPr/>
          </a:p>
        </p:txBody>
      </p:sp>
      <p:sp>
        <p:nvSpPr>
          <p:cNvPr id="133" name="Google Shape;133;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Visual Line Of Sight</a:t>
            </a:r>
            <a:endParaRPr sz="3000"/>
          </a:p>
          <a:p>
            <a:pPr marL="0" lvl="0" indent="0" algn="l" rtl="0">
              <a:spcBef>
                <a:spcPts val="1600"/>
              </a:spcBef>
              <a:spcAft>
                <a:spcPts val="0"/>
              </a:spcAft>
              <a:buNone/>
            </a:pPr>
            <a:r>
              <a:rPr lang="en" sz="3000"/>
              <a:t>Must “be </a:t>
            </a:r>
            <a:r>
              <a:rPr lang="en" sz="3000" b="1"/>
              <a:t>able to see</a:t>
            </a:r>
            <a:r>
              <a:rPr lang="en" sz="3000"/>
              <a:t>” all the time.</a:t>
            </a:r>
            <a:endParaRPr sz="3000"/>
          </a:p>
          <a:p>
            <a:pPr marL="0" lvl="0" indent="0" algn="l" rtl="0">
              <a:spcBef>
                <a:spcPts val="1600"/>
              </a:spcBef>
              <a:spcAft>
                <a:spcPts val="0"/>
              </a:spcAft>
              <a:buNone/>
            </a:pPr>
            <a:r>
              <a:rPr lang="en" sz="3000"/>
              <a:t>Regain VLOS as soon as possible.</a:t>
            </a:r>
            <a:endParaRPr sz="3000"/>
          </a:p>
          <a:p>
            <a:pPr marL="0" lvl="0" indent="0" algn="l" rtl="0">
              <a:spcBef>
                <a:spcPts val="1600"/>
              </a:spcBef>
              <a:spcAft>
                <a:spcPts val="1600"/>
              </a:spcAft>
              <a:buNone/>
            </a:pPr>
            <a:endParaRPr sz="3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Operating Limitations</a:t>
            </a:r>
            <a:endParaRPr/>
          </a:p>
        </p:txBody>
      </p:sp>
      <p:sp>
        <p:nvSpPr>
          <p:cNvPr id="139" name="Google Shape;139;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Max speed: 100 miles per hour / 87 knots.</a:t>
            </a:r>
            <a:endParaRPr sz="3000"/>
          </a:p>
          <a:p>
            <a:pPr marL="0" lvl="0" indent="0" algn="l" rtl="0">
              <a:spcBef>
                <a:spcPts val="1600"/>
              </a:spcBef>
              <a:spcAft>
                <a:spcPts val="0"/>
              </a:spcAft>
              <a:buNone/>
            </a:pPr>
            <a:r>
              <a:rPr lang="en" sz="3000"/>
              <a:t>Max height: 400 feet AGL (above ground level).</a:t>
            </a:r>
            <a:endParaRPr sz="3000"/>
          </a:p>
          <a:p>
            <a:pPr marL="0" lvl="0" indent="0" algn="l" rtl="0">
              <a:spcBef>
                <a:spcPts val="1600"/>
              </a:spcBef>
              <a:spcAft>
                <a:spcPts val="1600"/>
              </a:spcAft>
              <a:buNone/>
            </a:pPr>
            <a:r>
              <a:rPr lang="en" sz="3000"/>
              <a:t>Height: 400 feet around structure (tower, building). Tricky question if consider tower inspection in a restricted air space.</a:t>
            </a:r>
            <a:endParaRPr sz="3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Operating Limitations</a:t>
            </a:r>
            <a:endParaRPr/>
          </a:p>
        </p:txBody>
      </p:sp>
      <p:sp>
        <p:nvSpPr>
          <p:cNvPr id="145" name="Google Shape;145;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Visibility: 3 statute miles / SM</a:t>
            </a:r>
            <a:endParaRPr sz="3000"/>
          </a:p>
          <a:p>
            <a:pPr marL="0" lvl="0" indent="0" algn="l" rtl="0">
              <a:spcBef>
                <a:spcPts val="1600"/>
              </a:spcBef>
              <a:spcAft>
                <a:spcPts val="0"/>
              </a:spcAft>
              <a:buNone/>
            </a:pPr>
            <a:r>
              <a:rPr lang="en" sz="3000"/>
              <a:t>Cloud: 2000 feet horizontally</a:t>
            </a:r>
            <a:endParaRPr sz="3000"/>
          </a:p>
          <a:p>
            <a:pPr marL="0" lvl="0" indent="0" algn="l" rtl="0">
              <a:spcBef>
                <a:spcPts val="1600"/>
              </a:spcBef>
              <a:spcAft>
                <a:spcPts val="0"/>
              </a:spcAft>
              <a:buNone/>
            </a:pPr>
            <a:r>
              <a:rPr lang="en" sz="3000"/>
              <a:t>		  500 feet below</a:t>
            </a:r>
            <a:endParaRPr sz="3000"/>
          </a:p>
          <a:p>
            <a:pPr marL="0" lvl="0" indent="0" algn="l" rtl="0">
              <a:spcBef>
                <a:spcPts val="1600"/>
              </a:spcBef>
              <a:spcAft>
                <a:spcPts val="1600"/>
              </a:spcAft>
              <a:buNone/>
            </a:pPr>
            <a:r>
              <a:rPr lang="en" sz="3000"/>
              <a:t>Guy-wire</a:t>
            </a:r>
            <a:endParaRPr sz="30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Right-of-Way</a:t>
            </a:r>
            <a:endParaRPr/>
          </a:p>
        </p:txBody>
      </p:sp>
      <p:sp>
        <p:nvSpPr>
          <p:cNvPr id="151" name="Google Shape;151;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sUAS has no right of way.</a:t>
            </a:r>
            <a:endParaRPr sz="3000"/>
          </a:p>
          <a:p>
            <a:pPr marL="0" lvl="0" indent="0" algn="l" rtl="0">
              <a:spcBef>
                <a:spcPts val="1600"/>
              </a:spcBef>
              <a:spcAft>
                <a:spcPts val="0"/>
              </a:spcAft>
              <a:buNone/>
            </a:pPr>
            <a:endParaRPr sz="3000"/>
          </a:p>
          <a:p>
            <a:pPr marL="0" lvl="0" indent="0" algn="l" rtl="0">
              <a:spcBef>
                <a:spcPts val="1600"/>
              </a:spcBef>
              <a:spcAft>
                <a:spcPts val="1600"/>
              </a:spcAft>
              <a:buNone/>
            </a:pP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 Operation Over People</a:t>
            </a:r>
            <a:endParaRPr/>
          </a:p>
        </p:txBody>
      </p:sp>
      <p:sp>
        <p:nvSpPr>
          <p:cNvPr id="157" name="Google Shape;157;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000"/>
              <a:t>Except for the people involved in the operation.</a:t>
            </a:r>
            <a:endParaRPr sz="3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Operation from Moving Vehicles or Aircraft</a:t>
            </a:r>
            <a:endParaRPr/>
          </a:p>
        </p:txBody>
      </p:sp>
      <p:sp>
        <p:nvSpPr>
          <p:cNvPr id="163" name="Google Shape;163;p3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Operation from moving car/boat is allowed in “sparsely populated” or “unpopulated” areas</a:t>
            </a:r>
            <a:endParaRPr sz="3000"/>
          </a:p>
          <a:p>
            <a:pPr marL="0" lvl="0" indent="0" algn="l" rtl="0">
              <a:spcBef>
                <a:spcPts val="1600"/>
              </a:spcBef>
              <a:spcAft>
                <a:spcPts val="0"/>
              </a:spcAft>
              <a:buNone/>
            </a:pPr>
            <a:r>
              <a:rPr lang="en" sz="3000"/>
              <a:t>Operation from aircraft is not allowed (no Avengers)</a:t>
            </a:r>
            <a:endParaRPr sz="3000"/>
          </a:p>
          <a:p>
            <a:pPr marL="0" lvl="0" indent="0" algn="l" rtl="0">
              <a:spcBef>
                <a:spcPts val="1600"/>
              </a:spcBef>
              <a:spcAft>
                <a:spcPts val="1600"/>
              </a:spcAft>
              <a:buNone/>
            </a:pPr>
            <a:r>
              <a:rPr lang="en" sz="3000"/>
              <a:t>Cannot drive while operating UAS. </a:t>
            </a:r>
            <a:endParaRPr sz="3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Privacy and drop items from UAS</a:t>
            </a:r>
            <a:endParaRPr/>
          </a:p>
        </p:txBody>
      </p:sp>
      <p:sp>
        <p:nvSpPr>
          <p:cNvPr id="169" name="Google Shape;169;p3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55 lb include the cargo</a:t>
            </a:r>
            <a:endParaRPr sz="3000"/>
          </a:p>
          <a:p>
            <a:pPr marL="0" lvl="0" indent="0" algn="l" rtl="0">
              <a:spcBef>
                <a:spcPts val="1600"/>
              </a:spcBef>
              <a:spcAft>
                <a:spcPts val="0"/>
              </a:spcAft>
              <a:buNone/>
            </a:pPr>
            <a:r>
              <a:rPr lang="en" sz="3000"/>
              <a:t>Cannot drop items that can harm people</a:t>
            </a:r>
            <a:endParaRPr sz="3000"/>
          </a:p>
          <a:p>
            <a:pPr marL="0" lvl="0" indent="0" algn="l" rtl="0">
              <a:spcBef>
                <a:spcPts val="1600"/>
              </a:spcBef>
              <a:spcAft>
                <a:spcPts val="0"/>
              </a:spcAft>
              <a:buNone/>
            </a:pPr>
            <a:r>
              <a:rPr lang="en" sz="3000"/>
              <a:t>Cannot operate from a moving car/boat</a:t>
            </a:r>
            <a:endParaRPr sz="3000"/>
          </a:p>
          <a:p>
            <a:pPr marL="0" lvl="0" indent="0" algn="l" rtl="0">
              <a:spcBef>
                <a:spcPts val="1600"/>
              </a:spcBef>
              <a:spcAft>
                <a:spcPts val="0"/>
              </a:spcAft>
              <a:buNone/>
            </a:pPr>
            <a:r>
              <a:rPr lang="en" sz="3000"/>
              <a:t>Within boundary of a State</a:t>
            </a:r>
            <a:endParaRPr sz="3000"/>
          </a:p>
          <a:p>
            <a:pPr marL="0" lvl="0" indent="0" algn="l" rtl="0">
              <a:spcBef>
                <a:spcPts val="1600"/>
              </a:spcBef>
              <a:spcAft>
                <a:spcPts val="0"/>
              </a:spcAft>
              <a:buNone/>
            </a:pPr>
            <a:r>
              <a:rPr lang="en" sz="3000"/>
              <a:t>Cannot carry hazardous materials</a:t>
            </a:r>
            <a:endParaRPr sz="3000"/>
          </a:p>
          <a:p>
            <a:pPr marL="0" lvl="0" indent="0" algn="l" rtl="0">
              <a:spcBef>
                <a:spcPts val="1600"/>
              </a:spcBef>
              <a:spcAft>
                <a:spcPts val="1600"/>
              </a:spcAft>
              <a:buNone/>
            </a:pPr>
            <a:endParaRPr sz="3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Books</a:t>
            </a:r>
            <a:endParaRPr/>
          </a:p>
        </p:txBody>
      </p:sp>
      <p:pic>
        <p:nvPicPr>
          <p:cNvPr id="61" name="Google Shape;61;p14"/>
          <p:cNvPicPr preferRelativeResize="0"/>
          <p:nvPr/>
        </p:nvPicPr>
        <p:blipFill>
          <a:blip r:embed="rId3">
            <a:alphaModFix/>
          </a:blip>
          <a:stretch>
            <a:fillRect/>
          </a:stretch>
        </p:blipFill>
        <p:spPr>
          <a:xfrm>
            <a:off x="4800600" y="1152475"/>
            <a:ext cx="2664571" cy="3416400"/>
          </a:xfrm>
          <a:prstGeom prst="rect">
            <a:avLst/>
          </a:prstGeom>
          <a:noFill/>
          <a:ln>
            <a:noFill/>
          </a:ln>
        </p:spPr>
      </p:pic>
      <p:pic>
        <p:nvPicPr>
          <p:cNvPr id="62" name="Google Shape;62;p14"/>
          <p:cNvPicPr preferRelativeResize="0"/>
          <p:nvPr/>
        </p:nvPicPr>
        <p:blipFill>
          <a:blip r:embed="rId4">
            <a:alphaModFix/>
          </a:blip>
          <a:stretch>
            <a:fillRect/>
          </a:stretch>
        </p:blipFill>
        <p:spPr>
          <a:xfrm>
            <a:off x="1530900" y="1152475"/>
            <a:ext cx="2664575" cy="3404733"/>
          </a:xfrm>
          <a:prstGeom prst="rect">
            <a:avLst/>
          </a:prstGeom>
          <a:noFill/>
          <a:ln>
            <a:noFill/>
          </a:ln>
        </p:spPr>
      </p:pic>
      <p:sp>
        <p:nvSpPr>
          <p:cNvPr id="63" name="Google Shape;63;p14"/>
          <p:cNvSpPr txBox="1"/>
          <p:nvPr/>
        </p:nvSpPr>
        <p:spPr>
          <a:xfrm>
            <a:off x="2159400" y="4703625"/>
            <a:ext cx="48252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remote_pilot_study_guide.pdf</a:t>
            </a: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Alcohol and Drugs</a:t>
            </a:r>
            <a:endParaRPr/>
          </a:p>
        </p:txBody>
      </p:sp>
      <p:sp>
        <p:nvSpPr>
          <p:cNvPr id="175" name="Google Shape;175;p3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0.04% blood alcohol level</a:t>
            </a:r>
            <a:endParaRPr sz="3000"/>
          </a:p>
          <a:p>
            <a:pPr marL="0" lvl="0" indent="0" algn="l" rtl="0">
              <a:spcBef>
                <a:spcPts val="1600"/>
              </a:spcBef>
              <a:spcAft>
                <a:spcPts val="0"/>
              </a:spcAft>
              <a:buNone/>
            </a:pPr>
            <a:r>
              <a:rPr lang="en" sz="3000"/>
              <a:t>8 hours no drink </a:t>
            </a:r>
            <a:endParaRPr sz="3000"/>
          </a:p>
          <a:p>
            <a:pPr marL="0" lvl="0" indent="0" algn="l" rtl="0">
              <a:spcBef>
                <a:spcPts val="1600"/>
              </a:spcBef>
              <a:spcAft>
                <a:spcPts val="1600"/>
              </a:spcAft>
              <a:buNone/>
            </a:pPr>
            <a:endParaRPr sz="3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Waiver and others</a:t>
            </a:r>
            <a:endParaRPr/>
          </a:p>
        </p:txBody>
      </p:sp>
      <p:sp>
        <p:nvSpPr>
          <p:cNvPr id="181" name="Google Shape;181;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90 days prior to operation</a:t>
            </a:r>
            <a:endParaRPr sz="3000"/>
          </a:p>
          <a:p>
            <a:pPr marL="0" lvl="0" indent="0" algn="l" rtl="0">
              <a:spcBef>
                <a:spcPts val="1600"/>
              </a:spcBef>
              <a:spcAft>
                <a:spcPts val="0"/>
              </a:spcAft>
              <a:buNone/>
            </a:pPr>
            <a:r>
              <a:rPr lang="en" sz="3000"/>
              <a:t>Autopilot: need to be able to take back control anytime.</a:t>
            </a:r>
            <a:endParaRPr sz="3000"/>
          </a:p>
          <a:p>
            <a:pPr marL="0" lvl="0" indent="0" algn="l" rtl="0">
              <a:spcBef>
                <a:spcPts val="1600"/>
              </a:spcBef>
              <a:spcAft>
                <a:spcPts val="1600"/>
              </a:spcAft>
              <a:buNone/>
            </a:pPr>
            <a:r>
              <a:rPr lang="en" sz="3000"/>
              <a:t>Flight rules/restrictions: can deviate from the rules to avoid accident. Need report when requested by FAA (Please look this up)</a:t>
            </a:r>
            <a:endParaRPr sz="3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Knowledge of air space system</a:t>
            </a:r>
            <a:endParaRPr/>
          </a:p>
        </p:txBody>
      </p:sp>
      <p:sp>
        <p:nvSpPr>
          <p:cNvPr id="187" name="Google Shape;187;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NOTAMs: notices to airmen</a:t>
            </a:r>
            <a:endParaRPr sz="3000"/>
          </a:p>
          <a:p>
            <a:pPr marL="0" lvl="0" indent="0" algn="l" rtl="0">
              <a:spcBef>
                <a:spcPts val="1600"/>
              </a:spcBef>
              <a:spcAft>
                <a:spcPts val="0"/>
              </a:spcAft>
              <a:buNone/>
            </a:pPr>
            <a:r>
              <a:rPr lang="en" sz="3000" u="sng">
                <a:solidFill>
                  <a:schemeClr val="hlink"/>
                </a:solidFill>
                <a:hlinkClick r:id="rId3"/>
              </a:rPr>
              <a:t>www.1800wxbrief.com</a:t>
            </a:r>
            <a:endParaRPr sz="3000"/>
          </a:p>
          <a:p>
            <a:pPr marL="0" lvl="0" indent="0" algn="l" rtl="0">
              <a:spcBef>
                <a:spcPts val="1600"/>
              </a:spcBef>
              <a:spcAft>
                <a:spcPts val="1600"/>
              </a:spcAft>
              <a:buNone/>
            </a:pPr>
            <a:r>
              <a:rPr lang="en" sz="3000" u="sng">
                <a:solidFill>
                  <a:schemeClr val="hlink"/>
                </a:solidFill>
                <a:hlinkClick r:id="rId4"/>
              </a:rPr>
              <a:t>www.skyvector.com</a:t>
            </a:r>
            <a:r>
              <a:rPr lang="en" sz="3000"/>
              <a:t> (not in the test)</a:t>
            </a:r>
            <a:endParaRPr sz="3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TFR: temporary flight restriction</a:t>
            </a:r>
            <a:endParaRPr/>
          </a:p>
        </p:txBody>
      </p:sp>
      <p:sp>
        <p:nvSpPr>
          <p:cNvPr id="193" name="Google Shape;193;p3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Protect president and other important public figures.</a:t>
            </a:r>
            <a:endParaRPr sz="3000"/>
          </a:p>
          <a:p>
            <a:pPr marL="0" lvl="0" indent="0" algn="l" rtl="0">
              <a:spcBef>
                <a:spcPts val="1600"/>
              </a:spcBef>
              <a:spcAft>
                <a:spcPts val="0"/>
              </a:spcAft>
              <a:buNone/>
            </a:pPr>
            <a:r>
              <a:rPr lang="en" sz="3000"/>
              <a:t>Emergency response: forest fire etc.</a:t>
            </a:r>
            <a:endParaRPr sz="3000"/>
          </a:p>
          <a:p>
            <a:pPr marL="0" lvl="0" indent="0" algn="l" rtl="0">
              <a:spcBef>
                <a:spcPts val="1600"/>
              </a:spcBef>
              <a:spcAft>
                <a:spcPts val="1600"/>
              </a:spcAft>
              <a:buNone/>
            </a:pPr>
            <a:r>
              <a:rPr lang="en" sz="3000"/>
              <a:t>Stadiums for sports events.</a:t>
            </a:r>
            <a:endParaRPr sz="3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AirSpace classification</a:t>
            </a:r>
            <a:endParaRPr/>
          </a:p>
        </p:txBody>
      </p:sp>
      <p:sp>
        <p:nvSpPr>
          <p:cNvPr id="199" name="Google Shape;199;p3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000"/>
              <a:t>Class B,C,D,E,G</a:t>
            </a:r>
            <a:endParaRPr sz="3000"/>
          </a:p>
        </p:txBody>
      </p:sp>
      <p:pic>
        <p:nvPicPr>
          <p:cNvPr id="200" name="Google Shape;200;p36"/>
          <p:cNvPicPr preferRelativeResize="0"/>
          <p:nvPr/>
        </p:nvPicPr>
        <p:blipFill>
          <a:blip r:embed="rId3">
            <a:alphaModFix/>
          </a:blip>
          <a:stretch>
            <a:fillRect/>
          </a:stretch>
        </p:blipFill>
        <p:spPr>
          <a:xfrm>
            <a:off x="799600" y="1761625"/>
            <a:ext cx="7770850" cy="318864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Airspace classification</a:t>
            </a:r>
            <a:endParaRPr/>
          </a:p>
        </p:txBody>
      </p:sp>
      <p:sp>
        <p:nvSpPr>
          <p:cNvPr id="206" name="Google Shape;206;p3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Height of airspaces are provided (no need to remember)</a:t>
            </a:r>
            <a:endParaRPr/>
          </a:p>
          <a:p>
            <a:pPr marL="0" lvl="0" indent="0" algn="l" rtl="0">
              <a:spcBef>
                <a:spcPts val="1600"/>
              </a:spcBef>
              <a:spcAft>
                <a:spcPts val="0"/>
              </a:spcAft>
              <a:buNone/>
            </a:pPr>
            <a:r>
              <a:rPr lang="en"/>
              <a:t>Radius of airspaces are not provided (5NM for C, 4NM for D)</a:t>
            </a:r>
            <a:endParaRPr/>
          </a:p>
          <a:p>
            <a:pPr marL="0" lvl="0" indent="0" algn="l" rtl="0">
              <a:spcBef>
                <a:spcPts val="1600"/>
              </a:spcBef>
              <a:spcAft>
                <a:spcPts val="0"/>
              </a:spcAft>
              <a:buNone/>
            </a:pPr>
            <a:r>
              <a:rPr lang="en"/>
              <a:t>Class G is unregulated</a:t>
            </a:r>
            <a:endParaRPr/>
          </a:p>
          <a:p>
            <a:pPr marL="0" lvl="0" indent="0" algn="l" rtl="0">
              <a:spcBef>
                <a:spcPts val="1600"/>
              </a:spcBef>
              <a:spcAft>
                <a:spcPts val="0"/>
              </a:spcAft>
              <a:buNone/>
            </a:pPr>
            <a:r>
              <a:rPr lang="en"/>
              <a:t>Class E is everything besides A,B,C,D,G</a:t>
            </a:r>
            <a:endParaRPr/>
          </a:p>
          <a:p>
            <a:pPr marL="0" lvl="0" indent="0" algn="l" rtl="0">
              <a:spcBef>
                <a:spcPts val="1600"/>
              </a:spcBef>
              <a:spcAft>
                <a:spcPts val="0"/>
              </a:spcAft>
              <a:buNone/>
            </a:pPr>
            <a:r>
              <a:rPr lang="en"/>
              <a:t>Airport without tower is restricted E space from SFC (surface) up.</a:t>
            </a:r>
            <a:endParaRPr/>
          </a:p>
          <a:p>
            <a:pPr marL="0" lvl="0" indent="0" algn="l" rtl="0">
              <a:spcBef>
                <a:spcPts val="1600"/>
              </a:spcBef>
              <a:spcAft>
                <a:spcPts val="0"/>
              </a:spcAft>
              <a:buNone/>
            </a:pPr>
            <a:r>
              <a:rPr lang="en"/>
              <a:t>Class B,C,D require ATC authorization</a:t>
            </a:r>
            <a:endParaRPr/>
          </a:p>
          <a:p>
            <a:pPr marL="0" lvl="0" indent="0" algn="l" rtl="0">
              <a:spcBef>
                <a:spcPts val="1600"/>
              </a:spcBef>
              <a:spcAft>
                <a:spcPts val="1600"/>
              </a:spcAft>
              <a:buNone/>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Airspace classification</a:t>
            </a:r>
            <a:endParaRPr/>
          </a:p>
        </p:txBody>
      </p:sp>
      <p:sp>
        <p:nvSpPr>
          <p:cNvPr id="212" name="Google Shape;212;p3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Prohibited Areas</a:t>
            </a:r>
            <a:endParaRPr/>
          </a:p>
          <a:p>
            <a:pPr marL="0" lvl="0" indent="0" algn="l" rtl="0">
              <a:spcBef>
                <a:spcPts val="1600"/>
              </a:spcBef>
              <a:spcAft>
                <a:spcPts val="0"/>
              </a:spcAft>
              <a:buNone/>
            </a:pPr>
            <a:r>
              <a:rPr lang="en"/>
              <a:t>Restricted Areas</a:t>
            </a:r>
            <a:endParaRPr/>
          </a:p>
          <a:p>
            <a:pPr marL="0" lvl="0" indent="0" algn="l" rtl="0">
              <a:spcBef>
                <a:spcPts val="1600"/>
              </a:spcBef>
              <a:spcAft>
                <a:spcPts val="0"/>
              </a:spcAft>
              <a:buNone/>
            </a:pPr>
            <a:r>
              <a:rPr lang="en"/>
              <a:t>Warning Areas</a:t>
            </a:r>
            <a:endParaRPr/>
          </a:p>
          <a:p>
            <a:pPr marL="0" lvl="0" indent="0" algn="l" rtl="0">
              <a:spcBef>
                <a:spcPts val="1600"/>
              </a:spcBef>
              <a:spcAft>
                <a:spcPts val="0"/>
              </a:spcAft>
              <a:buNone/>
            </a:pPr>
            <a:r>
              <a:rPr lang="en"/>
              <a:t>MOA (Military Operation Areas) </a:t>
            </a:r>
            <a:endParaRPr/>
          </a:p>
          <a:p>
            <a:pPr marL="0" lvl="0" indent="0" algn="l" rtl="0">
              <a:spcBef>
                <a:spcPts val="1600"/>
              </a:spcBef>
              <a:spcAft>
                <a:spcPts val="0"/>
              </a:spcAft>
              <a:buNone/>
            </a:pPr>
            <a:r>
              <a:rPr lang="en"/>
              <a:t>Alert Areas</a:t>
            </a:r>
            <a:endParaRPr/>
          </a:p>
          <a:p>
            <a:pPr marL="0" lvl="0" indent="0" algn="l" rtl="0">
              <a:spcBef>
                <a:spcPts val="1600"/>
              </a:spcBef>
              <a:spcAft>
                <a:spcPts val="1600"/>
              </a:spcAft>
              <a:buNone/>
            </a:pPr>
            <a:r>
              <a:rPr lang="en"/>
              <a:t>MTR (Military Training Routes), flight height of MTR</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Latitude and Longtitude</a:t>
            </a:r>
            <a:endParaRPr/>
          </a:p>
        </p:txBody>
      </p:sp>
      <p:sp>
        <p:nvSpPr>
          <p:cNvPr id="218" name="Google Shape;218;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Latitude is 0 at equator </a:t>
            </a:r>
            <a:endParaRPr sz="2400"/>
          </a:p>
          <a:p>
            <a:pPr marL="0" lvl="0" indent="0" algn="l" rtl="0">
              <a:spcBef>
                <a:spcPts val="1600"/>
              </a:spcBef>
              <a:spcAft>
                <a:spcPts val="0"/>
              </a:spcAft>
              <a:buNone/>
            </a:pPr>
            <a:r>
              <a:rPr lang="en" sz="2400"/>
              <a:t>Longitude increase from east coast (Virginia) to west coast (CA).</a:t>
            </a:r>
            <a:endParaRPr sz="2400"/>
          </a:p>
          <a:p>
            <a:pPr marL="0" lvl="0" indent="0" algn="l" rtl="0">
              <a:spcBef>
                <a:spcPts val="1600"/>
              </a:spcBef>
              <a:spcAft>
                <a:spcPts val="0"/>
              </a:spcAft>
              <a:buNone/>
            </a:pPr>
            <a:r>
              <a:rPr lang="en" sz="2400"/>
              <a:t>Need to be able to read map (degree </a:t>
            </a:r>
            <a:r>
              <a:rPr lang="en" sz="2400" baseline="30000"/>
              <a:t>o</a:t>
            </a:r>
            <a:r>
              <a:rPr lang="en" sz="2400"/>
              <a:t>, minutes ’, seconds ”)  </a:t>
            </a:r>
            <a:endParaRPr sz="2400"/>
          </a:p>
          <a:p>
            <a:pPr marL="0" lvl="0" indent="0" algn="l" rtl="0">
              <a:spcBef>
                <a:spcPts val="1600"/>
              </a:spcBef>
              <a:spcAft>
                <a:spcPts val="1600"/>
              </a:spcAft>
              <a:buNone/>
            </a:pPr>
            <a:r>
              <a:rPr lang="en" sz="2400"/>
              <a:t>Example “on map, XX north, YY east, what is the air space”</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Airport operations</a:t>
            </a:r>
            <a:endParaRPr/>
          </a:p>
        </p:txBody>
      </p:sp>
      <p:sp>
        <p:nvSpPr>
          <p:cNvPr id="224" name="Google Shape;224;p40"/>
          <p:cNvSpPr txBox="1">
            <a:spLocks noGrp="1"/>
          </p:cNvSpPr>
          <p:nvPr>
            <p:ph type="body" idx="1"/>
          </p:nvPr>
        </p:nvSpPr>
        <p:spPr>
          <a:xfrm>
            <a:off x="311700" y="863550"/>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dirty="0"/>
              <a:t>Upwind Leg: AGAINST WIND DIRECTION</a:t>
            </a:r>
            <a:endParaRPr sz="2000" dirty="0"/>
          </a:p>
          <a:p>
            <a:pPr marL="0" lvl="0" indent="0" algn="l" rtl="0">
              <a:spcBef>
                <a:spcPts val="1600"/>
              </a:spcBef>
              <a:spcAft>
                <a:spcPts val="0"/>
              </a:spcAft>
              <a:buNone/>
            </a:pPr>
            <a:r>
              <a:rPr lang="en" sz="2000" dirty="0"/>
              <a:t>Crosswind Leg: PERPENDICULAR TO RUNWAY AFTER UPWIND</a:t>
            </a:r>
            <a:endParaRPr sz="2000" dirty="0"/>
          </a:p>
          <a:p>
            <a:pPr marL="0" lvl="0" indent="0" algn="l" rtl="0">
              <a:spcBef>
                <a:spcPts val="1600"/>
              </a:spcBef>
              <a:spcAft>
                <a:spcPts val="0"/>
              </a:spcAft>
              <a:buNone/>
            </a:pPr>
            <a:r>
              <a:rPr lang="en" sz="2000" dirty="0"/>
              <a:t>Downwind Leg: PARALLEL TO RUNWAY IN SAME DIRECITO OF WIND</a:t>
            </a:r>
            <a:endParaRPr sz="2000" dirty="0"/>
          </a:p>
          <a:p>
            <a:pPr marL="0" lvl="0" indent="0" algn="l" rtl="0">
              <a:spcBef>
                <a:spcPts val="1600"/>
              </a:spcBef>
              <a:spcAft>
                <a:spcPts val="0"/>
              </a:spcAft>
              <a:buNone/>
            </a:pPr>
            <a:r>
              <a:rPr lang="en" sz="2000" dirty="0"/>
              <a:t>Base Leg: AFTER DOWNWIDND, PERPENDICULAR TO RUNWAY</a:t>
            </a:r>
            <a:endParaRPr sz="2000" dirty="0"/>
          </a:p>
          <a:p>
            <a:pPr marL="0" lvl="0" indent="0" algn="l" rtl="0">
              <a:spcBef>
                <a:spcPts val="1600"/>
              </a:spcBef>
              <a:spcAft>
                <a:spcPts val="0"/>
              </a:spcAft>
              <a:buNone/>
            </a:pPr>
            <a:r>
              <a:rPr lang="en" sz="2000" dirty="0"/>
              <a:t>Short Leg: OR FINAL LEF WHEN AIRCRAFT ALIGHNS </a:t>
            </a:r>
            <a:r>
              <a:rPr lang="en-US" sz="2000" dirty="0"/>
              <a:t>WI</a:t>
            </a:r>
            <a:r>
              <a:rPr lang="en" sz="2000" dirty="0"/>
              <a:t>TH RUNWAY FOR LANDING</a:t>
            </a:r>
            <a:endParaRPr sz="2000" dirty="0"/>
          </a:p>
          <a:p>
            <a:pPr marL="0" lvl="0" indent="0" algn="l" rtl="0">
              <a:spcBef>
                <a:spcPts val="1600"/>
              </a:spcBef>
              <a:spcAft>
                <a:spcPts val="1600"/>
              </a:spcAft>
              <a:buNone/>
            </a:pPr>
            <a:r>
              <a:rPr lang="en" sz="2000" dirty="0"/>
              <a:t>Example: “hear pilot say xx Leg, </a:t>
            </a:r>
            <a:r>
              <a:rPr lang="en" sz="2000" dirty="0" err="1"/>
              <a:t>yy</a:t>
            </a:r>
            <a:r>
              <a:rPr lang="en" sz="2000" dirty="0"/>
              <a:t> degree, left/right pattern”</a:t>
            </a:r>
            <a:endParaRPr sz="2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Airport marking and signs</a:t>
            </a:r>
            <a:endParaRPr/>
          </a:p>
        </p:txBody>
      </p:sp>
      <p:sp>
        <p:nvSpPr>
          <p:cNvPr id="230" name="Google Shape;230;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On the book but never tested.</a:t>
            </a:r>
            <a:endParaRPr sz="2400"/>
          </a:p>
          <a:p>
            <a:pPr marL="0" lvl="0" indent="0" algn="l" rtl="0">
              <a:spcBef>
                <a:spcPts val="1600"/>
              </a:spcBef>
              <a:spcAft>
                <a:spcPts val="0"/>
              </a:spcAft>
              <a:buNone/>
            </a:pPr>
            <a:endParaRPr sz="2400"/>
          </a:p>
          <a:p>
            <a:pPr marL="0" lvl="0" indent="0" algn="l" rtl="0">
              <a:spcBef>
                <a:spcPts val="1600"/>
              </a:spcBef>
              <a:spcAft>
                <a:spcPts val="1600"/>
              </a:spcAft>
              <a:buNone/>
            </a:pPr>
            <a:r>
              <a:rPr lang="en" sz="2400"/>
              <a:t>Except that runway mark as “xx”: for example “13” means 130 degree from “magnetic north”.</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YouTube: search keyword FAA107</a:t>
            </a:r>
            <a:endParaRPr/>
          </a:p>
        </p:txBody>
      </p:sp>
      <p:pic>
        <p:nvPicPr>
          <p:cNvPr id="69" name="Google Shape;69;p15"/>
          <p:cNvPicPr preferRelativeResize="0"/>
          <p:nvPr/>
        </p:nvPicPr>
        <p:blipFill>
          <a:blip r:embed="rId3">
            <a:alphaModFix/>
          </a:blip>
          <a:stretch>
            <a:fillRect/>
          </a:stretch>
        </p:blipFill>
        <p:spPr>
          <a:xfrm>
            <a:off x="1543950" y="1199350"/>
            <a:ext cx="6056100" cy="3466900"/>
          </a:xfrm>
          <a:prstGeom prst="rect">
            <a:avLst/>
          </a:prstGeom>
          <a:noFill/>
          <a:ln>
            <a:noFill/>
          </a:ln>
        </p:spPr>
      </p:pic>
      <p:sp>
        <p:nvSpPr>
          <p:cNvPr id="70" name="Google Shape;70;p15"/>
          <p:cNvSpPr txBox="1"/>
          <p:nvPr/>
        </p:nvSpPr>
        <p:spPr>
          <a:xfrm>
            <a:off x="1694150" y="4666250"/>
            <a:ext cx="3000000" cy="444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https://youtu.be/6_ucCKFJUCU</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Weather</a:t>
            </a:r>
            <a:endParaRPr/>
          </a:p>
        </p:txBody>
      </p:sp>
      <p:sp>
        <p:nvSpPr>
          <p:cNvPr id="236" name="Google Shape;236;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Thunderstorms</a:t>
            </a:r>
            <a:endParaRPr sz="2400"/>
          </a:p>
          <a:p>
            <a:pPr marL="0" lvl="0" indent="0" algn="l" rtl="0">
              <a:spcBef>
                <a:spcPts val="1600"/>
              </a:spcBef>
              <a:spcAft>
                <a:spcPts val="0"/>
              </a:spcAft>
              <a:buNone/>
            </a:pPr>
            <a:r>
              <a:rPr lang="en" sz="2400"/>
              <a:t>Cumulus stage / mature stage</a:t>
            </a:r>
            <a:endParaRPr sz="2400"/>
          </a:p>
          <a:p>
            <a:pPr marL="0" lvl="0" indent="0" algn="l" rtl="0">
              <a:spcBef>
                <a:spcPts val="1600"/>
              </a:spcBef>
              <a:spcAft>
                <a:spcPts val="0"/>
              </a:spcAft>
              <a:buNone/>
            </a:pPr>
            <a:r>
              <a:rPr lang="en" sz="2400"/>
              <a:t>Weather briefing:</a:t>
            </a:r>
            <a:endParaRPr sz="2400"/>
          </a:p>
          <a:p>
            <a:pPr marL="0" lvl="0" indent="0" algn="l" rtl="0">
              <a:spcBef>
                <a:spcPts val="1600"/>
              </a:spcBef>
              <a:spcAft>
                <a:spcPts val="0"/>
              </a:spcAft>
              <a:buNone/>
            </a:pPr>
            <a:r>
              <a:rPr lang="en" sz="2400"/>
              <a:t>	TAF/METAR/ASOS/AWOS</a:t>
            </a:r>
            <a:endParaRPr sz="2400"/>
          </a:p>
          <a:p>
            <a:pPr marL="0" lvl="0" indent="0" algn="l" rtl="0">
              <a:spcBef>
                <a:spcPts val="1600"/>
              </a:spcBef>
              <a:spcAft>
                <a:spcPts val="0"/>
              </a:spcAft>
              <a:buNone/>
            </a:pPr>
            <a:r>
              <a:rPr lang="en" sz="2400"/>
              <a:t>METAR KGGG 161753Z AUTO 14021G26KT 3/4SM +TSRA BR BKN008 OVC012CB 18/17 A2970 RMK PRESFR</a:t>
            </a:r>
            <a:endParaRPr sz="2400"/>
          </a:p>
          <a:p>
            <a:pPr marL="0" lvl="0" indent="0" algn="l" rtl="0">
              <a:spcBef>
                <a:spcPts val="1600"/>
              </a:spcBef>
              <a:spcAft>
                <a:spcPts val="1600"/>
              </a:spcAft>
              <a:buNone/>
            </a:pPr>
            <a:endParaRPr sz="24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Loading and performance</a:t>
            </a:r>
            <a:endParaRPr/>
          </a:p>
        </p:txBody>
      </p:sp>
      <p:sp>
        <p:nvSpPr>
          <p:cNvPr id="242" name="Google Shape;242;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Pitch: Elevator</a:t>
            </a:r>
            <a:endParaRPr sz="2400"/>
          </a:p>
          <a:p>
            <a:pPr marL="0" lvl="0" indent="0" algn="l" rtl="0">
              <a:spcBef>
                <a:spcPts val="1600"/>
              </a:spcBef>
              <a:spcAft>
                <a:spcPts val="0"/>
              </a:spcAft>
              <a:buNone/>
            </a:pPr>
            <a:r>
              <a:rPr lang="en" sz="2400"/>
              <a:t>Yaw: Rudder</a:t>
            </a:r>
            <a:endParaRPr sz="2400"/>
          </a:p>
          <a:p>
            <a:pPr marL="0" lvl="0" indent="0" algn="l" rtl="0">
              <a:spcBef>
                <a:spcPts val="1600"/>
              </a:spcBef>
              <a:spcAft>
                <a:spcPts val="0"/>
              </a:spcAft>
              <a:buNone/>
            </a:pPr>
            <a:r>
              <a:rPr lang="en" sz="2400"/>
              <a:t>Roll: Aileron</a:t>
            </a:r>
            <a:endParaRPr sz="2400"/>
          </a:p>
          <a:p>
            <a:pPr marL="0" lvl="0" indent="0" algn="l" rtl="0">
              <a:spcBef>
                <a:spcPts val="1600"/>
              </a:spcBef>
              <a:spcAft>
                <a:spcPts val="0"/>
              </a:spcAft>
              <a:buNone/>
            </a:pPr>
            <a:r>
              <a:rPr lang="en" sz="2400"/>
              <a:t>Load curve</a:t>
            </a:r>
            <a:endParaRPr sz="2400"/>
          </a:p>
          <a:p>
            <a:pPr marL="0" lvl="0" indent="0" algn="l" rtl="0">
              <a:spcBef>
                <a:spcPts val="1600"/>
              </a:spcBef>
              <a:spcAft>
                <a:spcPts val="1600"/>
              </a:spcAft>
              <a:buNone/>
            </a:pPr>
            <a:r>
              <a:rPr lang="en" sz="2400"/>
              <a:t>Stall</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Communications</a:t>
            </a:r>
            <a:endParaRPr/>
          </a:p>
        </p:txBody>
      </p:sp>
      <p:sp>
        <p:nvSpPr>
          <p:cNvPr id="248" name="Google Shape;248;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Alpha, Bravo, Charlie, Delta</a:t>
            </a:r>
            <a:endParaRPr sz="2400"/>
          </a:p>
          <a:p>
            <a:pPr marL="0" lvl="0" indent="0" algn="l" rtl="0">
              <a:spcBef>
                <a:spcPts val="1600"/>
              </a:spcBef>
              <a:spcAft>
                <a:spcPts val="0"/>
              </a:spcAft>
              <a:buNone/>
            </a:pPr>
            <a:endParaRPr sz="2400"/>
          </a:p>
          <a:p>
            <a:pPr marL="0" lvl="0" indent="0" algn="l" rtl="0">
              <a:spcBef>
                <a:spcPts val="1600"/>
              </a:spcBef>
              <a:spcAft>
                <a:spcPts val="0"/>
              </a:spcAft>
              <a:buNone/>
            </a:pPr>
            <a:r>
              <a:rPr lang="en" sz="2400"/>
              <a:t>UNICOM, ASOS, CTAF, MULTICOM:</a:t>
            </a:r>
            <a:endParaRPr sz="2400"/>
          </a:p>
          <a:p>
            <a:pPr marL="0" lvl="0" indent="0" algn="l" rtl="0">
              <a:spcBef>
                <a:spcPts val="1600"/>
              </a:spcBef>
              <a:spcAft>
                <a:spcPts val="1600"/>
              </a:spcAft>
              <a:buNone/>
            </a:pPr>
            <a:r>
              <a:rPr lang="en" sz="2400"/>
              <a:t>What are these, and what do they do, and where to find them on the map.</a:t>
            </a:r>
            <a:endParaRPr sz="24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Aeronautical Decision Making</a:t>
            </a:r>
            <a:endParaRPr/>
          </a:p>
        </p:txBody>
      </p:sp>
      <p:sp>
        <p:nvSpPr>
          <p:cNvPr id="254" name="Google Shape;254;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Crew Resource Management (CRM)</a:t>
            </a:r>
            <a:endParaRPr sz="2400"/>
          </a:p>
          <a:p>
            <a:pPr marL="0" lvl="0" indent="0" algn="l" rtl="0">
              <a:spcBef>
                <a:spcPts val="1600"/>
              </a:spcBef>
              <a:spcAft>
                <a:spcPts val="0"/>
              </a:spcAft>
              <a:buNone/>
            </a:pPr>
            <a:r>
              <a:rPr lang="en" sz="2400"/>
              <a:t>Safety Management System (SMS)</a:t>
            </a:r>
            <a:endParaRPr sz="2400"/>
          </a:p>
          <a:p>
            <a:pPr marL="0" lvl="0" indent="0" algn="l" rtl="0">
              <a:spcBef>
                <a:spcPts val="1600"/>
              </a:spcBef>
              <a:spcAft>
                <a:spcPts val="0"/>
              </a:spcAft>
              <a:buNone/>
            </a:pPr>
            <a:r>
              <a:rPr lang="en" sz="2400"/>
              <a:t>Hazardous attitudes: </a:t>
            </a:r>
            <a:endParaRPr sz="2400"/>
          </a:p>
          <a:p>
            <a:pPr marL="0" lvl="0" indent="0" algn="l" rtl="0">
              <a:spcBef>
                <a:spcPts val="1600"/>
              </a:spcBef>
              <a:spcAft>
                <a:spcPts val="1600"/>
              </a:spcAft>
              <a:buNone/>
            </a:pPr>
            <a:r>
              <a:rPr lang="en" sz="2400"/>
              <a:t>	Anti-authority, Impulsivity, Invulnerability, Machoism, Resignation</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Physiology</a:t>
            </a:r>
            <a:endParaRPr/>
          </a:p>
        </p:txBody>
      </p:sp>
      <p:sp>
        <p:nvSpPr>
          <p:cNvPr id="260" name="Google Shape;260;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Hyperventilation</a:t>
            </a:r>
            <a:endParaRPr sz="2400"/>
          </a:p>
          <a:p>
            <a:pPr marL="0" lvl="0" indent="0" algn="l" rtl="0">
              <a:spcBef>
                <a:spcPts val="1600"/>
              </a:spcBef>
              <a:spcAft>
                <a:spcPts val="0"/>
              </a:spcAft>
              <a:buNone/>
            </a:pPr>
            <a:r>
              <a:rPr lang="en" sz="2400"/>
              <a:t>Heatstroke</a:t>
            </a:r>
            <a:endParaRPr sz="2400"/>
          </a:p>
          <a:p>
            <a:pPr marL="0" lvl="0" indent="0" algn="l" rtl="0">
              <a:spcBef>
                <a:spcPts val="1600"/>
              </a:spcBef>
              <a:spcAft>
                <a:spcPts val="0"/>
              </a:spcAft>
              <a:buNone/>
            </a:pPr>
            <a:r>
              <a:rPr lang="en" sz="2400"/>
              <a:t>Hypothermia</a:t>
            </a:r>
            <a:endParaRPr sz="2400"/>
          </a:p>
          <a:p>
            <a:pPr marL="0" lvl="0" indent="0" algn="l" rtl="0">
              <a:spcBef>
                <a:spcPts val="1600"/>
              </a:spcBef>
              <a:spcAft>
                <a:spcPts val="0"/>
              </a:spcAft>
              <a:buNone/>
            </a:pPr>
            <a:r>
              <a:rPr lang="en" sz="2400"/>
              <a:t>Stress</a:t>
            </a:r>
            <a:endParaRPr sz="2400"/>
          </a:p>
          <a:p>
            <a:pPr marL="0" lvl="0" indent="0" algn="l" rtl="0">
              <a:spcBef>
                <a:spcPts val="1600"/>
              </a:spcBef>
              <a:spcAft>
                <a:spcPts val="0"/>
              </a:spcAft>
              <a:buNone/>
            </a:pPr>
            <a:r>
              <a:rPr lang="en" sz="2400"/>
              <a:t>Fatigue</a:t>
            </a:r>
            <a:endParaRPr sz="2400"/>
          </a:p>
          <a:p>
            <a:pPr marL="0" lvl="0" indent="0" algn="l" rtl="0">
              <a:spcBef>
                <a:spcPts val="1600"/>
              </a:spcBef>
              <a:spcAft>
                <a:spcPts val="1600"/>
              </a:spcAft>
              <a:buNone/>
            </a:pPr>
            <a:r>
              <a:rPr lang="en" sz="2400"/>
              <a:t>Chronic stress</a:t>
            </a:r>
            <a:endParaRPr sz="24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Maintenance and inspection</a:t>
            </a:r>
            <a:endParaRPr/>
          </a:p>
        </p:txBody>
      </p:sp>
      <p:sp>
        <p:nvSpPr>
          <p:cNvPr id="266" name="Google Shape;266;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a:t>Whose duty? Remote PIC</a:t>
            </a:r>
            <a:endParaRPr sz="2400"/>
          </a:p>
          <a:p>
            <a:pPr marL="0" lvl="0" indent="0" algn="l" rtl="0">
              <a:spcBef>
                <a:spcPts val="1600"/>
              </a:spcBef>
              <a:spcAft>
                <a:spcPts val="0"/>
              </a:spcAft>
              <a:buNone/>
            </a:pPr>
            <a:r>
              <a:rPr lang="en" sz="2400"/>
              <a:t>If sUAS manual does not provide a maintenance schedule/procedure?</a:t>
            </a:r>
            <a:endParaRPr sz="2400"/>
          </a:p>
          <a:p>
            <a:pPr marL="0" lvl="0" indent="0" algn="l" rtl="0">
              <a:spcBef>
                <a:spcPts val="1600"/>
              </a:spcBef>
              <a:spcAft>
                <a:spcPts val="1600"/>
              </a:spcAft>
              <a:buNone/>
            </a:pPr>
            <a:r>
              <a:rPr lang="en" sz="2400"/>
              <a:t>PIC make a checklist</a:t>
            </a:r>
            <a:endParaRPr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8"/>
          <p:cNvSpPr txBox="1">
            <a:spLocks noGrp="1"/>
          </p:cNvSpPr>
          <p:nvPr>
            <p:ph type="title"/>
          </p:nvPr>
        </p:nvSpPr>
        <p:spPr>
          <a:xfrm>
            <a:off x="3793050" y="1999050"/>
            <a:ext cx="17037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That’s All</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88544-7328-F60A-A4F1-EE0670081A63}"/>
              </a:ext>
            </a:extLst>
          </p:cNvPr>
          <p:cNvSpPr>
            <a:spLocks noGrp="1"/>
          </p:cNvSpPr>
          <p:nvPr>
            <p:ph type="title"/>
          </p:nvPr>
        </p:nvSpPr>
        <p:spPr/>
        <p:txBody>
          <a:bodyPr/>
          <a:lstStyle/>
          <a:p>
            <a:r>
              <a:rPr lang="en-US" dirty="0"/>
              <a:t>Additional </a:t>
            </a:r>
          </a:p>
        </p:txBody>
      </p:sp>
      <p:sp>
        <p:nvSpPr>
          <p:cNvPr id="3" name="Text Placeholder 2">
            <a:extLst>
              <a:ext uri="{FF2B5EF4-FFF2-40B4-BE49-F238E27FC236}">
                <a16:creationId xmlns:a16="http://schemas.microsoft.com/office/drawing/2014/main" id="{0F65B8D9-2CE5-A694-15C5-F813ED66A46F}"/>
              </a:ext>
            </a:extLst>
          </p:cNvPr>
          <p:cNvSpPr>
            <a:spLocks noGrp="1"/>
          </p:cNvSpPr>
          <p:nvPr>
            <p:ph type="body" idx="1"/>
          </p:nvPr>
        </p:nvSpPr>
        <p:spPr/>
        <p:txBody>
          <a:bodyPr/>
          <a:lstStyle/>
          <a:p>
            <a:pPr algn="l"/>
            <a:r>
              <a:rPr lang="en-US" b="0" i="0" dirty="0">
                <a:solidFill>
                  <a:srgbClr val="1155CC"/>
                </a:solidFill>
                <a:effectLst/>
                <a:latin typeface="Arial" panose="020B0604020202020204" pitchFamily="34" charset="0"/>
                <a:hlinkClick r:id="rId2"/>
              </a:rPr>
              <a:t>https://youtu.be/6_ucCKFJUCU</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1155CC"/>
                </a:solidFill>
                <a:effectLst/>
                <a:latin typeface="Arial" panose="020B0604020202020204" pitchFamily="34" charset="0"/>
                <a:hlinkClick r:id="rId3"/>
              </a:rPr>
              <a:t>https://a.co/d/fmrC2b1</a:t>
            </a: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marL="114300" indent="0" algn="l">
              <a:buNone/>
            </a:pPr>
            <a:br>
              <a:rPr lang="en-US" b="0" i="0" dirty="0">
                <a:solidFill>
                  <a:srgbClr val="222222"/>
                </a:solidFill>
                <a:effectLst/>
                <a:latin typeface="Arial" panose="020B0604020202020204" pitchFamily="34" charset="0"/>
              </a:rPr>
            </a:br>
            <a:endParaRPr lang="en-US" b="0" i="0" dirty="0">
              <a:solidFill>
                <a:srgbClr val="222222"/>
              </a:solidFill>
              <a:effectLst/>
              <a:latin typeface="Arial" panose="020B0604020202020204" pitchFamily="34" charset="0"/>
            </a:endParaRPr>
          </a:p>
          <a:p>
            <a:pPr algn="l"/>
            <a:r>
              <a:rPr lang="en-US" b="0" i="0" dirty="0">
                <a:solidFill>
                  <a:srgbClr val="1155CC"/>
                </a:solidFill>
                <a:effectLst/>
                <a:latin typeface="Arial" panose="020B0604020202020204" pitchFamily="34" charset="0"/>
                <a:hlinkClick r:id="rId4"/>
              </a:rPr>
              <a:t>https://a.co/d/aUY6EB7</a:t>
            </a:r>
            <a:endParaRPr lang="en-US" b="0" i="0" dirty="0">
              <a:solidFill>
                <a:srgbClr val="222222"/>
              </a:solidFill>
              <a:effectLst/>
              <a:latin typeface="Arial" panose="020B0604020202020204" pitchFamily="34" charset="0"/>
            </a:endParaRPr>
          </a:p>
          <a:p>
            <a:endParaRPr lang="en-US" dirty="0"/>
          </a:p>
        </p:txBody>
      </p:sp>
    </p:spTree>
    <p:extLst>
      <p:ext uri="{BB962C8B-B14F-4D97-AF65-F5344CB8AC3E}">
        <p14:creationId xmlns:p14="http://schemas.microsoft.com/office/powerpoint/2010/main" val="158820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Online testing examples</a:t>
            </a:r>
            <a:endParaRPr/>
          </a:p>
        </p:txBody>
      </p:sp>
      <p:sp>
        <p:nvSpPr>
          <p:cNvPr id="76" name="Google Shape;7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sz="3600"/>
              <a:t>Don’t use them before you go through books/videos.</a:t>
            </a:r>
            <a:endParaRPr sz="3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 Test</a:t>
            </a:r>
            <a:endParaRPr/>
          </a:p>
        </p:txBody>
      </p:sp>
      <p:sp>
        <p:nvSpPr>
          <p:cNvPr id="82" name="Google Shape;82;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Computer based test.</a:t>
            </a:r>
            <a:endParaRPr/>
          </a:p>
          <a:p>
            <a:pPr marL="0" lvl="0" indent="0" algn="l" rtl="0">
              <a:spcBef>
                <a:spcPts val="1600"/>
              </a:spcBef>
              <a:spcAft>
                <a:spcPts val="0"/>
              </a:spcAft>
              <a:buNone/>
            </a:pPr>
            <a:r>
              <a:rPr lang="en"/>
              <a:t>Testing center in Roanoke airport. </a:t>
            </a:r>
            <a:endParaRPr/>
          </a:p>
          <a:p>
            <a:pPr marL="0" lvl="0" indent="0" algn="l" rtl="0">
              <a:spcBef>
                <a:spcPts val="1600"/>
              </a:spcBef>
              <a:spcAft>
                <a:spcPts val="0"/>
              </a:spcAft>
              <a:buNone/>
            </a:pPr>
            <a:r>
              <a:rPr lang="en"/>
              <a:t>Computer, pencil, calculator, redbook (map etc)</a:t>
            </a:r>
            <a:endParaRPr/>
          </a:p>
          <a:p>
            <a:pPr marL="457200" lvl="0" indent="-342900" algn="l" rtl="0">
              <a:spcBef>
                <a:spcPts val="1600"/>
              </a:spcBef>
              <a:spcAft>
                <a:spcPts val="0"/>
              </a:spcAft>
              <a:buSzPts val="1800"/>
              <a:buAutoNum type="arabicPeriod"/>
            </a:pPr>
            <a:r>
              <a:rPr lang="en"/>
              <a:t>Regulations: 15-25%</a:t>
            </a:r>
            <a:endParaRPr/>
          </a:p>
          <a:p>
            <a:pPr marL="457200" lvl="0" indent="-342900" algn="l" rtl="0">
              <a:spcBef>
                <a:spcPts val="0"/>
              </a:spcBef>
              <a:spcAft>
                <a:spcPts val="0"/>
              </a:spcAft>
              <a:buSzPts val="1800"/>
              <a:buAutoNum type="arabicPeriod"/>
            </a:pPr>
            <a:r>
              <a:rPr lang="en"/>
              <a:t>Airspace &amp; Requirements 8-15%</a:t>
            </a:r>
            <a:endParaRPr/>
          </a:p>
          <a:p>
            <a:pPr marL="457200" lvl="0" indent="-342900" algn="l" rtl="0">
              <a:spcBef>
                <a:spcPts val="0"/>
              </a:spcBef>
              <a:spcAft>
                <a:spcPts val="0"/>
              </a:spcAft>
              <a:buSzPts val="1800"/>
              <a:buAutoNum type="arabicPeriod"/>
            </a:pPr>
            <a:r>
              <a:rPr lang="en"/>
              <a:t>Weather	11-16%</a:t>
            </a:r>
            <a:endParaRPr/>
          </a:p>
          <a:p>
            <a:pPr marL="457200" lvl="0" indent="-342900" algn="l" rtl="0">
              <a:spcBef>
                <a:spcPts val="0"/>
              </a:spcBef>
              <a:spcAft>
                <a:spcPts val="0"/>
              </a:spcAft>
              <a:buSzPts val="1800"/>
              <a:buAutoNum type="arabicPeriod"/>
            </a:pPr>
            <a:r>
              <a:rPr lang="en"/>
              <a:t>Loading and Performance 7-11%</a:t>
            </a:r>
            <a:endParaRPr/>
          </a:p>
          <a:p>
            <a:pPr marL="457200" lvl="0" indent="-342900" algn="l" rtl="0">
              <a:spcBef>
                <a:spcPts val="0"/>
              </a:spcBef>
              <a:spcAft>
                <a:spcPts val="0"/>
              </a:spcAft>
              <a:buSzPts val="1800"/>
              <a:buAutoNum type="arabicPeriod"/>
            </a:pPr>
            <a:r>
              <a:rPr lang="en"/>
              <a:t>Operations	13-18%</a:t>
            </a:r>
            <a:endParaRPr/>
          </a:p>
        </p:txBody>
      </p:sp>
      <p:sp>
        <p:nvSpPr>
          <p:cNvPr id="83" name="Google Shape;83;p17"/>
          <p:cNvSpPr txBox="1"/>
          <p:nvPr/>
        </p:nvSpPr>
        <p:spPr>
          <a:xfrm>
            <a:off x="556775" y="4490700"/>
            <a:ext cx="7359900" cy="85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t>Many questions are about map reading.</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Acronyms </a:t>
            </a:r>
            <a:endParaRPr/>
          </a:p>
        </p:txBody>
      </p:sp>
      <p:sp>
        <p:nvSpPr>
          <p:cNvPr id="89" name="Google Shape;89;p18"/>
          <p:cNvSpPr txBox="1">
            <a:spLocks noGrp="1"/>
          </p:cNvSpPr>
          <p:nvPr>
            <p:ph type="body" idx="1"/>
          </p:nvPr>
        </p:nvSpPr>
        <p:spPr>
          <a:xfrm>
            <a:off x="1607100" y="1152475"/>
            <a:ext cx="14283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sUAS</a:t>
            </a:r>
            <a:endParaRPr dirty="0"/>
          </a:p>
          <a:p>
            <a:pPr marL="0" lvl="0" indent="0" algn="l" rtl="0">
              <a:spcBef>
                <a:spcPts val="1600"/>
              </a:spcBef>
              <a:spcAft>
                <a:spcPts val="0"/>
              </a:spcAft>
              <a:buClr>
                <a:schemeClr val="dk1"/>
              </a:buClr>
              <a:buSzPts val="1100"/>
              <a:buFont typeface="Arial"/>
              <a:buNone/>
            </a:pPr>
            <a:r>
              <a:rPr lang="en" dirty="0"/>
              <a:t>PIC</a:t>
            </a:r>
            <a:endParaRPr dirty="0"/>
          </a:p>
          <a:p>
            <a:pPr marL="0" lvl="0" indent="0" algn="l" rtl="0">
              <a:spcBef>
                <a:spcPts val="1600"/>
              </a:spcBef>
              <a:spcAft>
                <a:spcPts val="0"/>
              </a:spcAft>
              <a:buClr>
                <a:schemeClr val="dk1"/>
              </a:buClr>
              <a:buSzPts val="1100"/>
              <a:buFont typeface="Arial"/>
              <a:buNone/>
            </a:pPr>
            <a:r>
              <a:rPr lang="en" dirty="0"/>
              <a:t>VLOS</a:t>
            </a:r>
            <a:endParaRPr dirty="0"/>
          </a:p>
          <a:p>
            <a:pPr marL="0" lvl="0" indent="0" algn="l" rtl="0">
              <a:spcBef>
                <a:spcPts val="1600"/>
              </a:spcBef>
              <a:spcAft>
                <a:spcPts val="0"/>
              </a:spcAft>
              <a:buClr>
                <a:schemeClr val="dk1"/>
              </a:buClr>
              <a:buSzPts val="1100"/>
              <a:buFont typeface="Arial"/>
              <a:buNone/>
            </a:pPr>
            <a:r>
              <a:rPr lang="en" dirty="0"/>
              <a:t>VO</a:t>
            </a:r>
            <a:endParaRPr dirty="0"/>
          </a:p>
          <a:p>
            <a:pPr marL="0" lvl="0" indent="0" algn="l" rtl="0">
              <a:spcBef>
                <a:spcPts val="1600"/>
              </a:spcBef>
              <a:spcAft>
                <a:spcPts val="0"/>
              </a:spcAft>
              <a:buClr>
                <a:schemeClr val="dk1"/>
              </a:buClr>
              <a:buSzPts val="1100"/>
              <a:buFont typeface="Arial"/>
              <a:buNone/>
            </a:pPr>
            <a:r>
              <a:rPr lang="en" dirty="0"/>
              <a:t>14 CFR 107</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Clr>
                <a:schemeClr val="dk1"/>
              </a:buClr>
              <a:buSzPts val="1100"/>
              <a:buFont typeface="Arial"/>
              <a:buNone/>
            </a:pPr>
            <a:endParaRPr dirty="0"/>
          </a:p>
        </p:txBody>
      </p:sp>
      <p:sp>
        <p:nvSpPr>
          <p:cNvPr id="90" name="Google Shape;90;p18"/>
          <p:cNvSpPr txBox="1">
            <a:spLocks noGrp="1"/>
          </p:cNvSpPr>
          <p:nvPr>
            <p:ph type="body" idx="1"/>
          </p:nvPr>
        </p:nvSpPr>
        <p:spPr>
          <a:xfrm>
            <a:off x="3499425" y="1152475"/>
            <a:ext cx="1657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ATC</a:t>
            </a:r>
            <a:endParaRPr dirty="0"/>
          </a:p>
          <a:p>
            <a:pPr marL="0" lvl="0" indent="0" algn="l" rtl="0">
              <a:spcBef>
                <a:spcPts val="1600"/>
              </a:spcBef>
              <a:spcAft>
                <a:spcPts val="0"/>
              </a:spcAft>
              <a:buNone/>
            </a:pPr>
            <a:r>
              <a:rPr lang="en" dirty="0"/>
              <a:t>AGL</a:t>
            </a:r>
            <a:endParaRPr dirty="0"/>
          </a:p>
          <a:p>
            <a:pPr marL="0" lvl="0" indent="0" algn="l" rtl="0">
              <a:spcBef>
                <a:spcPts val="1600"/>
              </a:spcBef>
              <a:spcAft>
                <a:spcPts val="0"/>
              </a:spcAft>
              <a:buNone/>
            </a:pPr>
            <a:r>
              <a:rPr lang="en" dirty="0"/>
              <a:t>MSL</a:t>
            </a:r>
            <a:endParaRPr dirty="0"/>
          </a:p>
          <a:p>
            <a:pPr marL="0" lvl="0" indent="0" algn="l" rtl="0">
              <a:spcBef>
                <a:spcPts val="1600"/>
              </a:spcBef>
              <a:spcAft>
                <a:spcPts val="0"/>
              </a:spcAft>
              <a:buNone/>
            </a:pPr>
            <a:r>
              <a:rPr lang="en" dirty="0"/>
              <a:t>METAR</a:t>
            </a:r>
            <a:endParaRPr dirty="0"/>
          </a:p>
          <a:p>
            <a:pPr marL="0" lvl="0" indent="0" algn="l" rtl="0">
              <a:spcBef>
                <a:spcPts val="1600"/>
              </a:spcBef>
              <a:spcAft>
                <a:spcPts val="0"/>
              </a:spcAft>
              <a:buNone/>
            </a:pPr>
            <a:r>
              <a:rPr lang="en" dirty="0"/>
              <a:t>TAF</a:t>
            </a:r>
            <a:endParaRPr dirty="0"/>
          </a:p>
          <a:p>
            <a:pPr marL="0" lvl="0" indent="0" algn="l" rtl="0">
              <a:spcBef>
                <a:spcPts val="1600"/>
              </a:spcBef>
              <a:spcAft>
                <a:spcPts val="0"/>
              </a:spcAft>
              <a:buNone/>
            </a:pPr>
            <a:r>
              <a:rPr lang="en" dirty="0"/>
              <a:t>UTC</a:t>
            </a:r>
            <a:endParaRPr dirty="0"/>
          </a:p>
          <a:p>
            <a:pPr marL="0" lvl="0" indent="0" algn="l" rtl="0">
              <a:spcBef>
                <a:spcPts val="1600"/>
              </a:spcBef>
              <a:spcAft>
                <a:spcPts val="0"/>
              </a:spcAft>
              <a:buNone/>
            </a:pPr>
            <a:r>
              <a:rPr lang="en" dirty="0"/>
              <a:t>ASOS/AWOS</a:t>
            </a:r>
            <a:endParaRPr dirty="0"/>
          </a:p>
          <a:p>
            <a:pPr marL="0" lvl="0" indent="0" algn="l" rtl="0">
              <a:spcBef>
                <a:spcPts val="1600"/>
              </a:spcBef>
              <a:spcAft>
                <a:spcPts val="1600"/>
              </a:spcAft>
              <a:buNone/>
            </a:pPr>
            <a:endParaRPr dirty="0"/>
          </a:p>
        </p:txBody>
      </p:sp>
      <p:sp>
        <p:nvSpPr>
          <p:cNvPr id="91" name="Google Shape;91;p18"/>
          <p:cNvSpPr txBox="1">
            <a:spLocks noGrp="1"/>
          </p:cNvSpPr>
          <p:nvPr>
            <p:ph type="body" idx="1"/>
          </p:nvPr>
        </p:nvSpPr>
        <p:spPr>
          <a:xfrm>
            <a:off x="5620950" y="1152475"/>
            <a:ext cx="16575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MOA</a:t>
            </a:r>
            <a:endParaRPr dirty="0"/>
          </a:p>
          <a:p>
            <a:pPr marL="0" lvl="0" indent="0" algn="l" rtl="0">
              <a:spcBef>
                <a:spcPts val="1600"/>
              </a:spcBef>
              <a:spcAft>
                <a:spcPts val="0"/>
              </a:spcAft>
              <a:buNone/>
            </a:pPr>
            <a:r>
              <a:rPr lang="en" dirty="0"/>
              <a:t>MTR</a:t>
            </a:r>
            <a:endParaRPr dirty="0"/>
          </a:p>
          <a:p>
            <a:pPr marL="0" lvl="0" indent="0" algn="l" rtl="0">
              <a:spcBef>
                <a:spcPts val="1600"/>
              </a:spcBef>
              <a:spcAft>
                <a:spcPts val="0"/>
              </a:spcAft>
              <a:buNone/>
            </a:pPr>
            <a:r>
              <a:rPr lang="en" dirty="0"/>
              <a:t>NOTAM</a:t>
            </a:r>
            <a:endParaRPr dirty="0"/>
          </a:p>
          <a:p>
            <a:pPr marL="0" lvl="0" indent="0" algn="l" rtl="0">
              <a:spcBef>
                <a:spcPts val="1600"/>
              </a:spcBef>
              <a:spcAft>
                <a:spcPts val="1600"/>
              </a:spcAft>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Some key numbers: 0.55lb and 55lb</a:t>
            </a:r>
            <a:endParaRPr/>
          </a:p>
        </p:txBody>
      </p:sp>
      <p:sp>
        <p:nvSpPr>
          <p:cNvPr id="97" name="Google Shape;97;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2400"/>
          </a:p>
          <a:p>
            <a:pPr marL="0" lvl="0" indent="0" algn="l" rtl="0">
              <a:spcBef>
                <a:spcPts val="1600"/>
              </a:spcBef>
              <a:spcAft>
                <a:spcPts val="0"/>
              </a:spcAft>
              <a:buNone/>
            </a:pPr>
            <a:r>
              <a:rPr lang="en" sz="2400"/>
              <a:t>sUAS is “less than 55lb”  ( &lt; 55lb)</a:t>
            </a:r>
            <a:endParaRPr sz="2400"/>
          </a:p>
          <a:p>
            <a:pPr marL="0" lvl="0" indent="0" algn="l" rtl="0">
              <a:spcBef>
                <a:spcPts val="1600"/>
              </a:spcBef>
              <a:spcAft>
                <a:spcPts val="0"/>
              </a:spcAft>
              <a:buNone/>
            </a:pPr>
            <a:r>
              <a:rPr lang="en" sz="2400"/>
              <a:t>Include everything!</a:t>
            </a:r>
            <a:endParaRPr sz="2400"/>
          </a:p>
          <a:p>
            <a:pPr marL="0" lvl="0" indent="0" algn="l" rtl="0">
              <a:spcBef>
                <a:spcPts val="1600"/>
              </a:spcBef>
              <a:spcAft>
                <a:spcPts val="0"/>
              </a:spcAft>
              <a:buNone/>
            </a:pPr>
            <a:r>
              <a:rPr lang="en" sz="2400"/>
              <a:t>“more than 0.55lb” require registration. </a:t>
            </a:r>
            <a:endParaRPr sz="2400"/>
          </a:p>
          <a:p>
            <a:pPr marL="0" lvl="0" indent="0" algn="l" rtl="0">
              <a:spcBef>
                <a:spcPts val="1600"/>
              </a:spcBef>
              <a:spcAft>
                <a:spcPts val="0"/>
              </a:spcAft>
              <a:buNone/>
            </a:pPr>
            <a:r>
              <a:rPr lang="en" sz="2400"/>
              <a:t>14 CFR 107 is for “civil aircraft” (not </a:t>
            </a:r>
            <a:r>
              <a:rPr lang="en" sz="2400" b="1"/>
              <a:t>military,</a:t>
            </a:r>
            <a:r>
              <a:rPr lang="en" sz="2400"/>
              <a:t> not </a:t>
            </a:r>
            <a:r>
              <a:rPr lang="en" sz="2400" b="1"/>
              <a:t>public</a:t>
            </a:r>
            <a:r>
              <a:rPr lang="en" sz="2400"/>
              <a:t>)</a:t>
            </a:r>
            <a:endParaRPr sz="2400"/>
          </a:p>
          <a:p>
            <a:pPr marL="0" lvl="0" indent="0" algn="l" rtl="0">
              <a:spcBef>
                <a:spcPts val="1600"/>
              </a:spcBef>
              <a:spcAft>
                <a:spcPts val="1600"/>
              </a:spcAft>
              <a:buNone/>
            </a:pP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13 years old, 16 years old</a:t>
            </a:r>
            <a:endParaRPr/>
          </a:p>
        </p:txBody>
      </p:sp>
      <p:sp>
        <p:nvSpPr>
          <p:cNvPr id="103" name="Google Shape;103;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13 years old : can register aircraft</a:t>
            </a:r>
            <a:endParaRPr sz="3000"/>
          </a:p>
          <a:p>
            <a:pPr marL="0" lvl="0" indent="0" algn="l" rtl="0">
              <a:spcBef>
                <a:spcPts val="1600"/>
              </a:spcBef>
              <a:spcAft>
                <a:spcPts val="0"/>
              </a:spcAft>
              <a:buNone/>
            </a:pPr>
            <a:endParaRPr sz="3000"/>
          </a:p>
          <a:p>
            <a:pPr marL="0" lvl="0" indent="0" algn="l" rtl="0">
              <a:spcBef>
                <a:spcPts val="1600"/>
              </a:spcBef>
              <a:spcAft>
                <a:spcPts val="0"/>
              </a:spcAft>
              <a:buNone/>
            </a:pPr>
            <a:r>
              <a:rPr lang="en" sz="3000"/>
              <a:t>16 years old: can be licensed to fly</a:t>
            </a:r>
            <a:endParaRPr sz="3000"/>
          </a:p>
          <a:p>
            <a:pPr marL="0" lvl="0" indent="0" algn="l" rtl="0">
              <a:spcBef>
                <a:spcPts val="1600"/>
              </a:spcBef>
              <a:spcAft>
                <a:spcPts val="1600"/>
              </a:spcAft>
              <a:buNone/>
            </a:pPr>
            <a:r>
              <a:rPr lang="en" sz="3000"/>
              <a:t>2 year refreshment (email reminder 10 days prior to expiration)</a:t>
            </a:r>
            <a:endParaRPr sz="3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PIC, VO, other crew member</a:t>
            </a:r>
            <a:endParaRPr/>
          </a:p>
        </p:txBody>
      </p:sp>
      <p:sp>
        <p:nvSpPr>
          <p:cNvPr id="109" name="Google Shape;109;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000"/>
              <a:t>If ask who is responsible, in charge of etc. </a:t>
            </a:r>
            <a:endParaRPr sz="3000"/>
          </a:p>
          <a:p>
            <a:pPr marL="0" lvl="0" indent="0" algn="l" rtl="0">
              <a:spcBef>
                <a:spcPts val="1600"/>
              </a:spcBef>
              <a:spcAft>
                <a:spcPts val="0"/>
              </a:spcAft>
              <a:buNone/>
            </a:pPr>
            <a:endParaRPr sz="3000"/>
          </a:p>
          <a:p>
            <a:pPr marL="0" lvl="0" indent="0" algn="l" rtl="0">
              <a:spcBef>
                <a:spcPts val="1600"/>
              </a:spcBef>
              <a:spcAft>
                <a:spcPts val="1600"/>
              </a:spcAft>
              <a:buNone/>
            </a:pPr>
            <a:r>
              <a:rPr lang="en" sz="3000"/>
              <a:t>The answer is always PIC.</a:t>
            </a:r>
            <a:endParaRPr sz="30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1421</Words>
  <Application>Microsoft Macintosh PowerPoint</Application>
  <PresentationFormat>On-screen Show (16:9)</PresentationFormat>
  <Paragraphs>198</Paragraphs>
  <Slides>37</Slides>
  <Notes>36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Söhne</vt:lpstr>
      <vt:lpstr>Simple Light</vt:lpstr>
      <vt:lpstr>Drone Test Training</vt:lpstr>
      <vt:lpstr>Books</vt:lpstr>
      <vt:lpstr>YouTube: search keyword FAA107</vt:lpstr>
      <vt:lpstr>Online testing examples</vt:lpstr>
      <vt:lpstr>Initial Test</vt:lpstr>
      <vt:lpstr>Acronyms </vt:lpstr>
      <vt:lpstr>Some key numbers: 0.55lb and 55lb</vt:lpstr>
      <vt:lpstr>13 years old, 16 years old</vt:lpstr>
      <vt:lpstr>PIC, VO, other crew member</vt:lpstr>
      <vt:lpstr>Accident report</vt:lpstr>
      <vt:lpstr>Hazardous materials</vt:lpstr>
      <vt:lpstr>Daylight operation</vt:lpstr>
      <vt:lpstr>VLOS</vt:lpstr>
      <vt:lpstr>Operating Limitations</vt:lpstr>
      <vt:lpstr>Operating Limitations</vt:lpstr>
      <vt:lpstr>Right-of-Way</vt:lpstr>
      <vt:lpstr>No Operation Over People</vt:lpstr>
      <vt:lpstr>Operation from Moving Vehicles or Aircraft</vt:lpstr>
      <vt:lpstr>Privacy and drop items from UAS</vt:lpstr>
      <vt:lpstr>Alcohol and Drugs</vt:lpstr>
      <vt:lpstr>Waiver and others</vt:lpstr>
      <vt:lpstr>Knowledge of air space system</vt:lpstr>
      <vt:lpstr>TFR: temporary flight restriction</vt:lpstr>
      <vt:lpstr>AirSpace classification</vt:lpstr>
      <vt:lpstr>Airspace classification</vt:lpstr>
      <vt:lpstr>Airspace classification</vt:lpstr>
      <vt:lpstr>Latitude and Longtitude</vt:lpstr>
      <vt:lpstr>Airport operations</vt:lpstr>
      <vt:lpstr>Airport marking and signs</vt:lpstr>
      <vt:lpstr>Weather</vt:lpstr>
      <vt:lpstr>Loading and performance</vt:lpstr>
      <vt:lpstr>Communications</vt:lpstr>
      <vt:lpstr>Aeronautical Decision Making</vt:lpstr>
      <vt:lpstr>Physiology</vt:lpstr>
      <vt:lpstr>Maintenance and inspection</vt:lpstr>
      <vt:lpstr>That’s All</vt:lpstr>
      <vt:lpstr>Additional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Drone Test Training</dc:title>
  <cp:lastModifiedBy>Dinesh Ghimire</cp:lastModifiedBy>
  <cp:revision>2</cp:revision>
  <dcterms:modified xsi:type="dcterms:W3CDTF">2024-05-14T15:09:37Z</dcterms:modified>
</cp:coreProperties>
</file>