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87" r:id="rId7"/>
    <p:sldId id="262" r:id="rId8"/>
    <p:sldId id="265" r:id="rId9"/>
    <p:sldId id="288" r:id="rId10"/>
    <p:sldId id="289" r:id="rId11"/>
    <p:sldId id="290" r:id="rId12"/>
    <p:sldId id="291" r:id="rId13"/>
    <p:sldId id="271" r:id="rId14"/>
    <p:sldId id="266" r:id="rId15"/>
    <p:sldId id="292" r:id="rId16"/>
    <p:sldId id="267" r:id="rId17"/>
    <p:sldId id="285" r:id="rId18"/>
    <p:sldId id="268" r:id="rId19"/>
    <p:sldId id="270" r:id="rId20"/>
    <p:sldId id="272" r:id="rId21"/>
    <p:sldId id="273" r:id="rId22"/>
    <p:sldId id="286" r:id="rId23"/>
    <p:sldId id="274" r:id="rId24"/>
    <p:sldId id="269" r:id="rId25"/>
    <p:sldId id="293" r:id="rId26"/>
    <p:sldId id="275" r:id="rId27"/>
    <p:sldId id="276" r:id="rId28"/>
    <p:sldId id="277" r:id="rId29"/>
    <p:sldId id="278" r:id="rId30"/>
    <p:sldId id="279" r:id="rId31"/>
    <p:sldId id="280" r:id="rId32"/>
    <p:sldId id="281" r:id="rId33"/>
    <p:sldId id="282" r:id="rId34"/>
    <p:sldId id="283" r:id="rId35"/>
    <p:sldId id="28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C80F27-A574-4E60-810C-BDABCD781A5A}" type="slidenum">
              <a:rPr lang="en-IN" smtClean="0"/>
              <a:pPr/>
              <a:t>‹#›</a:t>
            </a:fld>
            <a:endParaRPr lang="en-IN"/>
          </a:p>
        </p:txBody>
      </p:sp>
    </p:spTree>
    <p:extLst>
      <p:ext uri="{BB962C8B-B14F-4D97-AF65-F5344CB8AC3E}">
        <p14:creationId xmlns:p14="http://schemas.microsoft.com/office/powerpoint/2010/main" val="3910256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C80F27-A574-4E60-810C-BDABCD781A5A}" type="slidenum">
              <a:rPr lang="en-IN" smtClean="0"/>
              <a:pPr/>
              <a:t>‹#›</a:t>
            </a:fld>
            <a:endParaRPr lang="en-IN"/>
          </a:p>
        </p:txBody>
      </p:sp>
    </p:spTree>
    <p:extLst>
      <p:ext uri="{BB962C8B-B14F-4D97-AF65-F5344CB8AC3E}">
        <p14:creationId xmlns:p14="http://schemas.microsoft.com/office/powerpoint/2010/main" val="262953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C80F27-A574-4E60-810C-BDABCD781A5A}"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4660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C80F27-A574-4E60-810C-BDABCD781A5A}" type="slidenum">
              <a:rPr lang="en-IN" smtClean="0"/>
              <a:pPr/>
              <a:t>‹#›</a:t>
            </a:fld>
            <a:endParaRPr lang="en-IN"/>
          </a:p>
        </p:txBody>
      </p:sp>
    </p:spTree>
    <p:extLst>
      <p:ext uri="{BB962C8B-B14F-4D97-AF65-F5344CB8AC3E}">
        <p14:creationId xmlns:p14="http://schemas.microsoft.com/office/powerpoint/2010/main" val="143742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C80F27-A574-4E60-810C-BDABCD781A5A}"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2074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C80F27-A574-4E60-810C-BDABCD781A5A}" type="slidenum">
              <a:rPr lang="en-IN" smtClean="0"/>
              <a:pPr/>
              <a:t>‹#›</a:t>
            </a:fld>
            <a:endParaRPr lang="en-IN"/>
          </a:p>
        </p:txBody>
      </p:sp>
    </p:spTree>
    <p:extLst>
      <p:ext uri="{BB962C8B-B14F-4D97-AF65-F5344CB8AC3E}">
        <p14:creationId xmlns:p14="http://schemas.microsoft.com/office/powerpoint/2010/main" val="2545018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C80F27-A574-4E60-810C-BDABCD781A5A}" type="slidenum">
              <a:rPr lang="en-IN" smtClean="0"/>
              <a:pPr/>
              <a:t>‹#›</a:t>
            </a:fld>
            <a:endParaRPr lang="en-IN"/>
          </a:p>
        </p:txBody>
      </p:sp>
    </p:spTree>
    <p:extLst>
      <p:ext uri="{BB962C8B-B14F-4D97-AF65-F5344CB8AC3E}">
        <p14:creationId xmlns:p14="http://schemas.microsoft.com/office/powerpoint/2010/main" val="695934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C80F27-A574-4E60-810C-BDABCD781A5A}" type="slidenum">
              <a:rPr lang="en-IN" smtClean="0"/>
              <a:pPr/>
              <a:t>‹#›</a:t>
            </a:fld>
            <a:endParaRPr lang="en-IN"/>
          </a:p>
        </p:txBody>
      </p:sp>
    </p:spTree>
    <p:extLst>
      <p:ext uri="{BB962C8B-B14F-4D97-AF65-F5344CB8AC3E}">
        <p14:creationId xmlns:p14="http://schemas.microsoft.com/office/powerpoint/2010/main" val="354035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C80F27-A574-4E60-810C-BDABCD781A5A}" type="slidenum">
              <a:rPr lang="en-IN" smtClean="0"/>
              <a:pPr/>
              <a:t>‹#›</a:t>
            </a:fld>
            <a:endParaRPr lang="en-IN"/>
          </a:p>
        </p:txBody>
      </p:sp>
    </p:spTree>
    <p:extLst>
      <p:ext uri="{BB962C8B-B14F-4D97-AF65-F5344CB8AC3E}">
        <p14:creationId xmlns:p14="http://schemas.microsoft.com/office/powerpoint/2010/main" val="364051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C80F27-A574-4E60-810C-BDABCD781A5A}" type="slidenum">
              <a:rPr lang="en-IN" smtClean="0"/>
              <a:pPr/>
              <a:t>‹#›</a:t>
            </a:fld>
            <a:endParaRPr lang="en-IN"/>
          </a:p>
        </p:txBody>
      </p:sp>
    </p:spTree>
    <p:extLst>
      <p:ext uri="{BB962C8B-B14F-4D97-AF65-F5344CB8AC3E}">
        <p14:creationId xmlns:p14="http://schemas.microsoft.com/office/powerpoint/2010/main" val="269752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C80F27-A574-4E60-810C-BDABCD781A5A}" type="slidenum">
              <a:rPr lang="en-IN" smtClean="0"/>
              <a:pPr/>
              <a:t>‹#›</a:t>
            </a:fld>
            <a:endParaRPr lang="en-IN"/>
          </a:p>
        </p:txBody>
      </p:sp>
    </p:spTree>
    <p:extLst>
      <p:ext uri="{BB962C8B-B14F-4D97-AF65-F5344CB8AC3E}">
        <p14:creationId xmlns:p14="http://schemas.microsoft.com/office/powerpoint/2010/main" val="277629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C80F27-A574-4E60-810C-BDABCD781A5A}" type="slidenum">
              <a:rPr lang="en-IN" smtClean="0"/>
              <a:pPr/>
              <a:t>‹#›</a:t>
            </a:fld>
            <a:endParaRPr lang="en-IN"/>
          </a:p>
        </p:txBody>
      </p:sp>
    </p:spTree>
    <p:extLst>
      <p:ext uri="{BB962C8B-B14F-4D97-AF65-F5344CB8AC3E}">
        <p14:creationId xmlns:p14="http://schemas.microsoft.com/office/powerpoint/2010/main" val="81617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C80F27-A574-4E60-810C-BDABCD781A5A}" type="slidenum">
              <a:rPr lang="en-IN" smtClean="0"/>
              <a:pPr/>
              <a:t>‹#›</a:t>
            </a:fld>
            <a:endParaRPr lang="en-IN"/>
          </a:p>
        </p:txBody>
      </p:sp>
    </p:spTree>
    <p:extLst>
      <p:ext uri="{BB962C8B-B14F-4D97-AF65-F5344CB8AC3E}">
        <p14:creationId xmlns:p14="http://schemas.microsoft.com/office/powerpoint/2010/main" val="389387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C80F27-A574-4E60-810C-BDABCD781A5A}" type="slidenum">
              <a:rPr lang="en-IN" smtClean="0"/>
              <a:pPr/>
              <a:t>‹#›</a:t>
            </a:fld>
            <a:endParaRPr lang="en-IN"/>
          </a:p>
        </p:txBody>
      </p:sp>
    </p:spTree>
    <p:extLst>
      <p:ext uri="{BB962C8B-B14F-4D97-AF65-F5344CB8AC3E}">
        <p14:creationId xmlns:p14="http://schemas.microsoft.com/office/powerpoint/2010/main" val="109691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C80F27-A574-4E60-810C-BDABCD781A5A}" type="slidenum">
              <a:rPr lang="en-IN" smtClean="0"/>
              <a:pPr/>
              <a:t>‹#›</a:t>
            </a:fld>
            <a:endParaRPr lang="en-IN"/>
          </a:p>
        </p:txBody>
      </p:sp>
    </p:spTree>
    <p:extLst>
      <p:ext uri="{BB962C8B-B14F-4D97-AF65-F5344CB8AC3E}">
        <p14:creationId xmlns:p14="http://schemas.microsoft.com/office/powerpoint/2010/main" val="422136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FE6710-6DED-4D7F-90F4-382B879639AD}" type="datetimeFigureOut">
              <a:rPr lang="en-IN" smtClean="0"/>
              <a:pPr/>
              <a:t>24-11-2019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C80F27-A574-4E60-810C-BDABCD781A5A}" type="slidenum">
              <a:rPr lang="en-IN" smtClean="0"/>
              <a:pPr/>
              <a:t>‹#›</a:t>
            </a:fld>
            <a:endParaRPr lang="en-IN"/>
          </a:p>
        </p:txBody>
      </p:sp>
    </p:spTree>
    <p:extLst>
      <p:ext uri="{BB962C8B-B14F-4D97-AF65-F5344CB8AC3E}">
        <p14:creationId xmlns:p14="http://schemas.microsoft.com/office/powerpoint/2010/main" val="2325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BFE6710-6DED-4D7F-90F4-382B879639AD}" type="datetimeFigureOut">
              <a:rPr lang="en-IN" smtClean="0"/>
              <a:pPr/>
              <a:t>24-11-2019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C80F27-A574-4E60-810C-BDABCD781A5A}" type="slidenum">
              <a:rPr lang="en-IN" smtClean="0"/>
              <a:pPr/>
              <a:t>‹#›</a:t>
            </a:fld>
            <a:endParaRPr lang="en-IN"/>
          </a:p>
        </p:txBody>
      </p:sp>
    </p:spTree>
    <p:extLst>
      <p:ext uri="{BB962C8B-B14F-4D97-AF65-F5344CB8AC3E}">
        <p14:creationId xmlns:p14="http://schemas.microsoft.com/office/powerpoint/2010/main" val="224397315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opencv.org/?source=post_pag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B17D-478D-40C7-BBBF-5AFA8F1A8E97}"/>
              </a:ext>
            </a:extLst>
          </p:cNvPr>
          <p:cNvSpPr>
            <a:spLocks noGrp="1"/>
          </p:cNvSpPr>
          <p:nvPr>
            <p:ph type="ctrTitle"/>
          </p:nvPr>
        </p:nvSpPr>
        <p:spPr>
          <a:xfrm>
            <a:off x="1300294" y="654342"/>
            <a:ext cx="8858773" cy="2600586"/>
          </a:xfrm>
        </p:spPr>
        <p:txBody>
          <a:bodyPr>
            <a:noAutofit/>
          </a:bodyPr>
          <a:lstStyle/>
          <a:p>
            <a:r>
              <a:rPr lang="en-US" sz="4000" dirty="0">
                <a:latin typeface="Calibri" pitchFamily="34" charset="0"/>
                <a:cs typeface="Calibri" pitchFamily="34" charset="0"/>
              </a:rPr>
              <a:t>A Face Recognition Based Automatic Attendance Management System by Combining LBP and HOG Features</a:t>
            </a:r>
            <a:br>
              <a:rPr lang="en-US" sz="4000" dirty="0">
                <a:latin typeface="Calibri" pitchFamily="34" charset="0"/>
                <a:cs typeface="Calibri" pitchFamily="34" charset="0"/>
              </a:rPr>
            </a:br>
            <a:endParaRPr lang="en-IN" sz="4000" dirty="0">
              <a:latin typeface="Calibri" pitchFamily="34" charset="0"/>
              <a:cs typeface="Calibri" pitchFamily="34" charset="0"/>
            </a:endParaRPr>
          </a:p>
        </p:txBody>
      </p:sp>
      <p:sp>
        <p:nvSpPr>
          <p:cNvPr id="3" name="Subtitle 2">
            <a:extLst>
              <a:ext uri="{FF2B5EF4-FFF2-40B4-BE49-F238E27FC236}">
                <a16:creationId xmlns:a16="http://schemas.microsoft.com/office/drawing/2014/main" id="{88BDC667-F390-4248-B472-F547B7BA676F}"/>
              </a:ext>
            </a:extLst>
          </p:cNvPr>
          <p:cNvSpPr>
            <a:spLocks noGrp="1"/>
          </p:cNvSpPr>
          <p:nvPr>
            <p:ph type="subTitle" idx="1"/>
          </p:nvPr>
        </p:nvSpPr>
        <p:spPr>
          <a:xfrm>
            <a:off x="1808164" y="4104346"/>
            <a:ext cx="4192586" cy="1445962"/>
          </a:xfrm>
        </p:spPr>
        <p:txBody>
          <a:bodyPr>
            <a:normAutofit/>
          </a:bodyPr>
          <a:lstStyle/>
          <a:p>
            <a:r>
              <a:rPr lang="en-US" sz="3200" dirty="0">
                <a:solidFill>
                  <a:schemeClr val="tx1">
                    <a:lumMod val="95000"/>
                    <a:lumOff val="5000"/>
                  </a:schemeClr>
                </a:solidFill>
                <a:latin typeface="Calibri" pitchFamily="34" charset="0"/>
                <a:cs typeface="Calibri" pitchFamily="34" charset="0"/>
              </a:rPr>
              <a:t>Guide : </a:t>
            </a:r>
            <a:r>
              <a:rPr lang="en-US" sz="3200" dirty="0" err="1">
                <a:solidFill>
                  <a:schemeClr val="tx1">
                    <a:lumMod val="95000"/>
                    <a:lumOff val="5000"/>
                  </a:schemeClr>
                </a:solidFill>
                <a:latin typeface="Calibri" pitchFamily="34" charset="0"/>
                <a:cs typeface="Calibri" pitchFamily="34" charset="0"/>
              </a:rPr>
              <a:t>Mrs.K.Aravinda</a:t>
            </a:r>
            <a:endParaRPr lang="en-US" sz="3200" dirty="0">
              <a:solidFill>
                <a:schemeClr val="tx1">
                  <a:lumMod val="95000"/>
                  <a:lumOff val="5000"/>
                </a:schemeClr>
              </a:solidFill>
              <a:latin typeface="Calibri" pitchFamily="34" charset="0"/>
              <a:cs typeface="Calibri" pitchFamily="34" charset="0"/>
            </a:endParaRPr>
          </a:p>
        </p:txBody>
      </p:sp>
      <p:sp>
        <p:nvSpPr>
          <p:cNvPr id="4" name="TextBox 3">
            <a:extLst>
              <a:ext uri="{FF2B5EF4-FFF2-40B4-BE49-F238E27FC236}">
                <a16:creationId xmlns:a16="http://schemas.microsoft.com/office/drawing/2014/main" id="{363A1149-ABAA-48DE-9896-AA8265B84510}"/>
              </a:ext>
            </a:extLst>
          </p:cNvPr>
          <p:cNvSpPr txBox="1"/>
          <p:nvPr/>
        </p:nvSpPr>
        <p:spPr>
          <a:xfrm>
            <a:off x="7852570" y="4018327"/>
            <a:ext cx="4568704" cy="1938992"/>
          </a:xfrm>
          <a:prstGeom prst="rect">
            <a:avLst/>
          </a:prstGeom>
          <a:noFill/>
        </p:spPr>
        <p:txBody>
          <a:bodyPr wrap="square" rtlCol="0">
            <a:spAutoFit/>
          </a:bodyPr>
          <a:lstStyle/>
          <a:p>
            <a:r>
              <a:rPr lang="en-US" sz="2400" dirty="0">
                <a:latin typeface="Calibri" pitchFamily="34" charset="0"/>
                <a:cs typeface="Calibri" pitchFamily="34" charset="0"/>
              </a:rPr>
              <a:t>Batch No : 18</a:t>
            </a:r>
          </a:p>
          <a:p>
            <a:r>
              <a:rPr lang="en-US" sz="2400" dirty="0">
                <a:latin typeface="Calibri" pitchFamily="34" charset="0"/>
                <a:cs typeface="Calibri" pitchFamily="34" charset="0"/>
              </a:rPr>
              <a:t>Team Members :</a:t>
            </a:r>
          </a:p>
          <a:p>
            <a:r>
              <a:rPr lang="en-US" sz="2400" dirty="0" err="1">
                <a:latin typeface="Calibri" pitchFamily="34" charset="0"/>
                <a:cs typeface="Calibri" pitchFamily="34" charset="0"/>
              </a:rPr>
              <a:t>K.Archana</a:t>
            </a:r>
            <a:r>
              <a:rPr lang="en-US" sz="2400" dirty="0">
                <a:latin typeface="Calibri" pitchFamily="34" charset="0"/>
                <a:cs typeface="Calibri" pitchFamily="34" charset="0"/>
              </a:rPr>
              <a:t>  (Y16CS868)</a:t>
            </a:r>
          </a:p>
          <a:p>
            <a:r>
              <a:rPr lang="en-US" sz="2400" dirty="0">
                <a:latin typeface="Calibri" pitchFamily="34" charset="0"/>
                <a:cs typeface="Calibri" pitchFamily="34" charset="0"/>
              </a:rPr>
              <a:t>K.Dinesh     (Y16CS863)</a:t>
            </a:r>
          </a:p>
          <a:p>
            <a:r>
              <a:rPr lang="en-US" sz="2400" dirty="0">
                <a:latin typeface="Calibri" pitchFamily="34" charset="0"/>
                <a:cs typeface="Calibri" pitchFamily="34" charset="0"/>
              </a:rPr>
              <a:t>N.Sowmya (Y16CS907)</a:t>
            </a:r>
          </a:p>
        </p:txBody>
      </p:sp>
    </p:spTree>
    <p:extLst>
      <p:ext uri="{BB962C8B-B14F-4D97-AF65-F5344CB8AC3E}">
        <p14:creationId xmlns:p14="http://schemas.microsoft.com/office/powerpoint/2010/main" val="3444085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Adding the window:</a:t>
            </a:r>
            <a:br>
              <a:rPr lang="en-US" sz="2000" dirty="0"/>
            </a:br>
            <a:endParaRPr lang="en-US" sz="2000" dirty="0"/>
          </a:p>
        </p:txBody>
      </p:sp>
      <p:sp>
        <p:nvSpPr>
          <p:cNvPr id="3" name="Content Placeholder 2"/>
          <p:cNvSpPr>
            <a:spLocks noGrp="1"/>
          </p:cNvSpPr>
          <p:nvPr>
            <p:ph idx="1"/>
          </p:nvPr>
        </p:nvSpPr>
        <p:spPr>
          <a:xfrm>
            <a:off x="1472750" y="1132885"/>
            <a:ext cx="10031862" cy="4778337"/>
          </a:xfrm>
        </p:spPr>
        <p:txBody>
          <a:bodyPr/>
          <a:lstStyle/>
          <a:p>
            <a:r>
              <a:rPr lang="en-US" dirty="0"/>
              <a:t>Adding a window to show the video output is pretty simple and can be compared to the same methods used for images.</a:t>
            </a:r>
          </a:p>
          <a:p>
            <a:pPr>
              <a:buNone/>
            </a:pPr>
            <a:r>
              <a:rPr lang="en-US" dirty="0"/>
              <a:t>			</a:t>
            </a:r>
            <a:r>
              <a:rPr lang="en-US" dirty="0" err="1"/>
              <a:t>vedio</a:t>
            </a:r>
            <a:r>
              <a:rPr lang="en-US" dirty="0"/>
              <a:t>=cv2.Vediocapture(0)</a:t>
            </a:r>
          </a:p>
          <a:p>
            <a:pPr>
              <a:buNone/>
            </a:pPr>
            <a:r>
              <a:rPr lang="en-US" dirty="0"/>
              <a:t>			</a:t>
            </a:r>
            <a:r>
              <a:rPr lang="en-US" dirty="0" err="1"/>
              <a:t>Check,frame</a:t>
            </a:r>
            <a:r>
              <a:rPr lang="en-US" dirty="0"/>
              <a:t>=</a:t>
            </a:r>
            <a:r>
              <a:rPr lang="en-US" dirty="0" err="1"/>
              <a:t>vedio.read</a:t>
            </a:r>
            <a:r>
              <a:rPr lang="en-US" dirty="0"/>
              <a:t>()</a:t>
            </a:r>
          </a:p>
          <a:p>
            <a:pPr>
              <a:buNone/>
            </a:pPr>
            <a:r>
              <a:rPr lang="en-US" dirty="0"/>
              <a:t>			Print(check)</a:t>
            </a:r>
          </a:p>
          <a:p>
            <a:pPr>
              <a:buNone/>
            </a:pPr>
            <a:r>
              <a:rPr lang="en-US" dirty="0"/>
              <a:t>			Print(frame)</a:t>
            </a:r>
          </a:p>
          <a:p>
            <a:pPr>
              <a:buNone/>
            </a:pPr>
            <a:r>
              <a:rPr lang="en-US" dirty="0"/>
              <a:t>			</a:t>
            </a:r>
            <a:r>
              <a:rPr lang="en-US" dirty="0" err="1"/>
              <a:t>Time.sleep</a:t>
            </a:r>
            <a:r>
              <a:rPr lang="en-US" dirty="0"/>
              <a:t>(3)</a:t>
            </a:r>
          </a:p>
          <a:p>
            <a:pPr>
              <a:buNone/>
            </a:pPr>
            <a:r>
              <a:rPr lang="en-US" dirty="0"/>
              <a:t>			</a:t>
            </a:r>
            <a:r>
              <a:rPr lang="en-US" dirty="0" err="1"/>
              <a:t>vedio.release</a:t>
            </a:r>
            <a:r>
              <a:rPr lang="en-US" dirty="0"/>
              <a:t>()</a:t>
            </a:r>
          </a:p>
          <a:p>
            <a:r>
              <a:rPr lang="en-US" dirty="0"/>
              <a:t>we have defined a </a:t>
            </a:r>
            <a:r>
              <a:rPr lang="en-US" dirty="0" err="1"/>
              <a:t>NumPy</a:t>
            </a:r>
            <a:r>
              <a:rPr lang="en-US" dirty="0"/>
              <a:t> array which we use to represent the first image that the video captures – This is stored in the </a:t>
            </a:r>
            <a:r>
              <a:rPr lang="en-US" b="1" dirty="0"/>
              <a:t>frame</a:t>
            </a:r>
            <a:r>
              <a:rPr lang="en-US" dirty="0"/>
              <a:t> array.</a:t>
            </a:r>
          </a:p>
          <a:p>
            <a:r>
              <a:rPr lang="en-US" dirty="0"/>
              <a:t>We also have </a:t>
            </a:r>
            <a:r>
              <a:rPr lang="en-US" b="1" dirty="0"/>
              <a:t>check</a:t>
            </a:r>
            <a:r>
              <a:rPr lang="en-US" dirty="0"/>
              <a:t> – This is a </a:t>
            </a:r>
            <a:r>
              <a:rPr lang="en-US" dirty="0" err="1"/>
              <a:t>boolean</a:t>
            </a:r>
            <a:r>
              <a:rPr lang="en-US" dirty="0"/>
              <a:t> </a:t>
            </a:r>
            <a:r>
              <a:rPr lang="en-US" dirty="0" err="1"/>
              <a:t>datatype</a:t>
            </a:r>
            <a:r>
              <a:rPr lang="en-US" dirty="0"/>
              <a:t> which returns </a:t>
            </a:r>
            <a:r>
              <a:rPr lang="en-US" b="1" dirty="0"/>
              <a:t>True</a:t>
            </a:r>
            <a:r>
              <a:rPr lang="en-US" dirty="0"/>
              <a:t> if Python is able to access and read the </a:t>
            </a:r>
            <a:r>
              <a:rPr lang="en-US" b="1" dirty="0" err="1"/>
              <a:t>VideoCapture</a:t>
            </a:r>
            <a:r>
              <a:rPr lang="en-US" dirty="0"/>
              <a:t> object.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Picture2-20.png"/>
          <p:cNvPicPr>
            <a:picLocks noGrp="1" noChangeAspect="1"/>
          </p:cNvPicPr>
          <p:nvPr>
            <p:ph idx="1"/>
          </p:nvPr>
        </p:nvPicPr>
        <p:blipFill>
          <a:blip r:embed="rId2"/>
          <a:stretch>
            <a:fillRect/>
          </a:stretch>
        </p:blipFill>
        <p:spPr>
          <a:xfrm>
            <a:off x="2340390" y="1494331"/>
            <a:ext cx="7228198" cy="377825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881" y="624110"/>
            <a:ext cx="8681994" cy="832456"/>
          </a:xfrm>
        </p:spPr>
        <p:txBody>
          <a:bodyPr>
            <a:noAutofit/>
          </a:bodyPr>
          <a:lstStyle/>
          <a:p>
            <a:pPr algn="ctr"/>
            <a:r>
              <a:rPr lang="en-US" sz="2800" dirty="0"/>
              <a:t>Face Recognition</a:t>
            </a:r>
            <a:br>
              <a:rPr lang="en-US" sz="2800" dirty="0"/>
            </a:br>
            <a:endParaRPr lang="en-US" sz="2800" dirty="0"/>
          </a:p>
        </p:txBody>
      </p:sp>
      <p:sp>
        <p:nvSpPr>
          <p:cNvPr id="5" name="Content Placeholder 4"/>
          <p:cNvSpPr>
            <a:spLocks noGrp="1"/>
          </p:cNvSpPr>
          <p:nvPr>
            <p:ph idx="1"/>
          </p:nvPr>
        </p:nvSpPr>
        <p:spPr>
          <a:xfrm>
            <a:off x="1440382" y="1456566"/>
            <a:ext cx="10064230" cy="4454656"/>
          </a:xfrm>
        </p:spPr>
        <p:txBody>
          <a:bodyPr/>
          <a:lstStyle/>
          <a:p>
            <a:pPr>
              <a:buNone/>
            </a:pPr>
            <a:r>
              <a:rPr lang="en-US" b="1" dirty="0"/>
              <a:t>    To import image:</a:t>
            </a:r>
          </a:p>
          <a:p>
            <a:pPr>
              <a:buNone/>
            </a:pPr>
            <a:r>
              <a:rPr lang="en-US" dirty="0"/>
              <a:t>        image = </a:t>
            </a:r>
            <a:r>
              <a:rPr lang="en-US" dirty="0" err="1"/>
              <a:t>face_recognition.load_image_file</a:t>
            </a:r>
            <a:r>
              <a:rPr lang="en-US" dirty="0"/>
              <a:t>("your_file.jpg")</a:t>
            </a:r>
          </a:p>
          <a:p>
            <a:pPr>
              <a:buNone/>
            </a:pPr>
            <a:r>
              <a:rPr lang="en-US" dirty="0"/>
              <a:t>    </a:t>
            </a:r>
            <a:r>
              <a:rPr lang="en-US" b="1" dirty="0"/>
              <a:t>Find faces in pictures</a:t>
            </a:r>
          </a:p>
          <a:p>
            <a:pPr>
              <a:buNone/>
            </a:pPr>
            <a:r>
              <a:rPr lang="en-US" dirty="0"/>
              <a:t>       </a:t>
            </a:r>
            <a:r>
              <a:rPr lang="en-US" dirty="0" err="1"/>
              <a:t>face_locations</a:t>
            </a:r>
            <a:r>
              <a:rPr lang="en-US" dirty="0"/>
              <a:t> = </a:t>
            </a:r>
            <a:r>
              <a:rPr lang="en-US" dirty="0" err="1"/>
              <a:t>face_recognition.face_locations</a:t>
            </a:r>
            <a:r>
              <a:rPr lang="en-US" dirty="0"/>
              <a:t>(image)</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2E00-5CB4-423E-8041-9628684952AA}"/>
              </a:ext>
            </a:extLst>
          </p:cNvPr>
          <p:cNvSpPr>
            <a:spLocks noGrp="1"/>
          </p:cNvSpPr>
          <p:nvPr>
            <p:ph type="title"/>
          </p:nvPr>
        </p:nvSpPr>
        <p:spPr>
          <a:xfrm>
            <a:off x="2516725" y="731155"/>
            <a:ext cx="8911687" cy="1280890"/>
          </a:xfrm>
        </p:spPr>
        <p:txBody>
          <a:bodyPr/>
          <a:lstStyle/>
          <a:p>
            <a:pPr algn="ctr"/>
            <a:r>
              <a:rPr lang="en-IN" dirty="0" err="1"/>
              <a:t>Convolutional</a:t>
            </a:r>
            <a:r>
              <a:rPr lang="en-IN" dirty="0"/>
              <a:t> Neural Network</a:t>
            </a:r>
          </a:p>
        </p:txBody>
      </p:sp>
      <p:sp>
        <p:nvSpPr>
          <p:cNvPr id="3" name="Content Placeholder 2">
            <a:extLst>
              <a:ext uri="{FF2B5EF4-FFF2-40B4-BE49-F238E27FC236}">
                <a16:creationId xmlns:a16="http://schemas.microsoft.com/office/drawing/2014/main" id="{AE1A05F9-9445-4780-AF37-BD3CAB77C71F}"/>
              </a:ext>
            </a:extLst>
          </p:cNvPr>
          <p:cNvSpPr>
            <a:spLocks noGrp="1"/>
          </p:cNvSpPr>
          <p:nvPr>
            <p:ph idx="1"/>
          </p:nvPr>
        </p:nvSpPr>
        <p:spPr>
          <a:xfrm>
            <a:off x="1683143" y="1699327"/>
            <a:ext cx="9378669" cy="4211895"/>
          </a:xfrm>
        </p:spPr>
        <p:txBody>
          <a:bodyPr>
            <a:normAutofit/>
          </a:bodyPr>
          <a:lstStyle/>
          <a:p>
            <a:r>
              <a:rPr lang="en-US" sz="1900" dirty="0"/>
              <a:t>A </a:t>
            </a:r>
            <a:r>
              <a:rPr lang="en-US" sz="1900" b="1" dirty="0" err="1"/>
              <a:t>Convolutional</a:t>
            </a:r>
            <a:r>
              <a:rPr lang="en-US" sz="1900" b="1" dirty="0"/>
              <a:t> Neural Network (</a:t>
            </a:r>
            <a:r>
              <a:rPr lang="en-US" sz="1900" b="1" dirty="0" err="1"/>
              <a:t>ConvNet</a:t>
            </a:r>
            <a:r>
              <a:rPr lang="en-US" sz="1900" b="1" dirty="0"/>
              <a:t>/CNN)</a:t>
            </a:r>
            <a:r>
              <a:rPr lang="en-US" sz="1900" dirty="0"/>
              <a:t> is a Deep Learning algorithm which can take in an input image, assign importance (learnable weights and biases) to various aspects/objects in the image and be able to differentiate one from the other.</a:t>
            </a:r>
          </a:p>
          <a:p>
            <a:endParaRPr lang="en-IN" sz="1900" dirty="0"/>
          </a:p>
        </p:txBody>
      </p:sp>
      <p:pic>
        <p:nvPicPr>
          <p:cNvPr id="4" name="Picture 3">
            <a:extLst>
              <a:ext uri="{FF2B5EF4-FFF2-40B4-BE49-F238E27FC236}">
                <a16:creationId xmlns:a16="http://schemas.microsoft.com/office/drawing/2014/main" id="{1820F762-AD3F-44F0-9DC1-AF17D2084737}"/>
              </a:ext>
            </a:extLst>
          </p:cNvPr>
          <p:cNvPicPr>
            <a:picLocks noChangeAspect="1"/>
          </p:cNvPicPr>
          <p:nvPr/>
        </p:nvPicPr>
        <p:blipFill>
          <a:blip r:embed="rId2"/>
          <a:stretch>
            <a:fillRect/>
          </a:stretch>
        </p:blipFill>
        <p:spPr>
          <a:xfrm>
            <a:off x="2148688" y="3115160"/>
            <a:ext cx="8913124" cy="3011685"/>
          </a:xfrm>
          <a:prstGeom prst="rect">
            <a:avLst/>
          </a:prstGeom>
        </p:spPr>
      </p:pic>
    </p:spTree>
    <p:extLst>
      <p:ext uri="{BB962C8B-B14F-4D97-AF65-F5344CB8AC3E}">
        <p14:creationId xmlns:p14="http://schemas.microsoft.com/office/powerpoint/2010/main" val="295206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14917" y="97104"/>
            <a:ext cx="9489696" cy="1807896"/>
          </a:xfrm>
        </p:spPr>
        <p:txBody>
          <a:bodyPr>
            <a:noAutofit/>
          </a:bodyPr>
          <a:lstStyle/>
          <a:p>
            <a:br>
              <a:rPr lang="en-US" sz="2000" b="1" dirty="0"/>
            </a:br>
            <a:r>
              <a:rPr lang="en-US" sz="2000" b="1" dirty="0"/>
              <a:t>How Does A Computer Read an Image?</a:t>
            </a:r>
            <a:br>
              <a:rPr lang="en-US" sz="2000" dirty="0"/>
            </a:br>
            <a:br>
              <a:rPr lang="en-US" sz="2000" dirty="0"/>
            </a:br>
            <a:r>
              <a:rPr lang="en-US" sz="2000" dirty="0"/>
              <a:t>The image is </a:t>
            </a:r>
            <a:r>
              <a:rPr lang="en-US" sz="2000" b="1" dirty="0"/>
              <a:t>broken down</a:t>
            </a:r>
            <a:r>
              <a:rPr lang="en-US" sz="2000" dirty="0"/>
              <a:t> into 3 color-channels which is </a:t>
            </a:r>
            <a:r>
              <a:rPr lang="en-US" sz="2000" b="1" dirty="0"/>
              <a:t>Red, Green</a:t>
            </a:r>
            <a:r>
              <a:rPr lang="en-US" sz="2000" dirty="0"/>
              <a:t> and </a:t>
            </a:r>
            <a:r>
              <a:rPr lang="en-US" sz="2000" b="1" dirty="0"/>
              <a:t>Blue.</a:t>
            </a:r>
            <a:r>
              <a:rPr lang="en-US" sz="2000" dirty="0"/>
              <a:t> Each of these color channels are </a:t>
            </a:r>
            <a:r>
              <a:rPr lang="en-US" sz="2000" b="1" dirty="0"/>
              <a:t>mapped</a:t>
            </a:r>
            <a:r>
              <a:rPr lang="en-US" sz="2000" dirty="0"/>
              <a:t> to the </a:t>
            </a:r>
            <a:r>
              <a:rPr lang="en-US" sz="2000" b="1" dirty="0"/>
              <a:t>image’s pixel.</a:t>
            </a:r>
            <a:br>
              <a:rPr lang="en-US" sz="2000" dirty="0"/>
            </a:br>
            <a:br>
              <a:rPr lang="en-US" sz="2000" dirty="0"/>
            </a:br>
            <a:endParaRPr lang="en-US" sz="1900" dirty="0"/>
          </a:p>
        </p:txBody>
      </p:sp>
      <p:pic>
        <p:nvPicPr>
          <p:cNvPr id="6" name="Content Placeholder 5" descr="1-10.png"/>
          <p:cNvPicPr>
            <a:picLocks noGrp="1" noChangeAspect="1"/>
          </p:cNvPicPr>
          <p:nvPr>
            <p:ph idx="1"/>
          </p:nvPr>
        </p:nvPicPr>
        <p:blipFill>
          <a:blip r:embed="rId2"/>
          <a:stretch>
            <a:fillRect/>
          </a:stretch>
        </p:blipFill>
        <p:spPr>
          <a:xfrm>
            <a:off x="2686555" y="2182309"/>
            <a:ext cx="7889736" cy="2632452"/>
          </a:xfrm>
        </p:spPr>
      </p:pic>
      <p:sp>
        <p:nvSpPr>
          <p:cNvPr id="5" name="Rectangle 4"/>
          <p:cNvSpPr/>
          <p:nvPr/>
        </p:nvSpPr>
        <p:spPr>
          <a:xfrm>
            <a:off x="2039193" y="5025155"/>
            <a:ext cx="9144000" cy="1200329"/>
          </a:xfrm>
          <a:prstGeom prst="rect">
            <a:avLst/>
          </a:prstGeom>
        </p:spPr>
        <p:txBody>
          <a:bodyPr wrap="square">
            <a:spAutoFit/>
          </a:bodyPr>
          <a:lstStyle/>
          <a:p>
            <a:r>
              <a:rPr lang="en-US" dirty="0"/>
              <a:t>Then, the </a:t>
            </a:r>
            <a:r>
              <a:rPr lang="en-US" b="1" dirty="0"/>
              <a:t>computer recognizes</a:t>
            </a:r>
            <a:r>
              <a:rPr lang="en-US" dirty="0"/>
              <a:t> the value associated with </a:t>
            </a:r>
            <a:r>
              <a:rPr lang="en-US" b="1" dirty="0"/>
              <a:t>each pixel</a:t>
            </a:r>
            <a:r>
              <a:rPr lang="en-US" dirty="0"/>
              <a:t> and </a:t>
            </a:r>
            <a:r>
              <a:rPr lang="en-US" b="1" dirty="0"/>
              <a:t>determine</a:t>
            </a:r>
            <a:r>
              <a:rPr lang="en-US" dirty="0"/>
              <a:t> the </a:t>
            </a:r>
            <a:r>
              <a:rPr lang="en-US" b="1" dirty="0"/>
              <a:t>size</a:t>
            </a:r>
            <a:r>
              <a:rPr lang="en-US" dirty="0"/>
              <a:t> of the image.</a:t>
            </a:r>
          </a:p>
          <a:p>
            <a:r>
              <a:rPr lang="en-US" dirty="0"/>
              <a:t>However, for </a:t>
            </a:r>
            <a:r>
              <a:rPr lang="en-US" b="1" dirty="0"/>
              <a:t>black-white</a:t>
            </a:r>
            <a:r>
              <a:rPr lang="en-US" dirty="0"/>
              <a:t> images, there is only </a:t>
            </a:r>
            <a:r>
              <a:rPr lang="en-US" b="1" dirty="0"/>
              <a:t>one channel</a:t>
            </a:r>
            <a:r>
              <a:rPr lang="en-US" dirty="0"/>
              <a:t> and the </a:t>
            </a:r>
            <a:r>
              <a:rPr lang="en-US" b="1" dirty="0"/>
              <a:t>concept</a:t>
            </a:r>
            <a:r>
              <a:rPr lang="en-US" dirty="0"/>
              <a:t> is the </a:t>
            </a:r>
            <a:r>
              <a:rPr lang="en-US" b="1" dirty="0"/>
              <a:t>same.</a:t>
            </a:r>
            <a:endParaRPr lang="en-US" dirty="0"/>
          </a:p>
        </p:txBody>
      </p:sp>
    </p:spTree>
    <p:extLst>
      <p:ext uri="{BB962C8B-B14F-4D97-AF65-F5344CB8AC3E}">
        <p14:creationId xmlns:p14="http://schemas.microsoft.com/office/powerpoint/2010/main" val="1095004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Why Not Fully Connected Networks?</a:t>
            </a:r>
            <a:br>
              <a:rPr lang="en-US" sz="2400" dirty="0"/>
            </a:br>
            <a:endParaRPr lang="en-US" sz="2400" dirty="0"/>
          </a:p>
        </p:txBody>
      </p:sp>
      <p:pic>
        <p:nvPicPr>
          <p:cNvPr id="4" name="Content Placeholder 3" descr="1-11.png"/>
          <p:cNvPicPr>
            <a:picLocks noGrp="1" noChangeAspect="1"/>
          </p:cNvPicPr>
          <p:nvPr>
            <p:ph idx="1"/>
          </p:nvPr>
        </p:nvPicPr>
        <p:blipFill>
          <a:blip r:embed="rId2"/>
          <a:stretch>
            <a:fillRect/>
          </a:stretch>
        </p:blipFill>
        <p:spPr>
          <a:xfrm>
            <a:off x="2030863" y="1588633"/>
            <a:ext cx="8915400" cy="1938867"/>
          </a:xfrm>
        </p:spPr>
      </p:pic>
      <p:pic>
        <p:nvPicPr>
          <p:cNvPr id="5" name="Picture 4" descr="2-9-768x200.png"/>
          <p:cNvPicPr>
            <a:picLocks noChangeAspect="1"/>
          </p:cNvPicPr>
          <p:nvPr/>
        </p:nvPicPr>
        <p:blipFill>
          <a:blip r:embed="rId3"/>
          <a:stretch>
            <a:fillRect/>
          </a:stretch>
        </p:blipFill>
        <p:spPr>
          <a:xfrm>
            <a:off x="1772156" y="4345423"/>
            <a:ext cx="8998343" cy="215180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75630" y="632202"/>
            <a:ext cx="8911687" cy="1280890"/>
          </a:xfrm>
        </p:spPr>
        <p:txBody>
          <a:bodyPr>
            <a:normAutofit/>
          </a:bodyPr>
          <a:lstStyle/>
          <a:p>
            <a:r>
              <a:rPr lang="en-US" sz="2700" b="1" dirty="0"/>
              <a:t>How Do </a:t>
            </a:r>
            <a:r>
              <a:rPr lang="en-US" sz="2700" b="1" dirty="0" err="1"/>
              <a:t>Convolutional</a:t>
            </a:r>
            <a:r>
              <a:rPr lang="en-US" sz="2700" b="1" dirty="0"/>
              <a:t> Neural Networks Work?</a:t>
            </a:r>
            <a:br>
              <a:rPr lang="en-US" dirty="0"/>
            </a:br>
            <a:endParaRPr lang="en-US" dirty="0"/>
          </a:p>
        </p:txBody>
      </p:sp>
      <p:sp>
        <p:nvSpPr>
          <p:cNvPr id="7" name="Content Placeholder 6"/>
          <p:cNvSpPr>
            <a:spLocks noGrp="1"/>
          </p:cNvSpPr>
          <p:nvPr>
            <p:ph idx="1"/>
          </p:nvPr>
        </p:nvSpPr>
        <p:spPr>
          <a:xfrm>
            <a:off x="1723604" y="1302818"/>
            <a:ext cx="9781008" cy="4608404"/>
          </a:xfrm>
        </p:spPr>
        <p:txBody>
          <a:bodyPr/>
          <a:lstStyle/>
          <a:p>
            <a:pPr>
              <a:buNone/>
            </a:pPr>
            <a:r>
              <a:rPr lang="en-US" dirty="0"/>
              <a:t>	There are </a:t>
            </a:r>
            <a:r>
              <a:rPr lang="en-US" b="1" dirty="0"/>
              <a:t>four</a:t>
            </a:r>
            <a:r>
              <a:rPr lang="en-US" dirty="0"/>
              <a:t> layered </a:t>
            </a:r>
            <a:r>
              <a:rPr lang="en-US" b="1" dirty="0"/>
              <a:t>concepts</a:t>
            </a:r>
            <a:r>
              <a:rPr lang="en-US" dirty="0"/>
              <a:t> we should understand in </a:t>
            </a:r>
            <a:r>
              <a:rPr lang="en-US" dirty="0" err="1"/>
              <a:t>Convolutional</a:t>
            </a:r>
            <a:r>
              <a:rPr lang="en-US" dirty="0"/>
              <a:t> Neural Networks:</a:t>
            </a:r>
          </a:p>
          <a:p>
            <a:pPr>
              <a:buNone/>
            </a:pPr>
            <a:r>
              <a:rPr lang="en-US" dirty="0"/>
              <a:t>		1</a:t>
            </a:r>
            <a:r>
              <a:rPr lang="en-US"/>
              <a:t>.Convolution</a:t>
            </a:r>
            <a:endParaRPr lang="en-US" dirty="0"/>
          </a:p>
          <a:p>
            <a:pPr>
              <a:buNone/>
            </a:pPr>
            <a:r>
              <a:rPr lang="en-US" dirty="0"/>
              <a:t>		2.ReLu</a:t>
            </a:r>
          </a:p>
          <a:p>
            <a:pPr>
              <a:buNone/>
            </a:pPr>
            <a:r>
              <a:rPr lang="en-US" dirty="0"/>
              <a:t>		3.Pooling and</a:t>
            </a:r>
          </a:p>
          <a:p>
            <a:pPr>
              <a:buNone/>
            </a:pPr>
            <a:r>
              <a:rPr lang="en-US" dirty="0"/>
              <a:t>		4.Full Connectedness (Fully Connected Layer).</a:t>
            </a:r>
          </a:p>
          <a:p>
            <a:endParaRPr lang="en-US" dirty="0"/>
          </a:p>
        </p:txBody>
      </p:sp>
    </p:spTree>
    <p:extLst>
      <p:ext uri="{BB962C8B-B14F-4D97-AF65-F5344CB8AC3E}">
        <p14:creationId xmlns:p14="http://schemas.microsoft.com/office/powerpoint/2010/main" val="2554000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261" y="624110"/>
            <a:ext cx="9635352" cy="1280890"/>
          </a:xfrm>
        </p:spPr>
        <p:txBody>
          <a:bodyPr>
            <a:normAutofit/>
          </a:bodyPr>
          <a:lstStyle/>
          <a:p>
            <a:r>
              <a:rPr lang="en-US" sz="2100" b="1" dirty="0" err="1"/>
              <a:t>Convoltion</a:t>
            </a:r>
            <a:r>
              <a:rPr lang="en-US" sz="2100" b="1" dirty="0"/>
              <a:t>:</a:t>
            </a:r>
          </a:p>
        </p:txBody>
      </p:sp>
      <p:sp>
        <p:nvSpPr>
          <p:cNvPr id="3" name="Content Placeholder 2"/>
          <p:cNvSpPr>
            <a:spLocks noGrp="1"/>
          </p:cNvSpPr>
          <p:nvPr>
            <p:ph idx="1"/>
          </p:nvPr>
        </p:nvSpPr>
        <p:spPr>
          <a:xfrm>
            <a:off x="1788340" y="1124793"/>
            <a:ext cx="9716272" cy="4786429"/>
          </a:xfrm>
        </p:spPr>
        <p:txBody>
          <a:bodyPr>
            <a:normAutofit fontScale="77500" lnSpcReduction="20000"/>
          </a:bodyPr>
          <a:lstStyle/>
          <a:p>
            <a:r>
              <a:rPr lang="en-US" dirty="0"/>
              <a:t>Consider the image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200" dirty="0"/>
              <a:t>Here, there are multiple renditions of X and O’s. This makes it tricky for the computer to recognize. But the goal is that if the </a:t>
            </a:r>
            <a:r>
              <a:rPr lang="en-US" sz="2200" b="1" dirty="0"/>
              <a:t>input signal</a:t>
            </a:r>
            <a:r>
              <a:rPr lang="en-US" sz="2200" dirty="0"/>
              <a:t> looks like </a:t>
            </a:r>
            <a:r>
              <a:rPr lang="en-US" sz="2200" b="1" dirty="0"/>
              <a:t>previous </a:t>
            </a:r>
            <a:r>
              <a:rPr lang="en-US" sz="2200" dirty="0"/>
              <a:t>images it has seen before, the </a:t>
            </a:r>
            <a:r>
              <a:rPr lang="en-US" sz="2200" b="1" dirty="0"/>
              <a:t>“image” reference</a:t>
            </a:r>
            <a:r>
              <a:rPr lang="en-US" sz="2200" dirty="0"/>
              <a:t> signal will be mixed into, or </a:t>
            </a:r>
            <a:r>
              <a:rPr lang="en-US" sz="2200" b="1" dirty="0"/>
              <a:t>convolved</a:t>
            </a:r>
            <a:r>
              <a:rPr lang="en-US" sz="2200" dirty="0"/>
              <a:t> with, the </a:t>
            </a:r>
            <a:r>
              <a:rPr lang="en-US" sz="2200" b="1" dirty="0"/>
              <a:t>input</a:t>
            </a:r>
            <a:r>
              <a:rPr lang="en-US" sz="2200" dirty="0"/>
              <a:t> signal. The resulting </a:t>
            </a:r>
            <a:r>
              <a:rPr lang="en-US" sz="2200" b="1" dirty="0"/>
              <a:t>output</a:t>
            </a:r>
            <a:r>
              <a:rPr lang="en-US" sz="2200" dirty="0"/>
              <a:t> signal is then passed on to the </a:t>
            </a:r>
            <a:r>
              <a:rPr lang="en-US" sz="2200" b="1" dirty="0"/>
              <a:t>next layer.</a:t>
            </a:r>
            <a:endParaRPr lang="en-US" sz="2200" dirty="0"/>
          </a:p>
          <a:p>
            <a:pPr>
              <a:buNone/>
            </a:pPr>
            <a:br>
              <a:rPr lang="en-US" dirty="0"/>
            </a:br>
            <a:endParaRPr lang="en-US" dirty="0"/>
          </a:p>
        </p:txBody>
      </p:sp>
      <p:pic>
        <p:nvPicPr>
          <p:cNvPr id="4" name="Picture 3" descr="1-12-768x262.png"/>
          <p:cNvPicPr>
            <a:picLocks noChangeAspect="1"/>
          </p:cNvPicPr>
          <p:nvPr/>
        </p:nvPicPr>
        <p:blipFill>
          <a:blip r:embed="rId2"/>
          <a:stretch>
            <a:fillRect/>
          </a:stretch>
        </p:blipFill>
        <p:spPr>
          <a:xfrm>
            <a:off x="3008080" y="1710587"/>
            <a:ext cx="5852160" cy="19964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3-6.png"/>
          <p:cNvPicPr>
            <a:picLocks noGrp="1" noChangeAspect="1"/>
          </p:cNvPicPr>
          <p:nvPr>
            <p:ph idx="1"/>
          </p:nvPr>
        </p:nvPicPr>
        <p:blipFill>
          <a:blip r:embed="rId2"/>
          <a:stretch>
            <a:fillRect/>
          </a:stretch>
        </p:blipFill>
        <p:spPr>
          <a:xfrm>
            <a:off x="3688816" y="225411"/>
            <a:ext cx="4029638" cy="2533973"/>
          </a:xfrm>
        </p:spPr>
      </p:pic>
      <p:pic>
        <p:nvPicPr>
          <p:cNvPr id="7" name="Picture 6" descr="3-7-768x191.png"/>
          <p:cNvPicPr>
            <a:picLocks noChangeAspect="1"/>
          </p:cNvPicPr>
          <p:nvPr/>
        </p:nvPicPr>
        <p:blipFill>
          <a:blip r:embed="rId3"/>
          <a:stretch>
            <a:fillRect/>
          </a:stretch>
        </p:blipFill>
        <p:spPr>
          <a:xfrm>
            <a:off x="2201034" y="3050697"/>
            <a:ext cx="8092035" cy="2977869"/>
          </a:xfrm>
          <a:prstGeom prst="rect">
            <a:avLst/>
          </a:prstGeom>
        </p:spPr>
      </p:pic>
    </p:spTree>
    <p:extLst>
      <p:ext uri="{BB962C8B-B14F-4D97-AF65-F5344CB8AC3E}">
        <p14:creationId xmlns:p14="http://schemas.microsoft.com/office/powerpoint/2010/main" val="2331300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dirty="0"/>
          </a:p>
        </p:txBody>
      </p:sp>
      <p:pic>
        <p:nvPicPr>
          <p:cNvPr id="10" name="Content Placeholder 9" descr="3-8-768x259.png"/>
          <p:cNvPicPr>
            <a:picLocks noGrp="1" noChangeAspect="1"/>
          </p:cNvPicPr>
          <p:nvPr>
            <p:ph idx="1"/>
          </p:nvPr>
        </p:nvPicPr>
        <p:blipFill>
          <a:blip r:embed="rId2"/>
          <a:stretch>
            <a:fillRect/>
          </a:stretch>
        </p:blipFill>
        <p:spPr>
          <a:xfrm>
            <a:off x="2461965" y="517889"/>
            <a:ext cx="7523606" cy="2176759"/>
          </a:xfrm>
        </p:spPr>
      </p:pic>
      <p:sp>
        <p:nvSpPr>
          <p:cNvPr id="6" name="Rectangle 5"/>
          <p:cNvSpPr/>
          <p:nvPr/>
        </p:nvSpPr>
        <p:spPr>
          <a:xfrm>
            <a:off x="2683858" y="3206357"/>
            <a:ext cx="7269345" cy="1754326"/>
          </a:xfrm>
          <a:prstGeom prst="rect">
            <a:avLst/>
          </a:prstGeom>
        </p:spPr>
        <p:txBody>
          <a:bodyPr wrap="square">
            <a:spAutoFit/>
          </a:bodyPr>
          <a:lstStyle/>
          <a:p>
            <a:r>
              <a:rPr lang="en-US" dirty="0"/>
              <a:t>We have </a:t>
            </a:r>
            <a:r>
              <a:rPr lang="en-US" b="1" dirty="0"/>
              <a:t>4 steps</a:t>
            </a:r>
            <a:r>
              <a:rPr lang="en-US" dirty="0"/>
              <a:t> for convolution:</a:t>
            </a:r>
          </a:p>
          <a:p>
            <a:endParaRPr lang="en-US" dirty="0"/>
          </a:p>
          <a:p>
            <a:pPr lvl="1">
              <a:buFont typeface="Arial" pitchFamily="34" charset="0"/>
              <a:buChar char="•"/>
            </a:pPr>
            <a:r>
              <a:rPr lang="en-US" b="1" dirty="0"/>
              <a:t>Line up</a:t>
            </a:r>
            <a:r>
              <a:rPr lang="en-US" dirty="0"/>
              <a:t> the feature and the image</a:t>
            </a:r>
          </a:p>
          <a:p>
            <a:pPr lvl="1">
              <a:buFont typeface="Arial" pitchFamily="34" charset="0"/>
              <a:buChar char="•"/>
            </a:pPr>
            <a:r>
              <a:rPr lang="en-US" b="1" dirty="0"/>
              <a:t>Multiply</a:t>
            </a:r>
            <a:r>
              <a:rPr lang="en-US" dirty="0"/>
              <a:t> each </a:t>
            </a:r>
            <a:r>
              <a:rPr lang="en-US" b="1" dirty="0"/>
              <a:t>image</a:t>
            </a:r>
            <a:r>
              <a:rPr lang="en-US" dirty="0"/>
              <a:t> pixel by corresponding </a:t>
            </a:r>
            <a:r>
              <a:rPr lang="en-US" b="1" dirty="0"/>
              <a:t>feature</a:t>
            </a:r>
            <a:r>
              <a:rPr lang="en-US" dirty="0"/>
              <a:t> pixel</a:t>
            </a:r>
          </a:p>
          <a:p>
            <a:pPr lvl="1">
              <a:buFont typeface="Arial" pitchFamily="34" charset="0"/>
              <a:buChar char="•"/>
            </a:pPr>
            <a:r>
              <a:rPr lang="en-US" b="1" dirty="0"/>
              <a:t>Add</a:t>
            </a:r>
            <a:r>
              <a:rPr lang="en-US" dirty="0"/>
              <a:t> the values and find the </a:t>
            </a:r>
            <a:r>
              <a:rPr lang="en-US" b="1" dirty="0"/>
              <a:t>sum</a:t>
            </a:r>
            <a:endParaRPr lang="en-US" dirty="0"/>
          </a:p>
          <a:p>
            <a:pPr lvl="1">
              <a:buFont typeface="Arial" pitchFamily="34" charset="0"/>
              <a:buChar char="•"/>
            </a:pPr>
            <a:r>
              <a:rPr lang="en-US" b="1" dirty="0"/>
              <a:t>Divide</a:t>
            </a:r>
            <a:r>
              <a:rPr lang="en-US" dirty="0"/>
              <a:t> the sum by the </a:t>
            </a:r>
            <a:r>
              <a:rPr lang="en-US" b="1" dirty="0"/>
              <a:t>total</a:t>
            </a:r>
            <a:r>
              <a:rPr lang="en-US" dirty="0"/>
              <a:t> number of pixels in the </a:t>
            </a:r>
            <a:r>
              <a:rPr lang="en-US" b="1" dirty="0"/>
              <a:t>feature</a:t>
            </a:r>
            <a:endParaRPr lang="en-US" dirty="0"/>
          </a:p>
        </p:txBody>
      </p:sp>
    </p:spTree>
    <p:extLst>
      <p:ext uri="{BB962C8B-B14F-4D97-AF65-F5344CB8AC3E}">
        <p14:creationId xmlns:p14="http://schemas.microsoft.com/office/powerpoint/2010/main" val="172846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9351-A550-4BC5-87A5-D0EF394B6DA5}"/>
              </a:ext>
            </a:extLst>
          </p:cNvPr>
          <p:cNvSpPr>
            <a:spLocks noGrp="1"/>
          </p:cNvSpPr>
          <p:nvPr>
            <p:ph type="title"/>
          </p:nvPr>
        </p:nvSpPr>
        <p:spPr>
          <a:xfrm>
            <a:off x="517890" y="624110"/>
            <a:ext cx="11674110" cy="785590"/>
          </a:xfrm>
        </p:spPr>
        <p:txBody>
          <a:bodyPr/>
          <a:lstStyle/>
          <a:p>
            <a:pPr algn="ctr"/>
            <a:r>
              <a:rPr lang="en-IN" dirty="0"/>
              <a:t>Face Detection Algorithms</a:t>
            </a:r>
          </a:p>
        </p:txBody>
      </p:sp>
      <p:sp>
        <p:nvSpPr>
          <p:cNvPr id="3" name="Content Placeholder 2">
            <a:extLst>
              <a:ext uri="{FF2B5EF4-FFF2-40B4-BE49-F238E27FC236}">
                <a16:creationId xmlns:a16="http://schemas.microsoft.com/office/drawing/2014/main" id="{B1E21E54-991E-4D87-B422-CA86930D6858}"/>
              </a:ext>
            </a:extLst>
          </p:cNvPr>
          <p:cNvSpPr>
            <a:spLocks noGrp="1"/>
          </p:cNvSpPr>
          <p:nvPr>
            <p:ph idx="1"/>
          </p:nvPr>
        </p:nvSpPr>
        <p:spPr>
          <a:xfrm>
            <a:off x="1836892" y="1367554"/>
            <a:ext cx="9667720" cy="4543667"/>
          </a:xfrm>
        </p:spPr>
        <p:txBody>
          <a:bodyPr>
            <a:normAutofit/>
          </a:bodyPr>
          <a:lstStyle/>
          <a:p>
            <a:pPr>
              <a:buNone/>
            </a:pPr>
            <a:r>
              <a:rPr lang="en-US" sz="2400" dirty="0" err="1"/>
              <a:t>Har</a:t>
            </a:r>
            <a:r>
              <a:rPr lang="en-US" sz="2400" dirty="0"/>
              <a:t> Cascades :</a:t>
            </a:r>
          </a:p>
          <a:p>
            <a:r>
              <a:rPr lang="en-US" sz="1900" dirty="0" err="1"/>
              <a:t>Haar</a:t>
            </a:r>
            <a:r>
              <a:rPr lang="en-US" sz="1900" dirty="0"/>
              <a:t> Cascade is a machine learning object detection algorithm where a </a:t>
            </a:r>
            <a:r>
              <a:rPr lang="en-US" sz="1900" dirty="0" err="1"/>
              <a:t>cascde</a:t>
            </a:r>
            <a:r>
              <a:rPr lang="en-US" sz="1900" dirty="0"/>
              <a:t> function is trained from lot of positive and negative images.</a:t>
            </a:r>
          </a:p>
          <a:p>
            <a:r>
              <a:rPr lang="en-US" sz="1900" dirty="0"/>
              <a:t>The idea of </a:t>
            </a:r>
            <a:r>
              <a:rPr lang="en-US" sz="1900" dirty="0" err="1"/>
              <a:t>Haar</a:t>
            </a:r>
            <a:r>
              <a:rPr lang="en-US" sz="1900" dirty="0"/>
              <a:t> cascade is extracting features from images using a kind of ‘filter’ ,which are called as </a:t>
            </a:r>
            <a:r>
              <a:rPr lang="en-US" sz="1900" dirty="0" err="1"/>
              <a:t>haar</a:t>
            </a:r>
            <a:r>
              <a:rPr lang="en-US" sz="1900" dirty="0"/>
              <a:t> features.</a:t>
            </a:r>
          </a:p>
          <a:p>
            <a:r>
              <a:rPr lang="en-US" sz="1900" dirty="0" err="1"/>
              <a:t>OpenCV</a:t>
            </a:r>
            <a:r>
              <a:rPr lang="en-US" sz="1900" dirty="0"/>
              <a:t> offers pre-trained </a:t>
            </a:r>
            <a:r>
              <a:rPr lang="en-US" sz="1900" dirty="0" err="1"/>
              <a:t>Haar</a:t>
            </a:r>
            <a:r>
              <a:rPr lang="en-US" sz="1900" dirty="0"/>
              <a:t> cascade algorithms, organized into categories (faces, eyes and so forth), depending on the images that have been trained on.</a:t>
            </a:r>
          </a:p>
          <a:p>
            <a:pPr>
              <a:buNone/>
            </a:pPr>
            <a:r>
              <a:rPr lang="en-IN" sz="1900" dirty="0"/>
              <a:t>Ex:		 haarcascades_eye.xml</a:t>
            </a:r>
          </a:p>
          <a:p>
            <a:pPr>
              <a:buNone/>
            </a:pPr>
            <a:r>
              <a:rPr lang="en-IN" sz="1900" dirty="0"/>
              <a:t>		 haarcascade_frontalface_alt.xml</a:t>
            </a:r>
          </a:p>
          <a:p>
            <a:pPr>
              <a:buNone/>
            </a:pPr>
            <a:r>
              <a:rPr lang="en-IN" sz="1900" dirty="0"/>
              <a:t>		 haarcascade_smile.xml</a:t>
            </a:r>
          </a:p>
        </p:txBody>
      </p:sp>
    </p:spTree>
    <p:extLst>
      <p:ext uri="{BB962C8B-B14F-4D97-AF65-F5344CB8AC3E}">
        <p14:creationId xmlns:p14="http://schemas.microsoft.com/office/powerpoint/2010/main" val="1369239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8" name="Content Placeholder 7" descr="1-17-419x300.png"/>
          <p:cNvPicPr>
            <a:picLocks noGrp="1" noChangeAspect="1"/>
          </p:cNvPicPr>
          <p:nvPr>
            <p:ph idx="1"/>
          </p:nvPr>
        </p:nvPicPr>
        <p:blipFill>
          <a:blip r:embed="rId2"/>
          <a:stretch>
            <a:fillRect/>
          </a:stretch>
        </p:blipFill>
        <p:spPr>
          <a:xfrm>
            <a:off x="4689872" y="4271555"/>
            <a:ext cx="3192780" cy="2286000"/>
          </a:xfrm>
        </p:spPr>
      </p:pic>
      <p:pic>
        <p:nvPicPr>
          <p:cNvPr id="4" name="Picture 3" descr="3-11.png"/>
          <p:cNvPicPr>
            <a:picLocks noChangeAspect="1"/>
          </p:cNvPicPr>
          <p:nvPr/>
        </p:nvPicPr>
        <p:blipFill>
          <a:blip r:embed="rId3"/>
          <a:stretch>
            <a:fillRect/>
          </a:stretch>
        </p:blipFill>
        <p:spPr>
          <a:xfrm>
            <a:off x="1666958" y="663546"/>
            <a:ext cx="9273473" cy="3074974"/>
          </a:xfrm>
          <a:prstGeom prst="rect">
            <a:avLst/>
          </a:prstGeom>
        </p:spPr>
      </p:pic>
    </p:spTree>
    <p:extLst>
      <p:ext uri="{BB962C8B-B14F-4D97-AF65-F5344CB8AC3E}">
        <p14:creationId xmlns:p14="http://schemas.microsoft.com/office/powerpoint/2010/main" val="3402384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527C-8F8F-458D-B778-42BF115DD1F2}"/>
              </a:ext>
            </a:extLst>
          </p:cNvPr>
          <p:cNvSpPr>
            <a:spLocks noGrp="1"/>
          </p:cNvSpPr>
          <p:nvPr>
            <p:ph type="title"/>
          </p:nvPr>
        </p:nvSpPr>
        <p:spPr>
          <a:xfrm>
            <a:off x="768743" y="679732"/>
            <a:ext cx="3900362" cy="1043872"/>
          </a:xfrm>
        </p:spPr>
        <p:txBody>
          <a:bodyPr>
            <a:normAutofit/>
          </a:bodyPr>
          <a:lstStyle/>
          <a:p>
            <a:pPr algn="ctr"/>
            <a:r>
              <a:rPr lang="en-IN" sz="2100" dirty="0" err="1"/>
              <a:t>Relu</a:t>
            </a:r>
            <a:r>
              <a:rPr lang="en-IN" sz="2100" dirty="0"/>
              <a:t> layer:</a:t>
            </a:r>
          </a:p>
        </p:txBody>
      </p:sp>
      <p:sp>
        <p:nvSpPr>
          <p:cNvPr id="3" name="Content Placeholder 2">
            <a:extLst>
              <a:ext uri="{FF2B5EF4-FFF2-40B4-BE49-F238E27FC236}">
                <a16:creationId xmlns:a16="http://schemas.microsoft.com/office/drawing/2014/main" id="{C6EFDF36-617B-4A2E-A1C5-A64BAF76F345}"/>
              </a:ext>
            </a:extLst>
          </p:cNvPr>
          <p:cNvSpPr>
            <a:spLocks noGrp="1"/>
          </p:cNvSpPr>
          <p:nvPr>
            <p:ph idx="1"/>
          </p:nvPr>
        </p:nvSpPr>
        <p:spPr>
          <a:xfrm>
            <a:off x="1682904" y="1462972"/>
            <a:ext cx="8915400" cy="1796422"/>
          </a:xfrm>
        </p:spPr>
        <p:txBody>
          <a:bodyPr>
            <a:normAutofit/>
          </a:bodyPr>
          <a:lstStyle/>
          <a:p>
            <a:r>
              <a:rPr lang="en-US" b="1" dirty="0"/>
              <a:t>Rectified Linear Unit </a:t>
            </a:r>
            <a:r>
              <a:rPr lang="en-US" dirty="0"/>
              <a:t>(</a:t>
            </a:r>
            <a:r>
              <a:rPr lang="en-US" dirty="0" err="1"/>
              <a:t>ReLU</a:t>
            </a:r>
            <a:r>
              <a:rPr lang="en-US" dirty="0"/>
              <a:t>) transform function only activates a node if the input is above a certain quantity, while the input is below zero, the output is zero, but when the input rises above a certain threshold, it has a linear relationship with the dependent variable.</a:t>
            </a:r>
            <a:endParaRPr lang="en-IN" dirty="0"/>
          </a:p>
        </p:txBody>
      </p:sp>
      <p:pic>
        <p:nvPicPr>
          <p:cNvPr id="5" name="Picture 4" descr="2-11-768x321.png"/>
          <p:cNvPicPr>
            <a:picLocks noChangeAspect="1"/>
          </p:cNvPicPr>
          <p:nvPr/>
        </p:nvPicPr>
        <p:blipFill>
          <a:blip r:embed="rId2"/>
          <a:stretch>
            <a:fillRect/>
          </a:stretch>
        </p:blipFill>
        <p:spPr>
          <a:xfrm>
            <a:off x="2443796" y="2950456"/>
            <a:ext cx="6951058" cy="3070017"/>
          </a:xfrm>
          <a:prstGeom prst="rect">
            <a:avLst/>
          </a:prstGeom>
        </p:spPr>
      </p:pic>
    </p:spTree>
    <p:extLst>
      <p:ext uri="{BB962C8B-B14F-4D97-AF65-F5344CB8AC3E}">
        <p14:creationId xmlns:p14="http://schemas.microsoft.com/office/powerpoint/2010/main" val="62916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537" y="551281"/>
            <a:ext cx="8911687" cy="1280890"/>
          </a:xfrm>
        </p:spPr>
        <p:txBody>
          <a:bodyPr>
            <a:normAutofit/>
          </a:bodyPr>
          <a:lstStyle/>
          <a:p>
            <a:r>
              <a:rPr lang="en-US" sz="2800" dirty="0"/>
              <a:t>Pooling layer:</a:t>
            </a:r>
          </a:p>
        </p:txBody>
      </p:sp>
      <p:sp>
        <p:nvSpPr>
          <p:cNvPr id="3" name="Content Placeholder 2"/>
          <p:cNvSpPr>
            <a:spLocks noGrp="1"/>
          </p:cNvSpPr>
          <p:nvPr>
            <p:ph idx="1"/>
          </p:nvPr>
        </p:nvSpPr>
        <p:spPr>
          <a:xfrm>
            <a:off x="1650536" y="1397225"/>
            <a:ext cx="8915400" cy="3777622"/>
          </a:xfrm>
        </p:spPr>
        <p:txBody>
          <a:bodyPr/>
          <a:lstStyle/>
          <a:p>
            <a:r>
              <a:rPr lang="en-US" dirty="0"/>
              <a:t>In this layer we </a:t>
            </a:r>
            <a:r>
              <a:rPr lang="en-US" b="1" dirty="0"/>
              <a:t>shrink</a:t>
            </a:r>
            <a:r>
              <a:rPr lang="en-US" dirty="0"/>
              <a:t> the </a:t>
            </a:r>
            <a:r>
              <a:rPr lang="en-US" b="1" dirty="0"/>
              <a:t>image</a:t>
            </a:r>
            <a:r>
              <a:rPr lang="en-US" dirty="0"/>
              <a:t> stack into a </a:t>
            </a:r>
            <a:r>
              <a:rPr lang="en-US" b="1" dirty="0"/>
              <a:t>smaller size.</a:t>
            </a:r>
            <a:r>
              <a:rPr lang="en-US" dirty="0"/>
              <a:t> Pooling is done </a:t>
            </a:r>
            <a:r>
              <a:rPr lang="en-US" b="1" dirty="0"/>
              <a:t>after passing</a:t>
            </a:r>
            <a:r>
              <a:rPr lang="en-US" dirty="0"/>
              <a:t> through the </a:t>
            </a:r>
            <a:r>
              <a:rPr lang="en-US" b="1" dirty="0"/>
              <a:t>activation</a:t>
            </a:r>
            <a:r>
              <a:rPr lang="en-US" dirty="0"/>
              <a:t> layer. We do this by implementing the following 4 steps:</a:t>
            </a:r>
          </a:p>
          <a:p>
            <a:pPr lvl="1">
              <a:buFont typeface="+mj-lt"/>
              <a:buAutoNum type="alphaLcParenR"/>
            </a:pPr>
            <a:r>
              <a:rPr lang="en-US" dirty="0"/>
              <a:t>	Pick a </a:t>
            </a:r>
            <a:r>
              <a:rPr lang="en-US" b="1" dirty="0"/>
              <a:t>window size</a:t>
            </a:r>
            <a:r>
              <a:rPr lang="en-US" dirty="0"/>
              <a:t> (usually 2 or 3)</a:t>
            </a:r>
          </a:p>
          <a:p>
            <a:pPr lvl="1">
              <a:buFont typeface="+mj-lt"/>
              <a:buAutoNum type="alphaLcParenR"/>
            </a:pPr>
            <a:r>
              <a:rPr lang="en-US" dirty="0"/>
              <a:t>	Pick a </a:t>
            </a:r>
            <a:r>
              <a:rPr lang="en-US" b="1" dirty="0"/>
              <a:t>stride</a:t>
            </a:r>
            <a:r>
              <a:rPr lang="en-US" dirty="0"/>
              <a:t> (usually 2)</a:t>
            </a:r>
          </a:p>
          <a:p>
            <a:pPr lvl="1">
              <a:buFont typeface="+mj-lt"/>
              <a:buAutoNum type="alphaLcParenR"/>
            </a:pPr>
            <a:r>
              <a:rPr lang="en-US" b="1" dirty="0"/>
              <a:t>	Walk</a:t>
            </a:r>
            <a:r>
              <a:rPr lang="en-US" dirty="0"/>
              <a:t> your window </a:t>
            </a:r>
            <a:r>
              <a:rPr lang="en-US" b="1" dirty="0"/>
              <a:t>across</a:t>
            </a:r>
            <a:r>
              <a:rPr lang="en-US" dirty="0"/>
              <a:t> your </a:t>
            </a:r>
            <a:r>
              <a:rPr lang="en-US" b="1" dirty="0"/>
              <a:t>filtered</a:t>
            </a:r>
            <a:r>
              <a:rPr lang="en-US" dirty="0"/>
              <a:t> images</a:t>
            </a:r>
          </a:p>
          <a:p>
            <a:pPr lvl="1">
              <a:buFont typeface="+mj-lt"/>
              <a:buAutoNum type="alphaLcParenR"/>
            </a:pPr>
            <a:r>
              <a:rPr lang="en-US" dirty="0"/>
              <a:t>	From each </a:t>
            </a:r>
            <a:r>
              <a:rPr lang="en-US" b="1" dirty="0"/>
              <a:t>window,</a:t>
            </a:r>
            <a:r>
              <a:rPr lang="en-US" dirty="0"/>
              <a:t> take the </a:t>
            </a:r>
            <a:r>
              <a:rPr lang="en-US" b="1" dirty="0"/>
              <a:t>maximum</a:t>
            </a:r>
            <a:r>
              <a:rPr lang="en-US" dirty="0"/>
              <a:t> value</a:t>
            </a:r>
          </a:p>
          <a:p>
            <a:r>
              <a:rPr lang="en-US" dirty="0"/>
              <a:t>Let us understand this with an example. Consider performing pooling with a window size of 2 and stride being 2 as well.</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1-22-768x270.png"/>
          <p:cNvPicPr>
            <a:picLocks noGrp="1" noChangeAspect="1"/>
          </p:cNvPicPr>
          <p:nvPr>
            <p:ph idx="1"/>
          </p:nvPr>
        </p:nvPicPr>
        <p:blipFill>
          <a:blip r:embed="rId2"/>
          <a:stretch>
            <a:fillRect/>
          </a:stretch>
        </p:blipFill>
        <p:spPr>
          <a:xfrm>
            <a:off x="3076961" y="404574"/>
            <a:ext cx="5852160" cy="2057400"/>
          </a:xfrm>
        </p:spPr>
      </p:pic>
      <p:pic>
        <p:nvPicPr>
          <p:cNvPr id="7" name="Picture 6" descr="1-23-768x353.png"/>
          <p:cNvPicPr>
            <a:picLocks noChangeAspect="1"/>
          </p:cNvPicPr>
          <p:nvPr/>
        </p:nvPicPr>
        <p:blipFill>
          <a:blip r:embed="rId3"/>
          <a:stretch>
            <a:fillRect/>
          </a:stretch>
        </p:blipFill>
        <p:spPr>
          <a:xfrm>
            <a:off x="2854331" y="3071298"/>
            <a:ext cx="5852160" cy="2689860"/>
          </a:xfrm>
          <a:prstGeom prst="rect">
            <a:avLst/>
          </a:prstGeom>
        </p:spPr>
      </p:pic>
    </p:spTree>
    <p:extLst>
      <p:ext uri="{BB962C8B-B14F-4D97-AF65-F5344CB8AC3E}">
        <p14:creationId xmlns:p14="http://schemas.microsoft.com/office/powerpoint/2010/main" val="3029706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5AB0-753B-4757-AF9A-49C7D78BF6E1}"/>
              </a:ext>
            </a:extLst>
          </p:cNvPr>
          <p:cNvSpPr>
            <a:spLocks noGrp="1"/>
          </p:cNvSpPr>
          <p:nvPr>
            <p:ph type="title"/>
          </p:nvPr>
        </p:nvSpPr>
        <p:spPr>
          <a:xfrm>
            <a:off x="1654249" y="510822"/>
            <a:ext cx="8911687" cy="1280890"/>
          </a:xfrm>
        </p:spPr>
        <p:txBody>
          <a:bodyPr>
            <a:normAutofit/>
          </a:bodyPr>
          <a:lstStyle/>
          <a:p>
            <a:r>
              <a:rPr lang="en-US" sz="2800" b="1" dirty="0"/>
              <a:t>Stacking Up The Layers</a:t>
            </a:r>
            <a:br>
              <a:rPr lang="en-US" sz="2800" dirty="0"/>
            </a:br>
            <a:endParaRPr lang="en-IN" sz="2800" dirty="0"/>
          </a:p>
        </p:txBody>
      </p:sp>
      <p:pic>
        <p:nvPicPr>
          <p:cNvPr id="6" name="Content Placeholder 5" descr="2-13-768x313.png"/>
          <p:cNvPicPr>
            <a:picLocks noGrp="1" noChangeAspect="1"/>
          </p:cNvPicPr>
          <p:nvPr>
            <p:ph idx="1"/>
          </p:nvPr>
        </p:nvPicPr>
        <p:blipFill>
          <a:blip r:embed="rId2"/>
          <a:stretch>
            <a:fillRect/>
          </a:stretch>
        </p:blipFill>
        <p:spPr>
          <a:xfrm>
            <a:off x="3085051" y="1195605"/>
            <a:ext cx="5852160" cy="2385060"/>
          </a:xfrm>
        </p:spPr>
      </p:pic>
      <p:pic>
        <p:nvPicPr>
          <p:cNvPr id="7" name="Picture 6" descr="1-24.png"/>
          <p:cNvPicPr>
            <a:picLocks noChangeAspect="1"/>
          </p:cNvPicPr>
          <p:nvPr/>
        </p:nvPicPr>
        <p:blipFill>
          <a:blip r:embed="rId3"/>
          <a:stretch>
            <a:fillRect/>
          </a:stretch>
        </p:blipFill>
        <p:spPr>
          <a:xfrm>
            <a:off x="1861853" y="3752006"/>
            <a:ext cx="2237426" cy="2542252"/>
          </a:xfrm>
          <a:prstGeom prst="rect">
            <a:avLst/>
          </a:prstGeom>
        </p:spPr>
      </p:pic>
      <p:pic>
        <p:nvPicPr>
          <p:cNvPr id="8" name="Picture 7" descr="2-14 (1).png"/>
          <p:cNvPicPr>
            <a:picLocks noChangeAspect="1"/>
          </p:cNvPicPr>
          <p:nvPr/>
        </p:nvPicPr>
        <p:blipFill>
          <a:blip r:embed="rId4"/>
          <a:stretch>
            <a:fillRect/>
          </a:stretch>
        </p:blipFill>
        <p:spPr>
          <a:xfrm>
            <a:off x="4458766" y="3731719"/>
            <a:ext cx="7449958" cy="2566638"/>
          </a:xfrm>
          <a:prstGeom prst="rect">
            <a:avLst/>
          </a:prstGeom>
        </p:spPr>
      </p:pic>
    </p:spTree>
    <p:extLst>
      <p:ext uri="{BB962C8B-B14F-4D97-AF65-F5344CB8AC3E}">
        <p14:creationId xmlns:p14="http://schemas.microsoft.com/office/powerpoint/2010/main" val="1808172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592" y="624110"/>
            <a:ext cx="9556694" cy="1280890"/>
          </a:xfrm>
        </p:spPr>
        <p:txBody>
          <a:bodyPr>
            <a:normAutofit/>
          </a:bodyPr>
          <a:lstStyle/>
          <a:p>
            <a:r>
              <a:rPr lang="en-US" sz="2400" b="1" dirty="0"/>
              <a:t>Prediction Of Image Using </a:t>
            </a:r>
            <a:r>
              <a:rPr lang="en-US" sz="2400" b="1" dirty="0" err="1"/>
              <a:t>Convolutional</a:t>
            </a:r>
            <a:r>
              <a:rPr lang="en-US" sz="2400" b="1" dirty="0"/>
              <a:t> Neural Networks – Fully Connected Layer</a:t>
            </a:r>
            <a:br>
              <a:rPr lang="en-US" sz="2400" dirty="0"/>
            </a:br>
            <a:endParaRPr lang="en-US" sz="2400" dirty="0"/>
          </a:p>
        </p:txBody>
      </p:sp>
      <p:pic>
        <p:nvPicPr>
          <p:cNvPr id="4" name="Content Placeholder 3" descr="1-25.png"/>
          <p:cNvPicPr>
            <a:picLocks noGrp="1" noChangeAspect="1"/>
          </p:cNvPicPr>
          <p:nvPr>
            <p:ph idx="1"/>
          </p:nvPr>
        </p:nvPicPr>
        <p:blipFill>
          <a:blip r:embed="rId2"/>
          <a:stretch>
            <a:fillRect/>
          </a:stretch>
        </p:blipFill>
        <p:spPr>
          <a:xfrm>
            <a:off x="1831274" y="1759327"/>
            <a:ext cx="591363" cy="2536156"/>
          </a:xfrm>
        </p:spPr>
      </p:pic>
      <p:pic>
        <p:nvPicPr>
          <p:cNvPr id="5" name="Picture 4" descr="1-26-768x387 (1).png"/>
          <p:cNvPicPr>
            <a:picLocks noChangeAspect="1"/>
          </p:cNvPicPr>
          <p:nvPr/>
        </p:nvPicPr>
        <p:blipFill>
          <a:blip r:embed="rId3"/>
          <a:stretch>
            <a:fillRect/>
          </a:stretch>
        </p:blipFill>
        <p:spPr>
          <a:xfrm>
            <a:off x="4861154" y="1477100"/>
            <a:ext cx="5852160" cy="2382801"/>
          </a:xfrm>
          <a:prstGeom prst="rect">
            <a:avLst/>
          </a:prstGeom>
        </p:spPr>
      </p:pic>
      <p:pic>
        <p:nvPicPr>
          <p:cNvPr id="6" name="Picture 5" descr="2-15.png"/>
          <p:cNvPicPr>
            <a:picLocks noChangeAspect="1"/>
          </p:cNvPicPr>
          <p:nvPr/>
        </p:nvPicPr>
        <p:blipFill>
          <a:blip r:embed="rId4"/>
          <a:stretch>
            <a:fillRect/>
          </a:stretch>
        </p:blipFill>
        <p:spPr>
          <a:xfrm>
            <a:off x="2882626" y="4026115"/>
            <a:ext cx="6200169" cy="253652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B570-3D8E-438E-90DF-50591F729C35}"/>
              </a:ext>
            </a:extLst>
          </p:cNvPr>
          <p:cNvSpPr>
            <a:spLocks noGrp="1"/>
          </p:cNvSpPr>
          <p:nvPr>
            <p:ph type="title"/>
          </p:nvPr>
        </p:nvSpPr>
        <p:spPr/>
        <p:txBody>
          <a:bodyPr/>
          <a:lstStyle/>
          <a:p>
            <a:pPr algn="ctr"/>
            <a:endParaRPr lang="en-IN" dirty="0"/>
          </a:p>
        </p:txBody>
      </p:sp>
      <p:sp>
        <p:nvSpPr>
          <p:cNvPr id="3" name="Content Placeholder 2">
            <a:extLst>
              <a:ext uri="{FF2B5EF4-FFF2-40B4-BE49-F238E27FC236}">
                <a16:creationId xmlns:a16="http://schemas.microsoft.com/office/drawing/2014/main" id="{08FCCD79-13B4-40A3-B586-AC11A3D5A8A7}"/>
              </a:ext>
            </a:extLst>
          </p:cNvPr>
          <p:cNvSpPr>
            <a:spLocks noGrp="1"/>
          </p:cNvSpPr>
          <p:nvPr>
            <p:ph idx="1"/>
          </p:nvPr>
        </p:nvSpPr>
        <p:spPr>
          <a:xfrm>
            <a:off x="2219325" y="1609725"/>
            <a:ext cx="9524999" cy="4301497"/>
          </a:xfrm>
        </p:spPr>
        <p:txBody>
          <a:bodyPr>
            <a:normAutofit/>
          </a:bodyPr>
          <a:lstStyle/>
          <a:p>
            <a:r>
              <a:rPr lang="en-US" sz="1900" dirty="0" err="1"/>
              <a:t>Convolutional</a:t>
            </a:r>
            <a:r>
              <a:rPr lang="en-US" sz="1900" dirty="0"/>
              <a:t> Neural Networks is a </a:t>
            </a:r>
            <a:r>
              <a:rPr lang="en-US" sz="1900" b="1" dirty="0"/>
              <a:t>popular</a:t>
            </a:r>
            <a:r>
              <a:rPr lang="en-US" sz="1900" dirty="0"/>
              <a:t> deep learning technique for current </a:t>
            </a:r>
            <a:r>
              <a:rPr lang="en-US" sz="1900" b="1" dirty="0"/>
              <a:t>visual recognition tasks.</a:t>
            </a:r>
            <a:r>
              <a:rPr lang="en-US" sz="1900" dirty="0"/>
              <a:t> Like all deep learning techniques, </a:t>
            </a:r>
            <a:r>
              <a:rPr lang="en-US" sz="1900" dirty="0" err="1"/>
              <a:t>Convolutional</a:t>
            </a:r>
            <a:r>
              <a:rPr lang="en-US" sz="1900" dirty="0"/>
              <a:t> Neural Networks are very dependent on the </a:t>
            </a:r>
            <a:r>
              <a:rPr lang="en-US" sz="1900" b="1" dirty="0"/>
              <a:t>size</a:t>
            </a:r>
            <a:r>
              <a:rPr lang="en-US" sz="1900" dirty="0"/>
              <a:t> and </a:t>
            </a:r>
            <a:r>
              <a:rPr lang="en-US" sz="1900" b="1" dirty="0"/>
              <a:t>quality</a:t>
            </a:r>
            <a:r>
              <a:rPr lang="en-US" sz="1900" dirty="0"/>
              <a:t> of the training data.</a:t>
            </a:r>
          </a:p>
          <a:p>
            <a:r>
              <a:rPr lang="en-US" sz="1900" dirty="0"/>
              <a:t>Given a well-prepared</a:t>
            </a:r>
            <a:r>
              <a:rPr lang="en-US" sz="1900" b="1" dirty="0"/>
              <a:t> dataset,</a:t>
            </a:r>
            <a:r>
              <a:rPr lang="en-US" sz="1900" dirty="0"/>
              <a:t> </a:t>
            </a:r>
            <a:r>
              <a:rPr lang="en-US" sz="1900" dirty="0" err="1"/>
              <a:t>Convolutional</a:t>
            </a:r>
            <a:r>
              <a:rPr lang="en-US" sz="1900" dirty="0"/>
              <a:t> Neural Networks are capable of </a:t>
            </a:r>
            <a:r>
              <a:rPr lang="en-US" sz="1900" b="1" dirty="0"/>
              <a:t>surpassing humans</a:t>
            </a:r>
            <a:r>
              <a:rPr lang="en-US" sz="1900" dirty="0"/>
              <a:t> at visual recognition tasks.</a:t>
            </a:r>
            <a:endParaRPr lang="en-IN" sz="1900" dirty="0"/>
          </a:p>
        </p:txBody>
      </p:sp>
    </p:spTree>
    <p:extLst>
      <p:ext uri="{BB962C8B-B14F-4D97-AF65-F5344CB8AC3E}">
        <p14:creationId xmlns:p14="http://schemas.microsoft.com/office/powerpoint/2010/main" val="792546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7F91-FCF2-4123-A989-90916C02C730}"/>
              </a:ext>
            </a:extLst>
          </p:cNvPr>
          <p:cNvSpPr>
            <a:spLocks noGrp="1"/>
          </p:cNvSpPr>
          <p:nvPr>
            <p:ph type="title"/>
          </p:nvPr>
        </p:nvSpPr>
        <p:spPr>
          <a:xfrm>
            <a:off x="2592925" y="624110"/>
            <a:ext cx="8911687" cy="937990"/>
          </a:xfrm>
        </p:spPr>
        <p:txBody>
          <a:bodyPr/>
          <a:lstStyle/>
          <a:p>
            <a:pPr algn="ctr"/>
            <a:r>
              <a:rPr lang="en-IN" dirty="0"/>
              <a:t>Local Binary Pattern Histograms (LBPH)</a:t>
            </a:r>
          </a:p>
        </p:txBody>
      </p:sp>
      <p:sp>
        <p:nvSpPr>
          <p:cNvPr id="3" name="Content Placeholder 2">
            <a:extLst>
              <a:ext uri="{FF2B5EF4-FFF2-40B4-BE49-F238E27FC236}">
                <a16:creationId xmlns:a16="http://schemas.microsoft.com/office/drawing/2014/main" id="{E851C89B-C0F0-4542-A166-77607ED037CA}"/>
              </a:ext>
            </a:extLst>
          </p:cNvPr>
          <p:cNvSpPr>
            <a:spLocks noGrp="1"/>
          </p:cNvSpPr>
          <p:nvPr>
            <p:ph idx="1"/>
          </p:nvPr>
        </p:nvSpPr>
        <p:spPr>
          <a:xfrm>
            <a:off x="2589212" y="1628775"/>
            <a:ext cx="8915400" cy="4282447"/>
          </a:xfrm>
        </p:spPr>
        <p:txBody>
          <a:bodyPr>
            <a:normAutofit/>
          </a:bodyPr>
          <a:lstStyle/>
          <a:p>
            <a:r>
              <a:rPr lang="en-US" sz="2000" b="1" i="1" dirty="0"/>
              <a:t>Local Binary Pattern </a:t>
            </a:r>
            <a:r>
              <a:rPr lang="en-US" sz="2000" i="1" dirty="0"/>
              <a:t>(LBP) is a simple yet very efficient texture operator which labels the pixels of an image by thresholding the neighborhood of each pixel and considers the result as a binary number.</a:t>
            </a:r>
          </a:p>
          <a:p>
            <a:r>
              <a:rPr lang="en-US" sz="2000" dirty="0"/>
              <a:t>It has further been determined that when LBP is combined with histograms of oriented gradients (HOG) descriptor, it improves the detection performance considerably on some datasets.</a:t>
            </a:r>
            <a:endParaRPr lang="en-IN" sz="2000" dirty="0"/>
          </a:p>
        </p:txBody>
      </p:sp>
    </p:spTree>
    <p:extLst>
      <p:ext uri="{BB962C8B-B14F-4D97-AF65-F5344CB8AC3E}">
        <p14:creationId xmlns:p14="http://schemas.microsoft.com/office/powerpoint/2010/main" val="991330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CC08-BFE0-43C9-AB65-5F5CF42B985B}"/>
              </a:ext>
            </a:extLst>
          </p:cNvPr>
          <p:cNvSpPr>
            <a:spLocks noGrp="1"/>
          </p:cNvSpPr>
          <p:nvPr>
            <p:ph type="title"/>
          </p:nvPr>
        </p:nvSpPr>
        <p:spPr>
          <a:xfrm>
            <a:off x="2592925" y="624110"/>
            <a:ext cx="8911687" cy="823690"/>
          </a:xfrm>
        </p:spPr>
        <p:txBody>
          <a:bodyPr/>
          <a:lstStyle/>
          <a:p>
            <a:r>
              <a:rPr lang="en-IN" dirty="0"/>
              <a:t>Steps of LBPH Algorithm</a:t>
            </a:r>
          </a:p>
        </p:txBody>
      </p:sp>
      <p:sp>
        <p:nvSpPr>
          <p:cNvPr id="3" name="Content Placeholder 2">
            <a:extLst>
              <a:ext uri="{FF2B5EF4-FFF2-40B4-BE49-F238E27FC236}">
                <a16:creationId xmlns:a16="http://schemas.microsoft.com/office/drawing/2014/main" id="{39BA64E5-684E-41AF-9809-E3AA32A8B0BD}"/>
              </a:ext>
            </a:extLst>
          </p:cNvPr>
          <p:cNvSpPr>
            <a:spLocks noGrp="1"/>
          </p:cNvSpPr>
          <p:nvPr>
            <p:ph idx="1"/>
          </p:nvPr>
        </p:nvSpPr>
        <p:spPr>
          <a:xfrm>
            <a:off x="2589212" y="1447800"/>
            <a:ext cx="8915400" cy="4463422"/>
          </a:xfrm>
        </p:spPr>
        <p:txBody>
          <a:bodyPr>
            <a:normAutofit/>
          </a:bodyPr>
          <a:lstStyle/>
          <a:p>
            <a:r>
              <a:rPr lang="en-US" sz="2000" b="1" dirty="0"/>
              <a:t>Parameters</a:t>
            </a:r>
            <a:r>
              <a:rPr lang="en-US" sz="2000" dirty="0"/>
              <a:t>: the LBPH uses 4 parameters:</a:t>
            </a:r>
          </a:p>
          <a:p>
            <a:pPr marL="0" indent="0">
              <a:buNone/>
            </a:pPr>
            <a:r>
              <a:rPr lang="en-US" sz="2000" dirty="0"/>
              <a:t>	1.</a:t>
            </a:r>
            <a:r>
              <a:rPr lang="en-US" b="1" dirty="0"/>
              <a:t> Radius</a:t>
            </a:r>
            <a:r>
              <a:rPr lang="en-US" dirty="0"/>
              <a:t>: the radius is used to build the circular local binary pattern and 		    represents the radius around the central pixel. It is usually set to 1.</a:t>
            </a:r>
          </a:p>
          <a:p>
            <a:pPr marL="0" indent="0">
              <a:buNone/>
            </a:pPr>
            <a:r>
              <a:rPr lang="en-US" dirty="0"/>
              <a:t>	2. </a:t>
            </a:r>
            <a:r>
              <a:rPr lang="en-US" b="1" dirty="0"/>
              <a:t>Neighbors</a:t>
            </a:r>
            <a:r>
              <a:rPr lang="en-US" dirty="0"/>
              <a:t>: the number of sample points to build the circular local binary 	    pattern. Keep in mind: the more sample points you include, the higher  	  	    the computational cost. It is usually set to 8.</a:t>
            </a:r>
          </a:p>
          <a:p>
            <a:pPr marL="0" indent="0">
              <a:buNone/>
            </a:pPr>
            <a:r>
              <a:rPr lang="en-US" dirty="0"/>
              <a:t>	3. </a:t>
            </a:r>
            <a:r>
              <a:rPr lang="en-US" b="1" dirty="0"/>
              <a:t>Grid X</a:t>
            </a:r>
            <a:r>
              <a:rPr lang="en-US" dirty="0"/>
              <a:t>: the number of cells in the horizontal direction. The more cells, the 	    finer the grid, the higher the dimensionality of the resulting feature 	 	 	    vector. It is usually set to 8.</a:t>
            </a:r>
          </a:p>
          <a:p>
            <a:pPr marL="0" indent="0">
              <a:buNone/>
            </a:pPr>
            <a:r>
              <a:rPr lang="en-US" dirty="0"/>
              <a:t>	4. </a:t>
            </a:r>
            <a:r>
              <a:rPr lang="en-US" b="1" dirty="0"/>
              <a:t>Grid Y</a:t>
            </a:r>
            <a:r>
              <a:rPr lang="en-US" dirty="0"/>
              <a:t>: the number of cells in the vertical direction. The more cells, the 	   	    finer the grid, the higher the dimensionality of the resulting feature 	  	       	    vector. It is usually set to 8.</a:t>
            </a:r>
          </a:p>
          <a:p>
            <a:pPr marL="0" indent="0">
              <a:buNone/>
            </a:pPr>
            <a:endParaRPr lang="en-US" dirty="0"/>
          </a:p>
          <a:p>
            <a:pPr marL="0" indent="0">
              <a:buNone/>
            </a:pPr>
            <a:endParaRPr lang="en-US" dirty="0"/>
          </a:p>
          <a:p>
            <a:pPr marL="0" indent="0">
              <a:buNone/>
            </a:pPr>
            <a:endParaRPr lang="en-US" dirty="0"/>
          </a:p>
          <a:p>
            <a:pPr marL="0" indent="0">
              <a:buNone/>
            </a:pPr>
            <a:endParaRPr lang="en-US" sz="2000" dirty="0"/>
          </a:p>
        </p:txBody>
      </p:sp>
    </p:spTree>
    <p:extLst>
      <p:ext uri="{BB962C8B-B14F-4D97-AF65-F5344CB8AC3E}">
        <p14:creationId xmlns:p14="http://schemas.microsoft.com/office/powerpoint/2010/main" val="2409851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E385-93B1-4714-A2CF-7E06ED20DF42}"/>
              </a:ext>
            </a:extLst>
          </p:cNvPr>
          <p:cNvSpPr>
            <a:spLocks noGrp="1"/>
          </p:cNvSpPr>
          <p:nvPr>
            <p:ph type="title"/>
          </p:nvPr>
        </p:nvSpPr>
        <p:spPr>
          <a:xfrm flipH="1">
            <a:off x="11504612" y="624110"/>
            <a:ext cx="45719" cy="1280890"/>
          </a:xfrm>
        </p:spPr>
        <p:txBody>
          <a:bodyPr/>
          <a:lstStyle/>
          <a:p>
            <a:endParaRPr lang="en-IN" dirty="0"/>
          </a:p>
        </p:txBody>
      </p:sp>
      <p:sp>
        <p:nvSpPr>
          <p:cNvPr id="3" name="Content Placeholder 2">
            <a:extLst>
              <a:ext uri="{FF2B5EF4-FFF2-40B4-BE49-F238E27FC236}">
                <a16:creationId xmlns:a16="http://schemas.microsoft.com/office/drawing/2014/main" id="{708AA52D-692A-4CC2-8095-45942D1C9603}"/>
              </a:ext>
            </a:extLst>
          </p:cNvPr>
          <p:cNvSpPr>
            <a:spLocks noGrp="1"/>
          </p:cNvSpPr>
          <p:nvPr>
            <p:ph idx="1"/>
          </p:nvPr>
        </p:nvSpPr>
        <p:spPr>
          <a:xfrm>
            <a:off x="2589211" y="1247774"/>
            <a:ext cx="9212263" cy="4663447"/>
          </a:xfrm>
        </p:spPr>
        <p:txBody>
          <a:bodyPr/>
          <a:lstStyle/>
          <a:p>
            <a:r>
              <a:rPr lang="en-US" sz="2000" b="1" dirty="0"/>
              <a:t>Training the Algorithm</a:t>
            </a:r>
            <a:r>
              <a:rPr lang="en-US" sz="2000" dirty="0"/>
              <a:t>: First, we need to train the algorithm. To do so, we need to use a dataset with the facial images of the people we want to recognize. We need to  set an ID  for each image, so the algorithm will use this information to recognize an input image and give you an output. Images of the same person must have the same ID. </a:t>
            </a:r>
          </a:p>
          <a:p>
            <a:pPr marL="0" indent="0">
              <a:buNone/>
            </a:pPr>
            <a:endParaRPr lang="en-US" sz="2000" dirty="0"/>
          </a:p>
          <a:p>
            <a:r>
              <a:rPr lang="en-US" sz="2000" b="1" dirty="0"/>
              <a:t>Applying the LBP operation</a:t>
            </a:r>
            <a:r>
              <a:rPr lang="en-US" sz="2000" dirty="0"/>
              <a:t>: The first computational step of the LBPH is to create an intermediate image that describes the original image in a better way, by highlighting the facial characteristics. To do so, the algorithm uses a concept of a sliding window, based on the parameters </a:t>
            </a:r>
            <a:r>
              <a:rPr lang="en-US" sz="2000" b="1" dirty="0"/>
              <a:t>radius </a:t>
            </a:r>
            <a:r>
              <a:rPr lang="en-US" sz="2000" dirty="0"/>
              <a:t>and </a:t>
            </a:r>
            <a:r>
              <a:rPr lang="en-US" sz="2000" b="1" dirty="0"/>
              <a:t>neighbors</a:t>
            </a:r>
            <a:r>
              <a:rPr lang="en-US" b="1" dirty="0"/>
              <a:t>.</a:t>
            </a:r>
            <a:endParaRPr lang="en-IN" dirty="0"/>
          </a:p>
        </p:txBody>
      </p:sp>
    </p:spTree>
    <p:extLst>
      <p:ext uri="{BB962C8B-B14F-4D97-AF65-F5344CB8AC3E}">
        <p14:creationId xmlns:p14="http://schemas.microsoft.com/office/powerpoint/2010/main" val="113254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1DFC-A682-4439-8589-1783886E707A}"/>
              </a:ext>
            </a:extLst>
          </p:cNvPr>
          <p:cNvSpPr>
            <a:spLocks noGrp="1"/>
          </p:cNvSpPr>
          <p:nvPr>
            <p:ph type="title"/>
          </p:nvPr>
        </p:nvSpPr>
        <p:spPr>
          <a:xfrm>
            <a:off x="942975" y="624110"/>
            <a:ext cx="10561637" cy="1280890"/>
          </a:xfrm>
        </p:spPr>
        <p:txBody>
          <a:bodyPr/>
          <a:lstStyle/>
          <a:p>
            <a:pPr algn="ctr"/>
            <a:r>
              <a:rPr lang="en-IN" dirty="0"/>
              <a:t>OpenCV</a:t>
            </a:r>
            <a:br>
              <a:rPr lang="en-IN" dirty="0"/>
            </a:br>
            <a:endParaRPr lang="en-IN" dirty="0"/>
          </a:p>
        </p:txBody>
      </p:sp>
      <p:sp>
        <p:nvSpPr>
          <p:cNvPr id="3" name="Content Placeholder 2">
            <a:extLst>
              <a:ext uri="{FF2B5EF4-FFF2-40B4-BE49-F238E27FC236}">
                <a16:creationId xmlns:a16="http://schemas.microsoft.com/office/drawing/2014/main" id="{4BD1F14C-8AB0-455D-B8BD-C18AA7763CF6}"/>
              </a:ext>
            </a:extLst>
          </p:cNvPr>
          <p:cNvSpPr>
            <a:spLocks noGrp="1"/>
          </p:cNvSpPr>
          <p:nvPr>
            <p:ph idx="1"/>
          </p:nvPr>
        </p:nvSpPr>
        <p:spPr>
          <a:xfrm>
            <a:off x="1569855" y="1571625"/>
            <a:ext cx="9934757" cy="4829175"/>
          </a:xfrm>
        </p:spPr>
        <p:txBody>
          <a:bodyPr>
            <a:normAutofit/>
          </a:bodyPr>
          <a:lstStyle/>
          <a:p>
            <a:pPr>
              <a:buNone/>
            </a:pPr>
            <a:r>
              <a:rPr lang="en-US" sz="1900" dirty="0"/>
              <a:t>Open CV:</a:t>
            </a:r>
          </a:p>
          <a:p>
            <a:r>
              <a:rPr lang="en-US" sz="2000" dirty="0" err="1"/>
              <a:t>OpenCV</a:t>
            </a:r>
            <a:r>
              <a:rPr lang="en-US" sz="2000" dirty="0"/>
              <a:t> (Open Source Computer Vision Library) is an open source computer vision and machine learning software library.</a:t>
            </a:r>
          </a:p>
          <a:p>
            <a:endParaRPr lang="en-US" sz="1900" dirty="0"/>
          </a:p>
        </p:txBody>
      </p:sp>
      <p:pic>
        <p:nvPicPr>
          <p:cNvPr id="4" name="Picture 3" descr="IMG-20190922-WA0011.jpg"/>
          <p:cNvPicPr>
            <a:picLocks noChangeAspect="1"/>
          </p:cNvPicPr>
          <p:nvPr/>
        </p:nvPicPr>
        <p:blipFill>
          <a:blip r:embed="rId2"/>
          <a:stretch>
            <a:fillRect/>
          </a:stretch>
        </p:blipFill>
        <p:spPr>
          <a:xfrm>
            <a:off x="3236477" y="3342009"/>
            <a:ext cx="4343400" cy="2654189"/>
          </a:xfrm>
          <a:prstGeom prst="rect">
            <a:avLst/>
          </a:prstGeom>
        </p:spPr>
      </p:pic>
      <p:sp>
        <p:nvSpPr>
          <p:cNvPr id="5" name="TextBox 4"/>
          <p:cNvSpPr txBox="1"/>
          <p:nvPr/>
        </p:nvSpPr>
        <p:spPr>
          <a:xfrm>
            <a:off x="3544312" y="6222775"/>
            <a:ext cx="3110147" cy="369332"/>
          </a:xfrm>
          <a:prstGeom prst="rect">
            <a:avLst/>
          </a:prstGeom>
          <a:noFill/>
        </p:spPr>
        <p:txBody>
          <a:bodyPr wrap="none" rtlCol="0">
            <a:spAutoFit/>
          </a:bodyPr>
          <a:lstStyle/>
          <a:p>
            <a:r>
              <a:rPr lang="en-US" dirty="0"/>
              <a:t>		CS_868_count.jpg</a:t>
            </a:r>
          </a:p>
        </p:txBody>
      </p:sp>
    </p:spTree>
    <p:extLst>
      <p:ext uri="{BB962C8B-B14F-4D97-AF65-F5344CB8AC3E}">
        <p14:creationId xmlns:p14="http://schemas.microsoft.com/office/powerpoint/2010/main" val="1463633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4D03-A189-42D0-ACF0-5BB10F1B473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D779158-42CF-4CE3-A061-ADF2242FAD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509" y="2152650"/>
            <a:ext cx="8298066" cy="2854375"/>
          </a:xfrm>
        </p:spPr>
      </p:pic>
    </p:spTree>
    <p:extLst>
      <p:ext uri="{BB962C8B-B14F-4D97-AF65-F5344CB8AC3E}">
        <p14:creationId xmlns:p14="http://schemas.microsoft.com/office/powerpoint/2010/main" val="4204277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D9B1-A1E6-456D-8844-526CB2EF0C33}"/>
              </a:ext>
            </a:extLst>
          </p:cNvPr>
          <p:cNvSpPr>
            <a:spLocks noGrp="1"/>
          </p:cNvSpPr>
          <p:nvPr>
            <p:ph type="title"/>
          </p:nvPr>
        </p:nvSpPr>
        <p:spPr>
          <a:xfrm flipH="1">
            <a:off x="11504612" y="624110"/>
            <a:ext cx="2449513" cy="1280890"/>
          </a:xfrm>
        </p:spPr>
        <p:txBody>
          <a:bodyPr/>
          <a:lstStyle/>
          <a:p>
            <a:endParaRPr lang="en-IN" dirty="0"/>
          </a:p>
        </p:txBody>
      </p:sp>
      <p:sp>
        <p:nvSpPr>
          <p:cNvPr id="3" name="Content Placeholder 2">
            <a:extLst>
              <a:ext uri="{FF2B5EF4-FFF2-40B4-BE49-F238E27FC236}">
                <a16:creationId xmlns:a16="http://schemas.microsoft.com/office/drawing/2014/main" id="{890D8E5C-3095-43DD-BA85-496DD12D9288}"/>
              </a:ext>
            </a:extLst>
          </p:cNvPr>
          <p:cNvSpPr>
            <a:spLocks noGrp="1"/>
          </p:cNvSpPr>
          <p:nvPr>
            <p:ph idx="1"/>
          </p:nvPr>
        </p:nvSpPr>
        <p:spPr>
          <a:xfrm>
            <a:off x="2219326" y="533400"/>
            <a:ext cx="9281574" cy="6096000"/>
          </a:xfrm>
        </p:spPr>
        <p:txBody>
          <a:bodyPr>
            <a:noAutofit/>
          </a:bodyPr>
          <a:lstStyle/>
          <a:p>
            <a:r>
              <a:rPr lang="en-US" dirty="0"/>
              <a:t>Suppose we have a facial image in grayscale.</a:t>
            </a:r>
          </a:p>
          <a:p>
            <a:r>
              <a:rPr lang="en-US" dirty="0"/>
              <a:t>Get a part of this image as a window of 3x3 pixels.</a:t>
            </a:r>
          </a:p>
          <a:p>
            <a:r>
              <a:rPr lang="en-US" dirty="0"/>
              <a:t>It can also be represented as a 3x3 matrix containing the intensity of each pixel (0~255).</a:t>
            </a:r>
          </a:p>
          <a:p>
            <a:r>
              <a:rPr lang="en-US" dirty="0"/>
              <a:t>Then, Take the central value of the matrix to be used as the threshold.</a:t>
            </a:r>
          </a:p>
          <a:p>
            <a:r>
              <a:rPr lang="en-US" dirty="0"/>
              <a:t>This value will be used to define the new values from the 8 neighbors.</a:t>
            </a:r>
          </a:p>
          <a:p>
            <a:r>
              <a:rPr lang="en-US" dirty="0"/>
              <a:t>For each neighbor of the central value (threshold), set a new binary value. They set 1 for values equal or higher than the threshold and 0 for values lower than the threshold.</a:t>
            </a:r>
          </a:p>
          <a:p>
            <a:r>
              <a:rPr lang="en-US" dirty="0"/>
              <a:t>Now, the matrix will contain only binary values (ignoring the central value). We need to concatenate each binary value from each position from the matrix line by line into a new binary value (e.g. 10001101). Note: some authors use other approaches to concatenate the binary values (e.g. clockwise direction), but the final result will be the same.</a:t>
            </a:r>
          </a:p>
          <a:p>
            <a:r>
              <a:rPr lang="en-US" dirty="0"/>
              <a:t>Then, we convert this binary value to a decimal value and set it to the central value of the matrix, which is actually a pixel from the original image.</a:t>
            </a:r>
          </a:p>
          <a:p>
            <a:r>
              <a:rPr lang="en-US" dirty="0"/>
              <a:t>At the end of this procedure (LBP procedure), we have a new image which represents better the characteristics of the original image.</a:t>
            </a:r>
          </a:p>
        </p:txBody>
      </p:sp>
    </p:spTree>
    <p:extLst>
      <p:ext uri="{BB962C8B-B14F-4D97-AF65-F5344CB8AC3E}">
        <p14:creationId xmlns:p14="http://schemas.microsoft.com/office/powerpoint/2010/main" val="1030980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66A9-E257-46BB-A6BF-320A9B5535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2F4AC4-893D-44F1-9A17-C82696A93A2B}"/>
              </a:ext>
            </a:extLst>
          </p:cNvPr>
          <p:cNvSpPr>
            <a:spLocks noGrp="1"/>
          </p:cNvSpPr>
          <p:nvPr>
            <p:ph idx="1"/>
          </p:nvPr>
        </p:nvSpPr>
        <p:spPr>
          <a:xfrm>
            <a:off x="2589212" y="866774"/>
            <a:ext cx="8915400" cy="5044447"/>
          </a:xfrm>
        </p:spPr>
        <p:txBody>
          <a:bodyPr>
            <a:normAutofit/>
          </a:bodyPr>
          <a:lstStyle/>
          <a:p>
            <a:r>
              <a:rPr lang="en-US" sz="2000" b="1" dirty="0"/>
              <a:t>4. Extracting the Histograms</a:t>
            </a:r>
            <a:r>
              <a:rPr lang="en-US" sz="2000" dirty="0"/>
              <a:t>: Now, using the image generated in the last step, by use the </a:t>
            </a:r>
            <a:r>
              <a:rPr lang="en-US" sz="2000" b="1" dirty="0"/>
              <a:t>Grid X</a:t>
            </a:r>
            <a:r>
              <a:rPr lang="en-US" sz="2000" dirty="0"/>
              <a:t> and </a:t>
            </a:r>
            <a:r>
              <a:rPr lang="en-US" sz="2000" b="1" dirty="0"/>
              <a:t>Grid Y</a:t>
            </a:r>
            <a:r>
              <a:rPr lang="en-US" sz="2000" dirty="0"/>
              <a:t> parameters to divide the image into multiple grids, as can be seen in the following image:</a:t>
            </a:r>
            <a:endParaRPr lang="en-IN" sz="2000" dirty="0"/>
          </a:p>
        </p:txBody>
      </p:sp>
      <p:pic>
        <p:nvPicPr>
          <p:cNvPr id="5" name="Picture 4">
            <a:extLst>
              <a:ext uri="{FF2B5EF4-FFF2-40B4-BE49-F238E27FC236}">
                <a16:creationId xmlns:a16="http://schemas.microsoft.com/office/drawing/2014/main" id="{DE5A2960-56A1-4147-A40D-FD7117084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057360"/>
            <a:ext cx="9012238" cy="2257465"/>
          </a:xfrm>
          <a:prstGeom prst="rect">
            <a:avLst/>
          </a:prstGeom>
        </p:spPr>
      </p:pic>
      <p:sp>
        <p:nvSpPr>
          <p:cNvPr id="6" name="TextBox 5">
            <a:extLst>
              <a:ext uri="{FF2B5EF4-FFF2-40B4-BE49-F238E27FC236}">
                <a16:creationId xmlns:a16="http://schemas.microsoft.com/office/drawing/2014/main" id="{0A03AF18-534A-4261-9CD1-CE244774A8FD}"/>
              </a:ext>
            </a:extLst>
          </p:cNvPr>
          <p:cNvSpPr txBox="1"/>
          <p:nvPr/>
        </p:nvSpPr>
        <p:spPr>
          <a:xfrm>
            <a:off x="2589212" y="4581525"/>
            <a:ext cx="901223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If an image in grayscale, each histogram (from each grid) will contain only 256 positions (0~255) representing the occurrences of each pixel intensity.</a:t>
            </a:r>
          </a:p>
          <a:p>
            <a:pPr marL="285750" indent="-285750">
              <a:buFont typeface="Arial" panose="020B0604020202020204" pitchFamily="34" charset="0"/>
              <a:buChar char="•"/>
            </a:pPr>
            <a:r>
              <a:rPr lang="en-US" dirty="0"/>
              <a:t>Then, the algorithm concatenate each histogram to create a new and bigger histogram. Supposing we have 8x8 grids, we will have 8x8x256=16,384 positions in the final histogram. The final histogram represents the characteristics of the image original image.</a:t>
            </a:r>
          </a:p>
          <a:p>
            <a:endParaRPr lang="en-IN" dirty="0"/>
          </a:p>
        </p:txBody>
      </p:sp>
    </p:spTree>
    <p:extLst>
      <p:ext uri="{BB962C8B-B14F-4D97-AF65-F5344CB8AC3E}">
        <p14:creationId xmlns:p14="http://schemas.microsoft.com/office/powerpoint/2010/main" val="2388692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7474-6A81-4901-9656-574BCF0DF8B4}"/>
              </a:ext>
            </a:extLst>
          </p:cNvPr>
          <p:cNvSpPr>
            <a:spLocks noGrp="1"/>
          </p:cNvSpPr>
          <p:nvPr>
            <p:ph type="title"/>
          </p:nvPr>
        </p:nvSpPr>
        <p:spPr>
          <a:xfrm>
            <a:off x="12382500" y="1219200"/>
            <a:ext cx="647700" cy="685800"/>
          </a:xfrm>
        </p:spPr>
        <p:txBody>
          <a:bodyPr/>
          <a:lstStyle/>
          <a:p>
            <a:endParaRPr lang="en-IN" dirty="0"/>
          </a:p>
        </p:txBody>
      </p:sp>
      <p:sp>
        <p:nvSpPr>
          <p:cNvPr id="3" name="Content Placeholder 2">
            <a:extLst>
              <a:ext uri="{FF2B5EF4-FFF2-40B4-BE49-F238E27FC236}">
                <a16:creationId xmlns:a16="http://schemas.microsoft.com/office/drawing/2014/main" id="{A4AF603E-5011-4DD5-8D25-5344C4775799}"/>
              </a:ext>
            </a:extLst>
          </p:cNvPr>
          <p:cNvSpPr>
            <a:spLocks noGrp="1"/>
          </p:cNvSpPr>
          <p:nvPr>
            <p:ph idx="1"/>
          </p:nvPr>
        </p:nvSpPr>
        <p:spPr>
          <a:xfrm>
            <a:off x="2589212" y="790575"/>
            <a:ext cx="8915400" cy="5715000"/>
          </a:xfrm>
        </p:spPr>
        <p:txBody>
          <a:bodyPr>
            <a:normAutofit/>
          </a:bodyPr>
          <a:lstStyle/>
          <a:p>
            <a:r>
              <a:rPr lang="en-US" sz="2000" b="1" dirty="0"/>
              <a:t>Performing the face recognition</a:t>
            </a:r>
            <a:r>
              <a:rPr lang="en-US" sz="2000" dirty="0"/>
              <a:t>: In this step, the algorithm is already trained. Each histogram created is used to represent each image from the training dataset. So, given an input image, we perform the steps again for this new image and creates a histogram which represents the image.</a:t>
            </a:r>
          </a:p>
          <a:p>
            <a:pPr>
              <a:buFont typeface="Wingdings" panose="05000000000000000000" pitchFamily="2" charset="2"/>
              <a:buChar char="Ø"/>
            </a:pPr>
            <a:r>
              <a:rPr lang="en-US" sz="2000" dirty="0"/>
              <a:t>So to find the image that matches the input image we just need to compare two histograms and return the image with the closest histogram.</a:t>
            </a:r>
          </a:p>
          <a:p>
            <a:pPr>
              <a:buFont typeface="Wingdings" panose="05000000000000000000" pitchFamily="2" charset="2"/>
              <a:buChar char="Ø"/>
            </a:pPr>
            <a:r>
              <a:rPr lang="en-US" sz="2000" dirty="0"/>
              <a:t>We can use various approaches to compare the histograms (calculate the distance between two histograms) example: </a:t>
            </a:r>
            <a:r>
              <a:rPr lang="en-US" sz="2000" b="1" dirty="0" err="1"/>
              <a:t>euclidean</a:t>
            </a:r>
            <a:r>
              <a:rPr lang="en-US" sz="2000" b="1" dirty="0"/>
              <a:t> distance</a:t>
            </a:r>
            <a:r>
              <a:rPr lang="en-US" sz="2000" dirty="0"/>
              <a:t>, </a:t>
            </a:r>
            <a:r>
              <a:rPr lang="en-US" sz="2000" b="1" dirty="0"/>
              <a:t>chi-square</a:t>
            </a:r>
            <a:r>
              <a:rPr lang="en-US" sz="2000" dirty="0"/>
              <a:t>, </a:t>
            </a:r>
            <a:r>
              <a:rPr lang="en-US" sz="2000" b="1" dirty="0"/>
              <a:t>absolute value</a:t>
            </a:r>
            <a:r>
              <a:rPr lang="en-US" sz="2000" dirty="0"/>
              <a:t>, etc. </a:t>
            </a:r>
          </a:p>
          <a:p>
            <a:pPr>
              <a:buFont typeface="Wingdings" panose="05000000000000000000" pitchFamily="2" charset="2"/>
              <a:buChar char="Ø"/>
            </a:pPr>
            <a:r>
              <a:rPr lang="en-US" sz="2000" dirty="0"/>
              <a:t>So the algorithm output is the ID from the image with the closest histogram. The algorithm should also return the calculated distance, which can be used as a ‘</a:t>
            </a:r>
            <a:r>
              <a:rPr lang="en-US" sz="2000" b="1" dirty="0"/>
              <a:t>confidence</a:t>
            </a:r>
            <a:r>
              <a:rPr lang="en-US" sz="2000" dirty="0"/>
              <a:t>’ measurement.</a:t>
            </a:r>
          </a:p>
          <a:p>
            <a:pPr>
              <a:buFont typeface="Wingdings" panose="05000000000000000000" pitchFamily="2" charset="2"/>
              <a:buChar char="Ø"/>
            </a:pPr>
            <a:r>
              <a:rPr lang="en-US" dirty="0"/>
              <a:t>As lower confidences are better because it means the distance between the two histograms is closer.</a:t>
            </a:r>
            <a:endParaRPr lang="en-US" sz="2000" dirty="0"/>
          </a:p>
          <a:p>
            <a:endParaRPr lang="en-US" sz="2000" dirty="0"/>
          </a:p>
          <a:p>
            <a:endParaRPr lang="en-IN" sz="2000" dirty="0"/>
          </a:p>
        </p:txBody>
      </p:sp>
    </p:spTree>
    <p:extLst>
      <p:ext uri="{BB962C8B-B14F-4D97-AF65-F5344CB8AC3E}">
        <p14:creationId xmlns:p14="http://schemas.microsoft.com/office/powerpoint/2010/main" val="2340444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E2CE-C137-428D-8A7E-412ABCDEC799}"/>
              </a:ext>
            </a:extLst>
          </p:cNvPr>
          <p:cNvSpPr>
            <a:spLocks noGrp="1"/>
          </p:cNvSpPr>
          <p:nvPr>
            <p:ph type="title"/>
          </p:nvPr>
        </p:nvSpPr>
        <p:spPr>
          <a:xfrm>
            <a:off x="2592925" y="624110"/>
            <a:ext cx="8911687" cy="1023715"/>
          </a:xfrm>
        </p:spPr>
        <p:txBody>
          <a:bodyPr/>
          <a:lstStyle/>
          <a:p>
            <a:pPr algn="ctr"/>
            <a:r>
              <a:rPr lang="en-IN" dirty="0"/>
              <a:t>Conclusion</a:t>
            </a:r>
          </a:p>
        </p:txBody>
      </p:sp>
      <p:sp>
        <p:nvSpPr>
          <p:cNvPr id="3" name="Content Placeholder 2">
            <a:extLst>
              <a:ext uri="{FF2B5EF4-FFF2-40B4-BE49-F238E27FC236}">
                <a16:creationId xmlns:a16="http://schemas.microsoft.com/office/drawing/2014/main" id="{B96322DC-4A1A-4636-8108-989A302406CA}"/>
              </a:ext>
            </a:extLst>
          </p:cNvPr>
          <p:cNvSpPr>
            <a:spLocks noGrp="1"/>
          </p:cNvSpPr>
          <p:nvPr>
            <p:ph idx="1"/>
          </p:nvPr>
        </p:nvSpPr>
        <p:spPr>
          <a:xfrm>
            <a:off x="2589212" y="1847850"/>
            <a:ext cx="8915400" cy="4063372"/>
          </a:xfrm>
        </p:spPr>
        <p:txBody>
          <a:bodyPr/>
          <a:lstStyle/>
          <a:p>
            <a:r>
              <a:rPr lang="en-US" sz="2000" dirty="0"/>
              <a:t>LBPH is one of the easiest face recognition algorithms.</a:t>
            </a:r>
          </a:p>
          <a:p>
            <a:r>
              <a:rPr lang="en-US" sz="2000" dirty="0"/>
              <a:t>It can represent local features in the images.</a:t>
            </a:r>
          </a:p>
          <a:p>
            <a:r>
              <a:rPr lang="en-US" sz="2000" dirty="0"/>
              <a:t>It is possible to get great results (mainly in a controlled environment).</a:t>
            </a:r>
          </a:p>
          <a:p>
            <a:r>
              <a:rPr lang="en-US" sz="2000" dirty="0"/>
              <a:t>It is robust against monotonic gray scale transformations.</a:t>
            </a:r>
          </a:p>
          <a:p>
            <a:r>
              <a:rPr lang="en-US" sz="2000" dirty="0"/>
              <a:t>It is provided by the </a:t>
            </a:r>
            <a:r>
              <a:rPr lang="en-US" sz="2000" dirty="0">
                <a:hlinkClick r:id="rId2"/>
              </a:rPr>
              <a:t>OpenCV</a:t>
            </a:r>
            <a:r>
              <a:rPr lang="en-US" sz="2000" dirty="0"/>
              <a:t> library (Open Source Computer Vision Library).</a:t>
            </a:r>
          </a:p>
          <a:p>
            <a:r>
              <a:rPr lang="en-US" sz="2000" dirty="0"/>
              <a:t>The OpenCV library can be used by many programming languages (e.g. C++, Python, Ruby, </a:t>
            </a:r>
            <a:r>
              <a:rPr lang="en-US" sz="2000" dirty="0" err="1"/>
              <a:t>Matlab</a:t>
            </a:r>
            <a:r>
              <a:rPr lang="en-US" sz="2000" dirty="0"/>
              <a:t>).</a:t>
            </a:r>
          </a:p>
          <a:p>
            <a:endParaRPr lang="en-IN" dirty="0"/>
          </a:p>
        </p:txBody>
      </p:sp>
    </p:spTree>
    <p:extLst>
      <p:ext uri="{BB962C8B-B14F-4D97-AF65-F5344CB8AC3E}">
        <p14:creationId xmlns:p14="http://schemas.microsoft.com/office/powerpoint/2010/main" val="4159650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288A-9111-4A46-948E-054DF03A4C89}"/>
              </a:ext>
            </a:extLst>
          </p:cNvPr>
          <p:cNvSpPr>
            <a:spLocks noGrp="1"/>
          </p:cNvSpPr>
          <p:nvPr>
            <p:ph type="title"/>
          </p:nvPr>
        </p:nvSpPr>
        <p:spPr>
          <a:xfrm rot="20141249">
            <a:off x="2497675" y="2862485"/>
            <a:ext cx="8911687" cy="1280890"/>
          </a:xfrm>
        </p:spPr>
        <p:txBody>
          <a:bodyPr>
            <a:normAutofit/>
          </a:bodyPr>
          <a:lstStyle/>
          <a:p>
            <a:pPr algn="ctr"/>
            <a:r>
              <a:rPr lang="en-IN" sz="6000" b="1" i="1" dirty="0"/>
              <a:t>Thank You</a:t>
            </a:r>
          </a:p>
        </p:txBody>
      </p:sp>
      <p:sp>
        <p:nvSpPr>
          <p:cNvPr id="3" name="Content Placeholder 2">
            <a:extLst>
              <a:ext uri="{FF2B5EF4-FFF2-40B4-BE49-F238E27FC236}">
                <a16:creationId xmlns:a16="http://schemas.microsoft.com/office/drawing/2014/main" id="{BC18CDF3-584B-458D-B7BA-241F254E6890}"/>
              </a:ext>
            </a:extLst>
          </p:cNvPr>
          <p:cNvSpPr>
            <a:spLocks noGrp="1"/>
          </p:cNvSpPr>
          <p:nvPr>
            <p:ph idx="1"/>
          </p:nvPr>
        </p:nvSpPr>
        <p:spPr>
          <a:xfrm flipH="1">
            <a:off x="11504611" y="2362200"/>
            <a:ext cx="525463" cy="3549022"/>
          </a:xfrm>
        </p:spPr>
        <p:txBody>
          <a:bodyPr/>
          <a:lstStyle/>
          <a:p>
            <a:endParaRPr lang="en-IN" dirty="0"/>
          </a:p>
        </p:txBody>
      </p:sp>
    </p:spTree>
    <p:extLst>
      <p:ext uri="{BB962C8B-B14F-4D97-AF65-F5344CB8AC3E}">
        <p14:creationId xmlns:p14="http://schemas.microsoft.com/office/powerpoint/2010/main" val="117465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806F-9F2F-4A81-8D7D-C387E8ECA56D}"/>
              </a:ext>
            </a:extLst>
          </p:cNvPr>
          <p:cNvSpPr>
            <a:spLocks noGrp="1"/>
          </p:cNvSpPr>
          <p:nvPr>
            <p:ph type="title"/>
          </p:nvPr>
        </p:nvSpPr>
        <p:spPr/>
        <p:txBody>
          <a:bodyPr/>
          <a:lstStyle/>
          <a:p>
            <a:pPr algn="ctr"/>
            <a:r>
              <a:rPr lang="en-IN" dirty="0"/>
              <a:t>Basic operations with OpenCV</a:t>
            </a:r>
          </a:p>
        </p:txBody>
      </p:sp>
      <p:sp>
        <p:nvSpPr>
          <p:cNvPr id="4" name="Content Placeholder 3"/>
          <p:cNvSpPr>
            <a:spLocks noGrp="1"/>
          </p:cNvSpPr>
          <p:nvPr>
            <p:ph idx="1"/>
          </p:nvPr>
        </p:nvSpPr>
        <p:spPr>
          <a:xfrm>
            <a:off x="2103928" y="1545578"/>
            <a:ext cx="7881643" cy="4365643"/>
          </a:xfrm>
        </p:spPr>
        <p:txBody>
          <a:bodyPr>
            <a:normAutofit lnSpcReduction="10000"/>
          </a:bodyPr>
          <a:lstStyle/>
          <a:p>
            <a:pPr>
              <a:buNone/>
            </a:pPr>
            <a:r>
              <a:rPr lang="en-US" b="1" dirty="0"/>
              <a:t>Loading an image using </a:t>
            </a:r>
            <a:r>
              <a:rPr lang="en-US" b="1" dirty="0" err="1"/>
              <a:t>OpenCV</a:t>
            </a:r>
            <a:r>
              <a:rPr lang="en-US" b="1" dirty="0"/>
              <a:t>:</a:t>
            </a:r>
          </a:p>
          <a:p>
            <a:pPr>
              <a:buNone/>
            </a:pPr>
            <a:r>
              <a:rPr lang="en-US" dirty="0" err="1"/>
              <a:t>Img</a:t>
            </a:r>
            <a:r>
              <a:rPr lang="en-US" dirty="0"/>
              <a:t> = cv2.imread (“pic.jpg”,1)        # colored images </a:t>
            </a:r>
          </a:p>
          <a:p>
            <a:pPr>
              <a:buNone/>
            </a:pPr>
            <a:r>
              <a:rPr lang="en-US" dirty="0"/>
              <a:t>Img_1 = cv2.imread (“pic.jpg”,0)    #Black and White (gray scale)</a:t>
            </a:r>
          </a:p>
          <a:p>
            <a:pPr>
              <a:buNone/>
            </a:pPr>
            <a:r>
              <a:rPr lang="en-US" b="1" dirty="0"/>
              <a:t>Displaying the image:</a:t>
            </a:r>
          </a:p>
          <a:p>
            <a:pPr>
              <a:buNone/>
            </a:pPr>
            <a:r>
              <a:rPr lang="en-US" dirty="0"/>
              <a:t>Import cv2</a:t>
            </a:r>
          </a:p>
          <a:p>
            <a:pPr fontAlgn="base">
              <a:buNone/>
            </a:pPr>
            <a:r>
              <a:rPr lang="en-US" dirty="0" err="1"/>
              <a:t>Img</a:t>
            </a:r>
            <a:r>
              <a:rPr lang="en-US" dirty="0"/>
              <a:t> = cv2.imread (“Penguins.jpg”,0)</a:t>
            </a:r>
          </a:p>
          <a:p>
            <a:pPr fontAlgn="base">
              <a:buNone/>
            </a:pPr>
            <a:r>
              <a:rPr lang="en-US" dirty="0"/>
              <a:t>cv2.imshow(“Penguins”, </a:t>
            </a:r>
            <a:r>
              <a:rPr lang="en-US" dirty="0" err="1"/>
              <a:t>img</a:t>
            </a:r>
            <a:r>
              <a:rPr lang="en-US" dirty="0"/>
              <a:t>) </a:t>
            </a:r>
          </a:p>
          <a:p>
            <a:pPr fontAlgn="base">
              <a:buNone/>
            </a:pPr>
            <a:r>
              <a:rPr lang="en-US" dirty="0"/>
              <a:t>cv2.waitKey(0)</a:t>
            </a:r>
          </a:p>
          <a:p>
            <a:pPr fontAlgn="base">
              <a:buNone/>
            </a:pPr>
            <a:r>
              <a:rPr lang="en-US" dirty="0"/>
              <a:t># cv2.waitKey(2000) </a:t>
            </a:r>
          </a:p>
          <a:p>
            <a:pPr fontAlgn="base">
              <a:buNone/>
            </a:pPr>
            <a:r>
              <a:rPr lang="en-US" dirty="0"/>
              <a:t>cv2.destroyAllWindows()</a:t>
            </a:r>
          </a:p>
          <a:p>
            <a:pPr fontAlgn="base">
              <a:buNone/>
            </a:pPr>
            <a:r>
              <a:rPr lang="en-US" dirty="0"/>
              <a:t> </a:t>
            </a:r>
          </a:p>
          <a:p>
            <a:pPr>
              <a:buNone/>
            </a:pPr>
            <a:endParaRPr lang="en-US" dirty="0"/>
          </a:p>
        </p:txBody>
      </p:sp>
    </p:spTree>
    <p:extLst>
      <p:ext uri="{BB962C8B-B14F-4D97-AF65-F5344CB8AC3E}">
        <p14:creationId xmlns:p14="http://schemas.microsoft.com/office/powerpoint/2010/main" val="192932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1ADAA-7CD7-4504-AFD1-B8AA3C22C284}"/>
              </a:ext>
            </a:extLst>
          </p:cNvPr>
          <p:cNvSpPr>
            <a:spLocks noGrp="1"/>
          </p:cNvSpPr>
          <p:nvPr>
            <p:ph idx="1"/>
          </p:nvPr>
        </p:nvSpPr>
        <p:spPr>
          <a:xfrm>
            <a:off x="1391591" y="1607618"/>
            <a:ext cx="8915400" cy="3777622"/>
          </a:xfrm>
        </p:spPr>
        <p:txBody>
          <a:bodyPr>
            <a:noAutofit/>
          </a:bodyPr>
          <a:lstStyle/>
          <a:p>
            <a:r>
              <a:rPr lang="en-IN" sz="1900" b="1" dirty="0" err="1"/>
              <a:t>Imread</a:t>
            </a:r>
            <a:r>
              <a:rPr lang="en-IN" sz="1900" b="1" dirty="0"/>
              <a:t>():</a:t>
            </a:r>
            <a:r>
              <a:rPr lang="en-IN" sz="1900" dirty="0"/>
              <a:t> to import the input </a:t>
            </a:r>
            <a:r>
              <a:rPr lang="en-IN" sz="1900" dirty="0" err="1"/>
              <a:t>image.there</a:t>
            </a:r>
            <a:r>
              <a:rPr lang="en-IN" sz="1900" dirty="0"/>
              <a:t> are 2 parameters to the </a:t>
            </a:r>
            <a:r>
              <a:rPr lang="en-IN" sz="1900" dirty="0" err="1"/>
              <a:t>imread</a:t>
            </a:r>
            <a:r>
              <a:rPr lang="en-IN" sz="1900" dirty="0"/>
              <a:t> function which is the name of image and to indicate it a </a:t>
            </a:r>
            <a:r>
              <a:rPr lang="en-IN" sz="1900" dirty="0" err="1"/>
              <a:t>color</a:t>
            </a:r>
            <a:r>
              <a:rPr lang="en-IN" sz="1900" dirty="0"/>
              <a:t> or gray scale image.(0 indicates gray scale and 1 indicates </a:t>
            </a:r>
            <a:r>
              <a:rPr lang="en-IN" sz="1900" dirty="0" err="1"/>
              <a:t>color</a:t>
            </a:r>
            <a:r>
              <a:rPr lang="en-IN" sz="1900" dirty="0"/>
              <a:t> image)</a:t>
            </a:r>
          </a:p>
          <a:p>
            <a:r>
              <a:rPr lang="en-IN" sz="1900" b="1" dirty="0" err="1"/>
              <a:t>Imshow</a:t>
            </a:r>
            <a:r>
              <a:rPr lang="en-IN" sz="1900" b="1" dirty="0"/>
              <a:t>(): </a:t>
            </a:r>
            <a:r>
              <a:rPr lang="en-IN" sz="1900" dirty="0"/>
              <a:t>to display the image by opening a window.</a:t>
            </a:r>
            <a:r>
              <a:rPr lang="en-US" sz="1900" dirty="0"/>
              <a:t> There are 2 parameters to the </a:t>
            </a:r>
            <a:r>
              <a:rPr lang="en-US" sz="1900" dirty="0" err="1"/>
              <a:t>imshow</a:t>
            </a:r>
            <a:r>
              <a:rPr lang="en-US" sz="1900" dirty="0"/>
              <a:t> function which is the name of the window and the image object to be displayed.</a:t>
            </a:r>
            <a:r>
              <a:rPr lang="en-IN" sz="1900" b="1" dirty="0"/>
              <a:t> </a:t>
            </a:r>
          </a:p>
          <a:p>
            <a:r>
              <a:rPr lang="en-US" sz="1900" b="1" dirty="0" err="1"/>
              <a:t>waitKey</a:t>
            </a:r>
            <a:r>
              <a:rPr lang="en-US" sz="1900" b="1" dirty="0"/>
              <a:t>(): </a:t>
            </a:r>
            <a:r>
              <a:rPr lang="en-US" sz="1900" dirty="0"/>
              <a:t>makes the window static until the user presses a key. The parameter passed to it is the time in milliseconds.</a:t>
            </a:r>
            <a:endParaRPr lang="en-IN" sz="1900" b="1" dirty="0"/>
          </a:p>
          <a:p>
            <a:r>
              <a:rPr lang="en-US" sz="1900" b="1" dirty="0" err="1"/>
              <a:t>destroyAllWindows</a:t>
            </a:r>
            <a:r>
              <a:rPr lang="en-US" sz="1900" b="1" dirty="0"/>
              <a:t>():  </a:t>
            </a:r>
            <a:r>
              <a:rPr lang="en-US" sz="1900" dirty="0"/>
              <a:t>to close the window based on the </a:t>
            </a:r>
            <a:r>
              <a:rPr lang="en-US" sz="1900" dirty="0" err="1"/>
              <a:t>waitForKey</a:t>
            </a:r>
            <a:r>
              <a:rPr lang="en-US" sz="1900" dirty="0"/>
              <a:t> parameter.</a:t>
            </a:r>
          </a:p>
          <a:p>
            <a:r>
              <a:rPr lang="en-US" sz="1900" b="1" dirty="0"/>
              <a:t>Resize(): </a:t>
            </a:r>
            <a:r>
              <a:rPr lang="en-US" sz="1900" dirty="0"/>
              <a:t> function is used to resize an image to the desired shape. The parameter here is the shape of the new resized image.</a:t>
            </a:r>
          </a:p>
          <a:p>
            <a:pPr>
              <a:buNone/>
            </a:pPr>
            <a:br>
              <a:rPr lang="en-US" sz="1900" dirty="0"/>
            </a:br>
            <a:endParaRPr lang="en-IN" sz="1900" b="1" dirty="0"/>
          </a:p>
          <a:p>
            <a:endParaRPr lang="en-IN" sz="1900" b="1" dirty="0"/>
          </a:p>
        </p:txBody>
      </p:sp>
      <p:sp>
        <p:nvSpPr>
          <p:cNvPr id="6" name="Title 5"/>
          <p:cNvSpPr>
            <a:spLocks noGrp="1"/>
          </p:cNvSpPr>
          <p:nvPr>
            <p:ph type="title"/>
          </p:nvPr>
        </p:nvSpPr>
        <p:spPr>
          <a:xfrm>
            <a:off x="4248151" y="566960"/>
            <a:ext cx="7599362" cy="1280890"/>
          </a:xfrm>
        </p:spPr>
        <p:txBody>
          <a:bodyPr/>
          <a:lstStyle/>
          <a:p>
            <a:r>
              <a:rPr lang="en-US" dirty="0"/>
              <a:t>OpenCV</a:t>
            </a:r>
          </a:p>
        </p:txBody>
      </p:sp>
    </p:spTree>
    <p:extLst>
      <p:ext uri="{BB962C8B-B14F-4D97-AF65-F5344CB8AC3E}">
        <p14:creationId xmlns:p14="http://schemas.microsoft.com/office/powerpoint/2010/main" val="411914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Face Detection Steps Using OpenCV</a:t>
            </a:r>
            <a:br>
              <a:rPr lang="en-US" dirty="0"/>
            </a:br>
            <a:endParaRPr lang="en-US" dirty="0"/>
          </a:p>
        </p:txBody>
      </p:sp>
      <p:sp>
        <p:nvSpPr>
          <p:cNvPr id="3" name="Content Placeholder 2"/>
          <p:cNvSpPr>
            <a:spLocks noGrp="1"/>
          </p:cNvSpPr>
          <p:nvPr>
            <p:ph idx="1"/>
          </p:nvPr>
        </p:nvSpPr>
        <p:spPr>
          <a:xfrm>
            <a:off x="1488935" y="1594130"/>
            <a:ext cx="10015677" cy="4317091"/>
          </a:xfrm>
        </p:spPr>
        <p:txBody>
          <a:bodyPr/>
          <a:lstStyle/>
          <a:p>
            <a:r>
              <a:rPr lang="en-US" b="1" dirty="0"/>
              <a:t>Step 1:</a:t>
            </a:r>
            <a:r>
              <a:rPr lang="en-US" dirty="0"/>
              <a:t> Considering our prerequisites, we will require an image, to begin with. Later we need to create a cascade classifier which will eventually give us the features of the face.</a:t>
            </a:r>
          </a:p>
          <a:p>
            <a:r>
              <a:rPr lang="en-US" b="1" dirty="0"/>
              <a:t>Step 2: </a:t>
            </a:r>
            <a:r>
              <a:rPr lang="en-US" dirty="0"/>
              <a:t>This step involves making use of </a:t>
            </a:r>
            <a:r>
              <a:rPr lang="en-US" dirty="0" err="1"/>
              <a:t>OpenCV</a:t>
            </a:r>
            <a:r>
              <a:rPr lang="en-US" dirty="0"/>
              <a:t> which will read the image and the features file. So at this point, there are </a:t>
            </a:r>
            <a:r>
              <a:rPr lang="en-US" dirty="0" err="1"/>
              <a:t>NumPy</a:t>
            </a:r>
            <a:r>
              <a:rPr lang="en-US" dirty="0"/>
              <a:t> arrays at the primary data points.</a:t>
            </a:r>
          </a:p>
          <a:p>
            <a:pPr>
              <a:buNone/>
            </a:pPr>
            <a:r>
              <a:rPr lang="en-US" dirty="0"/>
              <a:t>      All we need to do is to search for the row and column values of the face </a:t>
            </a:r>
            <a:r>
              <a:rPr lang="en-US" dirty="0" err="1"/>
              <a:t>NumPy</a:t>
            </a:r>
            <a:r>
              <a:rPr lang="en-US" dirty="0"/>
              <a:t> </a:t>
            </a:r>
            <a:r>
              <a:rPr lang="en-US" dirty="0" err="1"/>
              <a:t>ndarray</a:t>
            </a:r>
            <a:r>
              <a:rPr lang="en-US" dirty="0"/>
              <a:t>. This is the array with the face rectangle coordinates.</a:t>
            </a:r>
          </a:p>
          <a:p>
            <a:r>
              <a:rPr lang="en-US" b="1" dirty="0"/>
              <a:t>Step 3:</a:t>
            </a:r>
            <a:r>
              <a:rPr lang="en-US" dirty="0"/>
              <a:t> This final step involves displaying the image with the rectangular face box.</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icture2-9.png"/>
          <p:cNvPicPr>
            <a:picLocks noGrp="1" noChangeAspect="1"/>
          </p:cNvPicPr>
          <p:nvPr>
            <p:ph idx="1"/>
          </p:nvPr>
        </p:nvPicPr>
        <p:blipFill>
          <a:blip r:embed="rId2"/>
          <a:stretch>
            <a:fillRect/>
          </a:stretch>
        </p:blipFill>
        <p:spPr>
          <a:xfrm>
            <a:off x="2817430" y="693217"/>
            <a:ext cx="7277528" cy="4518053"/>
          </a:xfrm>
        </p:spPr>
      </p:pic>
    </p:spTree>
    <p:extLst>
      <p:ext uri="{BB962C8B-B14F-4D97-AF65-F5344CB8AC3E}">
        <p14:creationId xmlns:p14="http://schemas.microsoft.com/office/powerpoint/2010/main" val="355199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10" name="Content Placeholder 9"/>
          <p:cNvSpPr>
            <a:spLocks noGrp="1"/>
          </p:cNvSpPr>
          <p:nvPr>
            <p:ph idx="1"/>
          </p:nvPr>
        </p:nvSpPr>
        <p:spPr>
          <a:xfrm>
            <a:off x="1610315" y="1905000"/>
            <a:ext cx="9894297" cy="4006222"/>
          </a:xfrm>
        </p:spPr>
        <p:txBody>
          <a:bodyPr>
            <a:normAutofit/>
          </a:bodyPr>
          <a:lstStyle/>
          <a:p>
            <a:r>
              <a:rPr lang="en-US" sz="1900" dirty="0"/>
              <a:t>First, we create a </a:t>
            </a:r>
            <a:r>
              <a:rPr lang="en-US" sz="1900" b="1" dirty="0" err="1"/>
              <a:t>CascadeClassifier</a:t>
            </a:r>
            <a:r>
              <a:rPr lang="en-US" sz="1900" dirty="0"/>
              <a:t> object to extract the features of the face as explained earlier. The path to the XML file which contains the face features is the parameter here.</a:t>
            </a:r>
          </a:p>
          <a:p>
            <a:r>
              <a:rPr lang="en-US" sz="1900" dirty="0"/>
              <a:t>The next step would be to read an image with a face on it and convert it into a black and white image using </a:t>
            </a:r>
            <a:r>
              <a:rPr lang="en-US" sz="1900" b="1" dirty="0"/>
              <a:t>COLOR_BGR2GREY</a:t>
            </a:r>
            <a:r>
              <a:rPr lang="en-US" sz="1900" dirty="0"/>
              <a:t>.</a:t>
            </a:r>
          </a:p>
          <a:p>
            <a:r>
              <a:rPr lang="en-US" sz="1900" dirty="0"/>
              <a:t>Then, search for the coordinates for the image. This is done using </a:t>
            </a:r>
            <a:r>
              <a:rPr lang="en-US" sz="1900" b="1" dirty="0" err="1"/>
              <a:t>detectMultiScale</a:t>
            </a:r>
            <a:r>
              <a:rPr lang="en-US" sz="1900" dirty="0"/>
              <a:t>.</a:t>
            </a:r>
          </a:p>
          <a:p>
            <a:r>
              <a:rPr lang="en-US" sz="2000" dirty="0"/>
              <a:t>The </a:t>
            </a:r>
            <a:r>
              <a:rPr lang="en-US" sz="2000" b="1" dirty="0" err="1"/>
              <a:t>scaleFactor</a:t>
            </a:r>
            <a:r>
              <a:rPr lang="en-US" sz="2000" b="1" dirty="0"/>
              <a:t> </a:t>
            </a:r>
            <a:r>
              <a:rPr lang="en-US" sz="2000" dirty="0"/>
              <a:t>is used to decrease the shape value by 5% until the face is found. So, on the whole – Smaller the value, greater is the accuracy.</a:t>
            </a:r>
            <a:br>
              <a:rPr lang="en-US" sz="1900" dirty="0"/>
            </a:br>
            <a:endParaRPr lang="en-US" sz="1900" dirty="0"/>
          </a:p>
        </p:txBody>
      </p:sp>
    </p:spTree>
    <p:extLst>
      <p:ext uri="{BB962C8B-B14F-4D97-AF65-F5344CB8AC3E}">
        <p14:creationId xmlns:p14="http://schemas.microsoft.com/office/powerpoint/2010/main" val="196744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71" y="624110"/>
            <a:ext cx="9950941" cy="1280890"/>
          </a:xfrm>
        </p:spPr>
        <p:txBody>
          <a:bodyPr>
            <a:normAutofit/>
          </a:bodyPr>
          <a:lstStyle/>
          <a:p>
            <a:r>
              <a:rPr lang="en-US" sz="2000" b="1" dirty="0"/>
              <a:t>Adding the rectangular face box:</a:t>
            </a:r>
            <a:br>
              <a:rPr lang="en-US" sz="2000" dirty="0"/>
            </a:br>
            <a:endParaRPr lang="en-US" sz="2000" dirty="0"/>
          </a:p>
        </p:txBody>
      </p:sp>
      <p:sp>
        <p:nvSpPr>
          <p:cNvPr id="3" name="Content Placeholder 2"/>
          <p:cNvSpPr>
            <a:spLocks noGrp="1"/>
          </p:cNvSpPr>
          <p:nvPr>
            <p:ph idx="1"/>
          </p:nvPr>
        </p:nvSpPr>
        <p:spPr/>
        <p:txBody>
          <a:bodyPr/>
          <a:lstStyle/>
          <a:p>
            <a:pPr>
              <a:buNone/>
            </a:pPr>
            <a:br>
              <a:rPr lang="en-US" dirty="0"/>
            </a:br>
            <a:br>
              <a:rPr lang="en-US" dirty="0"/>
            </a:br>
            <a:endParaRPr lang="en-US" dirty="0"/>
          </a:p>
        </p:txBody>
      </p:sp>
      <p:pic>
        <p:nvPicPr>
          <p:cNvPr id="4" name="Picture 3" descr="Picture2-10-768x306.png"/>
          <p:cNvPicPr>
            <a:picLocks noChangeAspect="1"/>
          </p:cNvPicPr>
          <p:nvPr/>
        </p:nvPicPr>
        <p:blipFill>
          <a:blip r:embed="rId2"/>
          <a:stretch>
            <a:fillRect/>
          </a:stretch>
        </p:blipFill>
        <p:spPr>
          <a:xfrm>
            <a:off x="2384993" y="1348740"/>
            <a:ext cx="5852160" cy="2331720"/>
          </a:xfrm>
          <a:prstGeom prst="rect">
            <a:avLst/>
          </a:prstGeom>
        </p:spPr>
      </p:pic>
      <p:sp>
        <p:nvSpPr>
          <p:cNvPr id="6" name="Rectangle 5"/>
          <p:cNvSpPr/>
          <p:nvPr/>
        </p:nvSpPr>
        <p:spPr>
          <a:xfrm>
            <a:off x="1213805" y="3244334"/>
            <a:ext cx="10406357" cy="2585323"/>
          </a:xfrm>
          <a:prstGeom prst="rect">
            <a:avLst/>
          </a:prstGeom>
        </p:spPr>
        <p:txBody>
          <a:bodyPr wrap="square">
            <a:spAutoFit/>
          </a:bodyPr>
          <a:lstStyle/>
          <a:p>
            <a:r>
              <a:rPr lang="en-US" b="1" dirty="0"/>
              <a:t>Capturing Video:</a:t>
            </a:r>
          </a:p>
          <a:p>
            <a:endParaRPr lang="en-US" b="1" dirty="0"/>
          </a:p>
          <a:p>
            <a:r>
              <a:rPr lang="en-US" b="1" dirty="0"/>
              <a:t>          </a:t>
            </a:r>
            <a:r>
              <a:rPr lang="en-US" dirty="0" err="1"/>
              <a:t>vedio</a:t>
            </a:r>
            <a:r>
              <a:rPr lang="en-US" dirty="0"/>
              <a:t>=cv2.Vediocapture(0)</a:t>
            </a:r>
          </a:p>
          <a:p>
            <a:r>
              <a:rPr lang="en-US" dirty="0"/>
              <a:t>          </a:t>
            </a:r>
            <a:r>
              <a:rPr lang="en-US" dirty="0" err="1"/>
              <a:t>vedio.release</a:t>
            </a:r>
            <a:r>
              <a:rPr lang="en-US" dirty="0"/>
              <a:t>()</a:t>
            </a:r>
          </a:p>
          <a:p>
            <a:endParaRPr lang="en-US" dirty="0"/>
          </a:p>
          <a:p>
            <a:pPr>
              <a:buFont typeface="Arial" pitchFamily="34" charset="0"/>
              <a:buChar char="•"/>
            </a:pPr>
            <a:r>
              <a:rPr lang="en-US" b="1" dirty="0" err="1"/>
              <a:t>VideoCapture</a:t>
            </a:r>
            <a:r>
              <a:rPr lang="en-US" b="1" dirty="0"/>
              <a:t> </a:t>
            </a:r>
            <a:r>
              <a:rPr lang="en-US" dirty="0"/>
              <a:t>which is used to create the </a:t>
            </a:r>
            <a:r>
              <a:rPr lang="en-US" dirty="0" err="1"/>
              <a:t>VideoCapture</a:t>
            </a:r>
            <a:r>
              <a:rPr lang="en-US" dirty="0"/>
              <a:t> object. This method is used to trigger the camera on the user’s machine. The parameter to this function denotes if the program should make use of the built-in camera or an add-on camera. ‘0’ denotes the built-in camera in this case.</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3098</TotalTime>
  <Words>2441</Words>
  <Application>Microsoft Office PowerPoint</Application>
  <PresentationFormat>Widescreen</PresentationFormat>
  <Paragraphs>153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Century Gothic</vt:lpstr>
      <vt:lpstr>Wingdings</vt:lpstr>
      <vt:lpstr>Wingdings 3</vt:lpstr>
      <vt:lpstr>Wisp</vt:lpstr>
      <vt:lpstr>A Face Recognition Based Automatic Attendance Management System by Combining LBP and HOG Features </vt:lpstr>
      <vt:lpstr>Face Detection Algorithms</vt:lpstr>
      <vt:lpstr>OpenCV </vt:lpstr>
      <vt:lpstr>Basic operations with OpenCV</vt:lpstr>
      <vt:lpstr>OpenCV</vt:lpstr>
      <vt:lpstr>Face Detection Steps Using OpenCV </vt:lpstr>
      <vt:lpstr>PowerPoint Presentation</vt:lpstr>
      <vt:lpstr>PowerPoint Presentation</vt:lpstr>
      <vt:lpstr>Adding the rectangular face box: </vt:lpstr>
      <vt:lpstr>Adding the window: </vt:lpstr>
      <vt:lpstr>PowerPoint Presentation</vt:lpstr>
      <vt:lpstr>Face Recognition </vt:lpstr>
      <vt:lpstr>Convolutional Neural Network</vt:lpstr>
      <vt:lpstr> How Does A Computer Read an Image?  The image is broken down into 3 color-channels which is Red, Green and Blue. Each of these color channels are mapped to the image’s pixel.  </vt:lpstr>
      <vt:lpstr>Why Not Fully Connected Networks? </vt:lpstr>
      <vt:lpstr>How Do Convolutional Neural Networks Work? </vt:lpstr>
      <vt:lpstr>Convoltion:</vt:lpstr>
      <vt:lpstr>PowerPoint Presentation</vt:lpstr>
      <vt:lpstr>PowerPoint Presentation</vt:lpstr>
      <vt:lpstr>PowerPoint Presentation</vt:lpstr>
      <vt:lpstr>Relu layer:</vt:lpstr>
      <vt:lpstr>Pooling layer:</vt:lpstr>
      <vt:lpstr>PowerPoint Presentation</vt:lpstr>
      <vt:lpstr>Stacking Up The Layers </vt:lpstr>
      <vt:lpstr>Prediction Of Image Using Convolutional Neural Networks – Fully Connected Layer </vt:lpstr>
      <vt:lpstr>PowerPoint Presentation</vt:lpstr>
      <vt:lpstr>Local Binary Pattern Histograms (LBPH)</vt:lpstr>
      <vt:lpstr>Steps of LBPH Algorithm</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Face Recognition Based Automatic Attendance Management System by Combining LBP and HOG Features</dc:title>
  <dc:creator>Dinesh Potter</dc:creator>
  <cp:lastModifiedBy>Dinesh Potter</cp:lastModifiedBy>
  <cp:revision>41</cp:revision>
  <dcterms:created xsi:type="dcterms:W3CDTF">2019-07-29T15:36:45Z</dcterms:created>
  <dcterms:modified xsi:type="dcterms:W3CDTF">2019-11-24T15:49:14Z</dcterms:modified>
</cp:coreProperties>
</file>