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8" r:id="rId4"/>
    <p:sldId id="259" r:id="rId5"/>
    <p:sldId id="260" r:id="rId6"/>
    <p:sldId id="257" r:id="rId7"/>
    <p:sldId id="261" r:id="rId8"/>
    <p:sldId id="263" r:id="rId9"/>
    <p:sldId id="262" r:id="rId10"/>
    <p:sldId id="264" r:id="rId11"/>
    <p:sldId id="265" r:id="rId12"/>
    <p:sldId id="276" r:id="rId13"/>
    <p:sldId id="266" r:id="rId14"/>
    <p:sldId id="268" r:id="rId15"/>
    <p:sldId id="269" r:id="rId16"/>
    <p:sldId id="274" r:id="rId17"/>
    <p:sldId id="275" r:id="rId18"/>
    <p:sldId id="271" r:id="rId19"/>
    <p:sldId id="272" r:id="rId20"/>
    <p:sldId id="273" r:id="rId21"/>
    <p:sldId id="267"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F5E60B1-02AC-4321-B579-E25EB938808F}" type="datetimeFigureOut">
              <a:rPr lang="en-US" smtClean="0"/>
              <a:pPr/>
              <a:t>5/25/2019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EA53B4-6E32-4E3A-859B-B447972C9FB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5E60B1-02AC-4321-B579-E25EB938808F}"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5E60B1-02AC-4321-B579-E25EB938808F}"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5E60B1-02AC-4321-B579-E25EB938808F}"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5E60B1-02AC-4321-B579-E25EB938808F}"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A53B4-6E32-4E3A-859B-B447972C9FB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5E60B1-02AC-4321-B579-E25EB938808F}"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5E60B1-02AC-4321-B579-E25EB938808F}" type="datetimeFigureOut">
              <a:rPr lang="en-US" smtClean="0"/>
              <a:pPr/>
              <a:t>5/25/2019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5E60B1-02AC-4321-B579-E25EB938808F}" type="datetimeFigureOut">
              <a:rPr lang="en-US" smtClean="0"/>
              <a:pPr/>
              <a:t>5/25/2019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E60B1-02AC-4321-B579-E25EB938808F}" type="datetimeFigureOut">
              <a:rPr lang="en-US" smtClean="0"/>
              <a:pPr/>
              <a:t>5/25/2019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5E60B1-02AC-4321-B579-E25EB938808F}"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5E60B1-02AC-4321-B579-E25EB938808F}"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0EA53B4-6E32-4E3A-859B-B447972C9FB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5E60B1-02AC-4321-B579-E25EB938808F}" type="datetimeFigureOut">
              <a:rPr lang="en-US" smtClean="0"/>
              <a:pPr/>
              <a:t>5/25/2019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0EA53B4-6E32-4E3A-859B-B447972C9FB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FOREST FIRES</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By</a:t>
            </a:r>
          </a:p>
          <a:p>
            <a:r>
              <a:rPr lang="en-US" dirty="0" err="1" smtClean="0"/>
              <a:t>Dinesh</a:t>
            </a:r>
            <a:endParaRPr lang="en-US" dirty="0" smtClean="0"/>
          </a:p>
          <a:p>
            <a:r>
              <a:rPr lang="en-US" dirty="0" err="1" smtClean="0"/>
              <a:t>Sowjanya</a:t>
            </a:r>
            <a:endParaRPr lang="en-US" dirty="0" smtClean="0"/>
          </a:p>
          <a:p>
            <a:r>
              <a:rPr lang="en-US" dirty="0" err="1" smtClean="0"/>
              <a:t>Archana</a:t>
            </a:r>
            <a:endParaRPr lang="en-US" dirty="0" smtClean="0"/>
          </a:p>
          <a:p>
            <a:r>
              <a:rPr lang="en-US" dirty="0" err="1" smtClean="0"/>
              <a:t>Jagadish</a:t>
            </a:r>
            <a:endParaRPr lang="en-US" dirty="0" smtClean="0"/>
          </a:p>
          <a:p>
            <a:r>
              <a:rPr lang="en-US" dirty="0" err="1" smtClean="0"/>
              <a:t>Aseeth</a:t>
            </a:r>
            <a:r>
              <a:rPr lang="en-US" dirty="0" smtClean="0"/>
              <a:t> </a:t>
            </a:r>
            <a:r>
              <a:rPr lang="en-US" dirty="0" err="1" smtClean="0"/>
              <a:t>Vardhan</a:t>
            </a:r>
            <a:endParaRPr lang="en-US" dirty="0" smtClean="0"/>
          </a:p>
          <a:p>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Scatter plots</a:t>
            </a:r>
            <a:endParaRPr lang="en-US" dirty="0"/>
          </a:p>
        </p:txBody>
      </p:sp>
      <p:pic>
        <p:nvPicPr>
          <p:cNvPr id="4" name="Content Placeholder 3" descr="FFMC.png"/>
          <p:cNvPicPr>
            <a:picLocks noGrp="1" noChangeAspect="1"/>
          </p:cNvPicPr>
          <p:nvPr>
            <p:ph idx="1"/>
          </p:nvPr>
        </p:nvPicPr>
        <p:blipFill>
          <a:blip r:embed="rId2"/>
          <a:stretch>
            <a:fillRect/>
          </a:stretch>
        </p:blipFill>
        <p:spPr>
          <a:xfrm>
            <a:off x="0" y="1371600"/>
            <a:ext cx="4419600" cy="2438400"/>
          </a:xfrm>
        </p:spPr>
      </p:pic>
      <p:pic>
        <p:nvPicPr>
          <p:cNvPr id="6" name="Picture 5" descr="RH.png"/>
          <p:cNvPicPr>
            <a:picLocks noChangeAspect="1"/>
          </p:cNvPicPr>
          <p:nvPr/>
        </p:nvPicPr>
        <p:blipFill>
          <a:blip r:embed="rId3"/>
          <a:stretch>
            <a:fillRect/>
          </a:stretch>
        </p:blipFill>
        <p:spPr>
          <a:xfrm>
            <a:off x="4648200" y="1371601"/>
            <a:ext cx="4115911" cy="2362199"/>
          </a:xfrm>
          <a:prstGeom prst="rect">
            <a:avLst/>
          </a:prstGeom>
        </p:spPr>
      </p:pic>
      <p:pic>
        <p:nvPicPr>
          <p:cNvPr id="7" name="Picture 6" descr="temp.png"/>
          <p:cNvPicPr>
            <a:picLocks noChangeAspect="1"/>
          </p:cNvPicPr>
          <p:nvPr/>
        </p:nvPicPr>
        <p:blipFill>
          <a:blip r:embed="rId4"/>
          <a:stretch>
            <a:fillRect/>
          </a:stretch>
        </p:blipFill>
        <p:spPr>
          <a:xfrm>
            <a:off x="2133600" y="3962400"/>
            <a:ext cx="4877911" cy="2743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Box plots</a:t>
            </a:r>
            <a:endParaRPr lang="en-US" dirty="0"/>
          </a:p>
        </p:txBody>
      </p:sp>
      <p:pic>
        <p:nvPicPr>
          <p:cNvPr id="4" name="Content Placeholder 3" descr="RH Box.png"/>
          <p:cNvPicPr>
            <a:picLocks noGrp="1" noChangeAspect="1"/>
          </p:cNvPicPr>
          <p:nvPr>
            <p:ph idx="1"/>
          </p:nvPr>
        </p:nvPicPr>
        <p:blipFill>
          <a:blip r:embed="rId2"/>
          <a:stretch>
            <a:fillRect/>
          </a:stretch>
        </p:blipFill>
        <p:spPr>
          <a:xfrm>
            <a:off x="381000" y="1295400"/>
            <a:ext cx="3886200" cy="2472391"/>
          </a:xfrm>
        </p:spPr>
      </p:pic>
      <p:pic>
        <p:nvPicPr>
          <p:cNvPr id="5" name="Picture 4" descr="temp Box.png"/>
          <p:cNvPicPr>
            <a:picLocks noChangeAspect="1"/>
          </p:cNvPicPr>
          <p:nvPr/>
        </p:nvPicPr>
        <p:blipFill>
          <a:blip r:embed="rId3"/>
          <a:stretch>
            <a:fillRect/>
          </a:stretch>
        </p:blipFill>
        <p:spPr>
          <a:xfrm>
            <a:off x="4648200" y="1066800"/>
            <a:ext cx="4267200" cy="2820129"/>
          </a:xfrm>
          <a:prstGeom prst="rect">
            <a:avLst/>
          </a:prstGeom>
        </p:spPr>
      </p:pic>
      <p:pic>
        <p:nvPicPr>
          <p:cNvPr id="6" name="Picture 5" descr="wind Box.png"/>
          <p:cNvPicPr>
            <a:picLocks noChangeAspect="1"/>
          </p:cNvPicPr>
          <p:nvPr/>
        </p:nvPicPr>
        <p:blipFill>
          <a:blip r:embed="rId4"/>
          <a:stretch>
            <a:fillRect/>
          </a:stretch>
        </p:blipFill>
        <p:spPr>
          <a:xfrm>
            <a:off x="2133600" y="4037871"/>
            <a:ext cx="4649259" cy="282012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PairPlot.png"/>
          <p:cNvPicPr>
            <a:picLocks noGrp="1" noChangeAspect="1"/>
          </p:cNvPicPr>
          <p:nvPr>
            <p:ph idx="1"/>
          </p:nvPr>
        </p:nvPicPr>
        <p:blipFill>
          <a:blip r:embed="rId2"/>
          <a:stretch>
            <a:fillRect/>
          </a:stretch>
        </p:blipFill>
        <p:spPr>
          <a:xfrm>
            <a:off x="1143000" y="838200"/>
            <a:ext cx="6477000" cy="54864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Predictions and analysis of models</a:t>
            </a:r>
            <a:endParaRPr lang="en-US" dirty="0"/>
          </a:p>
        </p:txBody>
      </p:sp>
      <p:sp>
        <p:nvSpPr>
          <p:cNvPr id="3" name="Content Placeholder 2"/>
          <p:cNvSpPr>
            <a:spLocks noGrp="1"/>
          </p:cNvSpPr>
          <p:nvPr>
            <p:ph idx="1"/>
          </p:nvPr>
        </p:nvSpPr>
        <p:spPr/>
        <p:txBody>
          <a:bodyPr/>
          <a:lstStyle/>
          <a:p>
            <a:r>
              <a:rPr lang="en-US" dirty="0" smtClean="0"/>
              <a:t>Initially a very lesser accuracy is retrieved using linear regression.</a:t>
            </a:r>
          </a:p>
          <a:p>
            <a:r>
              <a:rPr lang="en-US" dirty="0" smtClean="0"/>
              <a:t>Outliers are to be removed in order to get better accuracy</a:t>
            </a:r>
          </a:p>
          <a:p>
            <a:r>
              <a:rPr lang="en-US" dirty="0" smtClean="0"/>
              <a:t>Since given data is numerical outliers can be replaced </a:t>
            </a:r>
            <a:r>
              <a:rPr lang="en-US" dirty="0" err="1" smtClean="0"/>
              <a:t>eitther</a:t>
            </a:r>
            <a:r>
              <a:rPr lang="en-US" dirty="0" smtClean="0"/>
              <a:t> with mean or median.</a:t>
            </a:r>
          </a:p>
          <a:p>
            <a:r>
              <a:rPr lang="en-US" dirty="0" smtClean="0"/>
              <a:t>Algorithms applied are linear regression </a:t>
            </a:r>
            <a:r>
              <a:rPr lang="en-US" dirty="0" err="1" smtClean="0"/>
              <a:t>analysis,svm,logistic</a:t>
            </a:r>
            <a:r>
              <a:rPr lang="en-US" dirty="0" smtClean="0"/>
              <a:t> </a:t>
            </a:r>
            <a:r>
              <a:rPr lang="en-US" dirty="0" err="1" smtClean="0"/>
              <a:t>regression,Random</a:t>
            </a:r>
            <a:r>
              <a:rPr lang="en-US" dirty="0" smtClean="0"/>
              <a:t> forest.</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sz="4000" dirty="0" smtClean="0"/>
              <a:t>linear</a:t>
            </a:r>
            <a:r>
              <a:rPr lang="en-US" dirty="0" smtClean="0"/>
              <a:t> regression</a:t>
            </a:r>
            <a:endParaRPr lang="en-US" dirty="0"/>
          </a:p>
        </p:txBody>
      </p:sp>
      <p:graphicFrame>
        <p:nvGraphicFramePr>
          <p:cNvPr id="4" name="Content Placeholder 3"/>
          <p:cNvGraphicFramePr>
            <a:graphicFrameLocks noGrp="1"/>
          </p:cNvGraphicFramePr>
          <p:nvPr>
            <p:ph idx="1"/>
          </p:nvPr>
        </p:nvGraphicFramePr>
        <p:xfrm>
          <a:off x="457200" y="1935163"/>
          <a:ext cx="8229600" cy="33375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marL="0" marR="0">
                        <a:lnSpc>
                          <a:spcPct val="115000"/>
                        </a:lnSpc>
                        <a:spcBef>
                          <a:spcPts val="0"/>
                        </a:spcBef>
                        <a:spcAft>
                          <a:spcPts val="0"/>
                        </a:spcAft>
                        <a:tabLst>
                          <a:tab pos="1531620" algn="l"/>
                        </a:tabLst>
                      </a:pPr>
                      <a:r>
                        <a:rPr lang="en-US" sz="2000" dirty="0" err="1">
                          <a:latin typeface="Calibri"/>
                          <a:ea typeface="Calibri"/>
                          <a:cs typeface="Times New Roman"/>
                        </a:rPr>
                        <a:t>s.no</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Features</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Accuracy</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RMSE</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R2score</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FFMC</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0.24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62.86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0.24</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2</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DMC</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1.05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62.61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1.05</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3</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DC</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0.25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62.86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0.25</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dirty="0">
                          <a:latin typeface="Calibri"/>
                          <a:ea typeface="Calibri"/>
                          <a:cs typeface="Times New Roman"/>
                        </a:rPr>
                        <a:t>ISI</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-0.11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62.98</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-0.11</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temp</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1.66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62.41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1.66</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RH</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0.85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62.67</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0.85</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7</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wind</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0.01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62.94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0.01</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8</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rain</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-1.7</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63.5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dirty="0">
                          <a:latin typeface="Calibri"/>
                          <a:ea typeface="Calibri"/>
                          <a:cs typeface="Times New Roman"/>
                        </a:rPr>
                        <a:t>-1.7</a:t>
                      </a:r>
                      <a:endParaRPr lang="en-US" sz="11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Multi linear regression</a:t>
            </a:r>
            <a:endParaRPr lang="en-US" dirty="0"/>
          </a:p>
        </p:txBody>
      </p:sp>
      <p:graphicFrame>
        <p:nvGraphicFramePr>
          <p:cNvPr id="4" name="Content Placeholder 3"/>
          <p:cNvGraphicFramePr>
            <a:graphicFrameLocks noGrp="1"/>
          </p:cNvGraphicFramePr>
          <p:nvPr>
            <p:ph idx="1"/>
          </p:nvPr>
        </p:nvGraphicFramePr>
        <p:xfrm>
          <a:off x="304800" y="1447800"/>
          <a:ext cx="8305800" cy="4947666"/>
        </p:xfrm>
        <a:graphic>
          <a:graphicData uri="http://schemas.openxmlformats.org/drawingml/2006/table">
            <a:tbl>
              <a:tblPr firstRow="1" bandRow="1">
                <a:tableStyleId>{5C22544A-7EE6-4342-B048-85BDC9FD1C3A}</a:tableStyleId>
              </a:tblPr>
              <a:tblGrid>
                <a:gridCol w="1645920"/>
                <a:gridCol w="1645920"/>
                <a:gridCol w="1645920"/>
                <a:gridCol w="1645920"/>
                <a:gridCol w="1722120"/>
              </a:tblGrid>
              <a:tr h="0">
                <a:tc>
                  <a:txBody>
                    <a:bodyPr/>
                    <a:lstStyle/>
                    <a:p>
                      <a:pPr marL="0" marR="0">
                        <a:lnSpc>
                          <a:spcPct val="115000"/>
                        </a:lnSpc>
                        <a:spcBef>
                          <a:spcPts val="0"/>
                        </a:spcBef>
                        <a:spcAft>
                          <a:spcPts val="0"/>
                        </a:spcAft>
                        <a:tabLst>
                          <a:tab pos="1531620" algn="l"/>
                        </a:tabLst>
                      </a:pPr>
                      <a:r>
                        <a:rPr lang="en-US" sz="2000" dirty="0" err="1">
                          <a:latin typeface="Calibri"/>
                          <a:ea typeface="Calibri"/>
                          <a:cs typeface="Times New Roman"/>
                        </a:rPr>
                        <a:t>s.no</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Features</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dirty="0">
                          <a:latin typeface="Calibri"/>
                          <a:ea typeface="Calibri"/>
                          <a:cs typeface="Times New Roman"/>
                        </a:rPr>
                        <a:t>Accuracy in %</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RMSE in %</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dirty="0">
                          <a:latin typeface="Calibri"/>
                          <a:ea typeface="Calibri"/>
                          <a:cs typeface="Times New Roman"/>
                        </a:rPr>
                        <a:t>R2score in %</a:t>
                      </a:r>
                      <a:endParaRPr lang="en-US" sz="11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DC,temp</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1.22</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75.87</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dirty="0">
                          <a:latin typeface="Calibri"/>
                          <a:ea typeface="Calibri"/>
                          <a:cs typeface="Times New Roman"/>
                        </a:rPr>
                        <a:t>1.22</a:t>
                      </a:r>
                      <a:endParaRPr lang="en-US" sz="11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2</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DMC,RH</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1.52</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75.75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1.5</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3</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X,Y,DMC</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1.23</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75.86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1.23</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FFMC,DMC,RH</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2.98</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61.86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2.98</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FFMC,RH,temp,wind</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2.26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62.86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2.2</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FFMC,RH,temp,wind,dmc</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3.26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61.99</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3.26</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7</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FFMC,RH,temp,wind,</a:t>
                      </a:r>
                      <a:endParaRPr lang="en-US" sz="1100">
                        <a:latin typeface="Calibri"/>
                        <a:ea typeface="Calibri"/>
                        <a:cs typeface="Times New Roman"/>
                      </a:endParaRPr>
                    </a:p>
                    <a:p>
                      <a:pPr marL="0" marR="0">
                        <a:lnSpc>
                          <a:spcPct val="115000"/>
                        </a:lnSpc>
                        <a:spcBef>
                          <a:spcPts val="0"/>
                        </a:spcBef>
                        <a:spcAft>
                          <a:spcPts val="0"/>
                        </a:spcAft>
                        <a:tabLst>
                          <a:tab pos="1531620" algn="l"/>
                        </a:tabLst>
                      </a:pPr>
                      <a:r>
                        <a:rPr lang="en-US" sz="2000">
                          <a:latin typeface="Calibri"/>
                          <a:ea typeface="Calibri"/>
                          <a:cs typeface="Times New Roman"/>
                        </a:rPr>
                        <a:t>DMC,ISI,rain,DC</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3.69</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61.7</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dirty="0">
                          <a:latin typeface="Calibri"/>
                          <a:ea typeface="Calibri"/>
                          <a:cs typeface="Times New Roman"/>
                        </a:rPr>
                        <a:t>3.61</a:t>
                      </a:r>
                      <a:endParaRPr lang="en-US" sz="11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the above analysis we got very lesser accuracy.</a:t>
            </a:r>
          </a:p>
          <a:p>
            <a:r>
              <a:rPr lang="en-US" dirty="0" smtClean="0"/>
              <a:t>So we use Random forest </a:t>
            </a:r>
            <a:r>
              <a:rPr lang="en-US" dirty="0" err="1" smtClean="0"/>
              <a:t>regressor</a:t>
            </a:r>
            <a:r>
              <a:rPr lang="en-US" dirty="0" smtClean="0"/>
              <a:t> to the entire data rather than splitting into training and testing set.</a:t>
            </a:r>
          </a:p>
          <a:p>
            <a:r>
              <a:rPr lang="en-US" dirty="0" smtClean="0"/>
              <a:t>Considering only test set we get very </a:t>
            </a:r>
            <a:r>
              <a:rPr lang="en-US" dirty="0" err="1" smtClean="0"/>
              <a:t>very</a:t>
            </a:r>
            <a:r>
              <a:rPr lang="en-US" dirty="0" smtClean="0"/>
              <a:t> lesser accuracy</a:t>
            </a:r>
          </a:p>
          <a:p>
            <a:r>
              <a:rPr lang="en-US" dirty="0" smtClean="0"/>
              <a:t>We can even use classification techniques considering value equal to zero as one class and greater values in another class.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Values in classification methods:</a:t>
            </a:r>
          </a:p>
          <a:p>
            <a:endParaRPr lang="en-US" dirty="0"/>
          </a:p>
        </p:txBody>
      </p:sp>
      <p:graphicFrame>
        <p:nvGraphicFramePr>
          <p:cNvPr id="4" name="Table 3"/>
          <p:cNvGraphicFramePr>
            <a:graphicFrameLocks noGrp="1"/>
          </p:cNvGraphicFramePr>
          <p:nvPr/>
        </p:nvGraphicFramePr>
        <p:xfrm>
          <a:off x="1600200" y="2819400"/>
          <a:ext cx="5715000" cy="2667000"/>
        </p:xfrm>
        <a:graphic>
          <a:graphicData uri="http://schemas.openxmlformats.org/drawingml/2006/table">
            <a:tbl>
              <a:tblPr firstRow="1" bandRow="1">
                <a:tableStyleId>{5C22544A-7EE6-4342-B048-85BDC9FD1C3A}</a:tableStyleId>
              </a:tblPr>
              <a:tblGrid>
                <a:gridCol w="2857500"/>
                <a:gridCol w="2857500"/>
              </a:tblGrid>
              <a:tr h="666750">
                <a:tc>
                  <a:txBody>
                    <a:bodyPr/>
                    <a:lstStyle/>
                    <a:p>
                      <a:r>
                        <a:rPr lang="en-US" dirty="0" smtClean="0"/>
                        <a:t>Method name</a:t>
                      </a:r>
                      <a:endParaRPr lang="en-US" dirty="0"/>
                    </a:p>
                  </a:txBody>
                  <a:tcPr/>
                </a:tc>
                <a:tc>
                  <a:txBody>
                    <a:bodyPr/>
                    <a:lstStyle/>
                    <a:p>
                      <a:r>
                        <a:rPr lang="en-US" dirty="0" smtClean="0"/>
                        <a:t>accuracy</a:t>
                      </a:r>
                      <a:endParaRPr lang="en-US" dirty="0"/>
                    </a:p>
                  </a:txBody>
                  <a:tcPr/>
                </a:tc>
              </a:tr>
              <a:tr h="666750">
                <a:tc>
                  <a:txBody>
                    <a:bodyPr/>
                    <a:lstStyle/>
                    <a:p>
                      <a:r>
                        <a:rPr lang="en-US" dirty="0" smtClean="0"/>
                        <a:t>Logistic</a:t>
                      </a:r>
                      <a:r>
                        <a:rPr lang="en-US" baseline="0" dirty="0" smtClean="0"/>
                        <a:t> regression</a:t>
                      </a:r>
                      <a:endParaRPr lang="en-US" dirty="0"/>
                    </a:p>
                  </a:txBody>
                  <a:tcPr/>
                </a:tc>
                <a:tc>
                  <a:txBody>
                    <a:bodyPr/>
                    <a:lstStyle/>
                    <a:p>
                      <a:r>
                        <a:rPr lang="en-US" dirty="0" smtClean="0"/>
                        <a:t>54.66</a:t>
                      </a:r>
                      <a:endParaRPr lang="en-US" dirty="0"/>
                    </a:p>
                  </a:txBody>
                  <a:tcPr/>
                </a:tc>
              </a:tr>
              <a:tr h="666750">
                <a:tc>
                  <a:txBody>
                    <a:bodyPr/>
                    <a:lstStyle/>
                    <a:p>
                      <a:r>
                        <a:rPr lang="en-US" dirty="0" smtClean="0"/>
                        <a:t>Random forest classifier</a:t>
                      </a:r>
                      <a:endParaRPr lang="en-US" dirty="0"/>
                    </a:p>
                  </a:txBody>
                  <a:tcPr/>
                </a:tc>
                <a:tc>
                  <a:txBody>
                    <a:bodyPr/>
                    <a:lstStyle/>
                    <a:p>
                      <a:r>
                        <a:rPr lang="en-US" dirty="0" smtClean="0"/>
                        <a:t>51.92</a:t>
                      </a:r>
                      <a:endParaRPr lang="en-US" dirty="0"/>
                    </a:p>
                  </a:txBody>
                  <a:tcPr/>
                </a:tc>
              </a:tr>
              <a:tr h="666750">
                <a:tc>
                  <a:txBody>
                    <a:bodyPr/>
                    <a:lstStyle/>
                    <a:p>
                      <a:r>
                        <a:rPr lang="en-US" dirty="0" smtClean="0"/>
                        <a:t>SVM</a:t>
                      </a:r>
                      <a:endParaRPr lang="en-US" dirty="0"/>
                    </a:p>
                  </a:txBody>
                  <a:tcPr/>
                </a:tc>
                <a:tc>
                  <a:txBody>
                    <a:bodyPr/>
                    <a:lstStyle/>
                    <a:p>
                      <a:r>
                        <a:rPr lang="en-US" dirty="0" smtClean="0"/>
                        <a:t>47.33</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How do Random Forests work?</a:t>
            </a:r>
          </a:p>
          <a:p>
            <a:r>
              <a:rPr lang="en-US" dirty="0" smtClean="0"/>
              <a:t>A Random Forest is an ensemble technique capable of performing both regression and classification tasks with the use of multiple decision trees and a technique called </a:t>
            </a:r>
            <a:r>
              <a:rPr lang="en-US" b="1" dirty="0" smtClean="0"/>
              <a:t>Bootstrap Aggregation</a:t>
            </a:r>
            <a:r>
              <a:rPr lang="en-US" dirty="0" smtClean="0"/>
              <a:t>, commonly known</a:t>
            </a:r>
            <a:r>
              <a:rPr lang="en-US" b="1" dirty="0" smtClean="0"/>
              <a:t> </a:t>
            </a:r>
            <a:r>
              <a:rPr lang="en-US" dirty="0" smtClean="0"/>
              <a:t>as</a:t>
            </a:r>
            <a:r>
              <a:rPr lang="en-US" b="1" dirty="0" smtClean="0"/>
              <a:t> bagging</a:t>
            </a:r>
            <a:r>
              <a:rPr lang="en-US" dirty="0" smtClean="0"/>
              <a:t>.</a:t>
            </a:r>
          </a:p>
          <a:p>
            <a:r>
              <a:rPr lang="en-US" dirty="0" smtClean="0"/>
              <a:t> </a:t>
            </a:r>
            <a:r>
              <a:rPr lang="en-US" dirty="0" smtClean="0"/>
              <a:t>What is bagging you may ask? Bagging, in the Random Forest method, involves training each decision tree on a different data sample where sampling is done with replacement.</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gressor.jpeg"/>
          <p:cNvPicPr>
            <a:picLocks noGrp="1" noChangeAspect="1"/>
          </p:cNvPicPr>
          <p:nvPr>
            <p:ph idx="1"/>
          </p:nvPr>
        </p:nvPicPr>
        <p:blipFill>
          <a:blip r:embed="rId2"/>
          <a:stretch>
            <a:fillRect/>
          </a:stretch>
        </p:blipFill>
        <p:spPr>
          <a:xfrm>
            <a:off x="2057400" y="1905000"/>
            <a:ext cx="4953000" cy="39624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pPr>
              <a:buNone/>
            </a:pPr>
            <a:endParaRPr lang="en-US" dirty="0" smtClean="0"/>
          </a:p>
          <a:p>
            <a:r>
              <a:rPr lang="en-US" dirty="0" smtClean="0"/>
              <a:t>A forest fire is a natural disaster consisting of a fire which destroys a forested area, and can be a great danger to people who live in forests as well as wildlife. Forest fires are generally started by lightning, but also by human negligence or arson, and can burn thousands of square kilometers.</a:t>
            </a:r>
          </a:p>
          <a:p>
            <a:r>
              <a:rPr lang="en-US" dirty="0" smtClean="0"/>
              <a:t>Forest fires, also known as wildfires, vegetation fire, grass fire, brush fire or bush fire, is common in vegetated areas of Australia, South Africa, United States and Canada, where climates are sufficiently moist to allow the growth of trees, but feature extended hot and dry periods.</a:t>
            </a:r>
          </a:p>
          <a:p>
            <a:r>
              <a:rPr lang="en-US" dirty="0" smtClean="0"/>
              <a:t>Forest fires are caused by the drying out of branches, leaves and therefore becomes highly flammable.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basic idea behind this is to combine multiple decision trees in determining the final output rather than relying on individual decision trees. </a:t>
            </a:r>
            <a:endParaRPr lang="en-US" dirty="0" smtClean="0"/>
          </a:p>
          <a:p>
            <a:r>
              <a:rPr lang="en-US" dirty="0" smtClean="0"/>
              <a:t>If </a:t>
            </a:r>
            <a:r>
              <a:rPr lang="en-US" dirty="0" smtClean="0"/>
              <a:t>you want to read more on Random Forests, I have included some reference links which provide in depth explanations on this topic.</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br>
              <a:rPr lang="en-US" dirty="0" smtClean="0"/>
            </a:br>
            <a:endParaRPr lang="en-US" dirty="0"/>
          </a:p>
        </p:txBody>
      </p:sp>
      <p:sp>
        <p:nvSpPr>
          <p:cNvPr id="3" name="Content Placeholder 2"/>
          <p:cNvSpPr>
            <a:spLocks noGrp="1"/>
          </p:cNvSpPr>
          <p:nvPr>
            <p:ph idx="1"/>
          </p:nvPr>
        </p:nvSpPr>
        <p:spPr/>
        <p:txBody>
          <a:bodyPr/>
          <a:lstStyle/>
          <a:p>
            <a:r>
              <a:rPr lang="en-US" dirty="0" smtClean="0"/>
              <a:t>Finally the best model is retrieved in Linear Regression after normalizing the data i.e. removing all the outliers.</a:t>
            </a:r>
          </a:p>
          <a:p>
            <a:r>
              <a:rPr lang="en-US" dirty="0" smtClean="0"/>
              <a:t>The normalization is done using random </a:t>
            </a:r>
            <a:r>
              <a:rPr lang="en-US" dirty="0" smtClean="0"/>
              <a:t>forest </a:t>
            </a:r>
            <a:r>
              <a:rPr lang="en-US" dirty="0" err="1" smtClean="0"/>
              <a:t>r</a:t>
            </a:r>
            <a:r>
              <a:rPr lang="en-US" dirty="0" err="1" smtClean="0"/>
              <a:t>egressor</a:t>
            </a:r>
            <a:endParaRPr lang="en-US" dirty="0" smtClean="0"/>
          </a:p>
          <a:p>
            <a:r>
              <a:rPr lang="en-US" dirty="0" smtClean="0"/>
              <a:t>Entire data is considered in this scenario. because of splitting there is a lot of deviation in accuracy.</a:t>
            </a:r>
          </a:p>
          <a:p>
            <a:r>
              <a:rPr lang="en-US" dirty="0" smtClean="0"/>
              <a:t>The accuracy after applying RFC is 88.7%</a:t>
            </a:r>
          </a:p>
          <a:p>
            <a:r>
              <a:rPr lang="en-US" dirty="0" smtClean="0"/>
              <a:t>RMSE error is 34.41</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Features and labels</a:t>
            </a:r>
            <a:endParaRPr lang="en-US" sz="2800" dirty="0"/>
          </a:p>
        </p:txBody>
      </p:sp>
      <p:sp>
        <p:nvSpPr>
          <p:cNvPr id="3" name="Content Placeholder 2"/>
          <p:cNvSpPr>
            <a:spLocks noGrp="1"/>
          </p:cNvSpPr>
          <p:nvPr>
            <p:ph idx="1"/>
          </p:nvPr>
        </p:nvSpPr>
        <p:spPr/>
        <p:txBody>
          <a:bodyPr>
            <a:normAutofit/>
          </a:bodyPr>
          <a:lstStyle/>
          <a:p>
            <a:r>
              <a:rPr lang="en-US" dirty="0" smtClean="0"/>
              <a:t>X,Y points refers to axis</a:t>
            </a:r>
          </a:p>
          <a:p>
            <a:r>
              <a:rPr lang="en-US" dirty="0" smtClean="0"/>
              <a:t>Month Day</a:t>
            </a:r>
          </a:p>
          <a:p>
            <a:r>
              <a:rPr lang="en-US" dirty="0" smtClean="0"/>
              <a:t>FFMC-It is a numeric rating of the moisture content of litter and other fine </a:t>
            </a:r>
            <a:r>
              <a:rPr lang="en-US" dirty="0" err="1" smtClean="0"/>
              <a:t>fuels.It</a:t>
            </a:r>
            <a:r>
              <a:rPr lang="en-US" dirty="0" smtClean="0"/>
              <a:t> varies from 18.7 to 96.20</a:t>
            </a:r>
          </a:p>
          <a:p>
            <a:r>
              <a:rPr lang="en-US" dirty="0" smtClean="0"/>
              <a:t>DMC-It is the numeric rating of the </a:t>
            </a:r>
            <a:r>
              <a:rPr lang="en-US" dirty="0" err="1" smtClean="0"/>
              <a:t>avg</a:t>
            </a:r>
            <a:r>
              <a:rPr lang="en-US" dirty="0" smtClean="0"/>
              <a:t> moisture content of loosely compacted </a:t>
            </a:r>
            <a:r>
              <a:rPr lang="en-US" dirty="0" err="1" smtClean="0"/>
              <a:t>oragnic</a:t>
            </a:r>
            <a:r>
              <a:rPr lang="en-US" dirty="0" smtClean="0"/>
              <a:t> layers.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DC-The numeric rating of the </a:t>
            </a:r>
            <a:r>
              <a:rPr lang="en-US" dirty="0" err="1" smtClean="0"/>
              <a:t>avg</a:t>
            </a:r>
            <a:r>
              <a:rPr lang="en-US" dirty="0" smtClean="0"/>
              <a:t> moisture content of deep compact organic layers.</a:t>
            </a:r>
            <a:r>
              <a:rPr lang="en-US" dirty="0"/>
              <a:t> </a:t>
            </a:r>
            <a:r>
              <a:rPr lang="en-US" dirty="0" smtClean="0"/>
              <a:t>(indicator for drought effects)</a:t>
            </a:r>
          </a:p>
          <a:p>
            <a:r>
              <a:rPr lang="en-US" dirty="0" smtClean="0"/>
              <a:t>ISI-It is a numeric rating of expected rate of fire spread(wind , FFMC)</a:t>
            </a:r>
          </a:p>
          <a:p>
            <a:r>
              <a:rPr lang="en-US" dirty="0" smtClean="0"/>
              <a:t>Temperature , wind , relative humidity , rain are also the features which effect area.</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Area-It is the burned region of forest .(0.0-1090.84)</a:t>
            </a:r>
          </a:p>
          <a:p>
            <a:endParaRPr lang="en-US" dirty="0"/>
          </a:p>
          <a:p>
            <a:r>
              <a:rPr lang="en-US" dirty="0" smtClean="0"/>
              <a:t>The given dataset is free from missing values.</a:t>
            </a:r>
          </a:p>
          <a:p>
            <a:r>
              <a:rPr lang="en-US" dirty="0" smtClean="0"/>
              <a:t>Linear Regression is applied to this since the output is numeric data and it is not dichotomous and </a:t>
            </a:r>
            <a:r>
              <a:rPr lang="en-US" dirty="0" err="1" smtClean="0"/>
              <a:t>trichotomous</a:t>
            </a:r>
            <a:r>
              <a:rPr lang="en-US" dirty="0" smtClean="0"/>
              <a:t> data.</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Exploration of data analysis</a:t>
            </a:r>
            <a:endParaRPr lang="en-US" sz="2800" dirty="0"/>
          </a:p>
        </p:txBody>
      </p:sp>
      <p:sp>
        <p:nvSpPr>
          <p:cNvPr id="3" name="Content Placeholder 2"/>
          <p:cNvSpPr>
            <a:spLocks noGrp="1"/>
          </p:cNvSpPr>
          <p:nvPr>
            <p:ph idx="1"/>
          </p:nvPr>
        </p:nvSpPr>
        <p:spPr/>
        <p:txBody>
          <a:bodyPr/>
          <a:lstStyle/>
          <a:p>
            <a:r>
              <a:rPr lang="en-US" dirty="0" smtClean="0"/>
              <a:t>The data set consists of 12 features and 1 label i.e.(</a:t>
            </a:r>
            <a:r>
              <a:rPr lang="en-US" dirty="0" err="1" smtClean="0"/>
              <a:t>inputs,output</a:t>
            </a:r>
            <a:r>
              <a:rPr lang="en-US" dirty="0" smtClean="0"/>
              <a:t>)</a:t>
            </a:r>
          </a:p>
          <a:p>
            <a:r>
              <a:rPr lang="en-US" dirty="0" smtClean="0"/>
              <a:t>It is a regression analysis but mainly deals with detection of outliers.</a:t>
            </a:r>
          </a:p>
          <a:p>
            <a:r>
              <a:rPr lang="en-US" dirty="0" smtClean="0"/>
              <a:t>Since the data consists of  many </a:t>
            </a:r>
            <a:r>
              <a:rPr lang="en-US" dirty="0" err="1" smtClean="0"/>
              <a:t>outliers,The</a:t>
            </a:r>
            <a:r>
              <a:rPr lang="en-US" dirty="0" smtClean="0"/>
              <a:t> accuracy score will be very low . so they are to be normalized . Normalization helps in solving the issues with outliers.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In order to say the model is best it is based on the factors.</a:t>
            </a:r>
          </a:p>
          <a:p>
            <a:r>
              <a:rPr lang="en-US" dirty="0" smtClean="0"/>
              <a:t>ACCURACY(high)-difference between experimental and accepted value.</a:t>
            </a:r>
          </a:p>
          <a:p>
            <a:r>
              <a:rPr lang="en-US" dirty="0" smtClean="0"/>
              <a:t>MEAN SQUARED VALUE-The model with lesser RMSE is better</a:t>
            </a:r>
          </a:p>
          <a:p>
            <a:r>
              <a:rPr lang="en-US" dirty="0" smtClean="0"/>
              <a:t>R2 SCORE-It represents proportion of variance for a dependent variable  to an independent variable.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visualisation</a:t>
            </a:r>
            <a:endParaRPr lang="en-US" dirty="0"/>
          </a:p>
        </p:txBody>
      </p:sp>
      <p:sp>
        <p:nvSpPr>
          <p:cNvPr id="3" name="Content Placeholder 2"/>
          <p:cNvSpPr>
            <a:spLocks noGrp="1"/>
          </p:cNvSpPr>
          <p:nvPr>
            <p:ph idx="1"/>
          </p:nvPr>
        </p:nvSpPr>
        <p:spPr/>
        <p:txBody>
          <a:bodyPr/>
          <a:lstStyle/>
          <a:p>
            <a:r>
              <a:rPr lang="en-US" dirty="0" smtClean="0"/>
              <a:t>It is the graphical representation of data and </a:t>
            </a:r>
            <a:r>
              <a:rPr lang="en-US" dirty="0" err="1" smtClean="0"/>
              <a:t>information.visual</a:t>
            </a:r>
            <a:r>
              <a:rPr lang="en-US" dirty="0" smtClean="0"/>
              <a:t> elements like </a:t>
            </a:r>
            <a:r>
              <a:rPr lang="en-US" dirty="0" err="1" smtClean="0"/>
              <a:t>graphs,maps,charts</a:t>
            </a:r>
            <a:r>
              <a:rPr lang="en-US" dirty="0" smtClean="0"/>
              <a:t> are used.</a:t>
            </a:r>
          </a:p>
          <a:p>
            <a:r>
              <a:rPr lang="en-US" dirty="0" smtClean="0"/>
              <a:t>To communicate clearly and </a:t>
            </a:r>
            <a:r>
              <a:rPr lang="en-US" dirty="0" err="1" smtClean="0"/>
              <a:t>efficintly</a:t>
            </a:r>
            <a:r>
              <a:rPr lang="en-US" dirty="0" smtClean="0"/>
              <a:t> data </a:t>
            </a:r>
            <a:r>
              <a:rPr lang="en-US" dirty="0" err="1" smtClean="0"/>
              <a:t>visualisation</a:t>
            </a:r>
            <a:r>
              <a:rPr lang="en-US" dirty="0" smtClean="0"/>
              <a:t> is done.</a:t>
            </a:r>
          </a:p>
          <a:p>
            <a:r>
              <a:rPr lang="en-US" dirty="0" smtClean="0"/>
              <a:t>The techniques used in this are 1.Box plots                          </a:t>
            </a:r>
          </a:p>
          <a:p>
            <a:pPr>
              <a:buNone/>
            </a:pPr>
            <a:r>
              <a:rPr lang="en-US" dirty="0" smtClean="0"/>
              <a:t>						   2.Scatter plots</a:t>
            </a:r>
          </a:p>
          <a:p>
            <a:pPr>
              <a:buNone/>
            </a:pPr>
            <a:r>
              <a:rPr lang="en-US" dirty="0" smtClean="0"/>
              <a:t>						   3.Distribution plots</a:t>
            </a:r>
          </a:p>
          <a:p>
            <a:pPr>
              <a:buNone/>
            </a:pPr>
            <a:r>
              <a:rPr lang="en-US" dirty="0" smtClean="0"/>
              <a:t>Detection of outliers is easily done using this techniques.</a:t>
            </a:r>
          </a:p>
          <a:p>
            <a:pPr>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sz="4400" dirty="0" smtClean="0"/>
              <a:t>Distribution plot</a:t>
            </a:r>
            <a:endParaRPr lang="en-US" sz="4400" dirty="0"/>
          </a:p>
        </p:txBody>
      </p:sp>
      <p:pic>
        <p:nvPicPr>
          <p:cNvPr id="4" name="Content Placeholder 3" descr="temp Dist.png"/>
          <p:cNvPicPr>
            <a:picLocks noGrp="1" noChangeAspect="1"/>
          </p:cNvPicPr>
          <p:nvPr>
            <p:ph idx="1"/>
          </p:nvPr>
        </p:nvPicPr>
        <p:blipFill>
          <a:blip r:embed="rId2"/>
          <a:stretch>
            <a:fillRect/>
          </a:stretch>
        </p:blipFill>
        <p:spPr>
          <a:xfrm>
            <a:off x="762000" y="1447800"/>
            <a:ext cx="3720623" cy="2590800"/>
          </a:xfrm>
        </p:spPr>
      </p:pic>
      <p:pic>
        <p:nvPicPr>
          <p:cNvPr id="5" name="Picture 4" descr="ISI Dist.png"/>
          <p:cNvPicPr>
            <a:picLocks noChangeAspect="1"/>
          </p:cNvPicPr>
          <p:nvPr/>
        </p:nvPicPr>
        <p:blipFill>
          <a:blip r:embed="rId3"/>
          <a:stretch>
            <a:fillRect/>
          </a:stretch>
        </p:blipFill>
        <p:spPr>
          <a:xfrm>
            <a:off x="4724400" y="1066800"/>
            <a:ext cx="4147457" cy="2895600"/>
          </a:xfrm>
          <a:prstGeom prst="rect">
            <a:avLst/>
          </a:prstGeom>
        </p:spPr>
      </p:pic>
      <p:pic>
        <p:nvPicPr>
          <p:cNvPr id="6" name="Picture 5" descr="RH Dist.png"/>
          <p:cNvPicPr>
            <a:picLocks noChangeAspect="1"/>
          </p:cNvPicPr>
          <p:nvPr/>
        </p:nvPicPr>
        <p:blipFill>
          <a:blip r:embed="rId4"/>
          <a:stretch>
            <a:fillRect/>
          </a:stretch>
        </p:blipFill>
        <p:spPr>
          <a:xfrm>
            <a:off x="0" y="4114800"/>
            <a:ext cx="4419600" cy="2388370"/>
          </a:xfrm>
          <a:prstGeom prst="rect">
            <a:avLst/>
          </a:prstGeom>
        </p:spPr>
      </p:pic>
      <p:pic>
        <p:nvPicPr>
          <p:cNvPr id="7" name="Picture 6" descr="wind Dist.png"/>
          <p:cNvPicPr>
            <a:picLocks noChangeAspect="1"/>
          </p:cNvPicPr>
          <p:nvPr/>
        </p:nvPicPr>
        <p:blipFill>
          <a:blip r:embed="rId5"/>
          <a:stretch>
            <a:fillRect/>
          </a:stretch>
        </p:blipFill>
        <p:spPr>
          <a:xfrm>
            <a:off x="4648200" y="4038600"/>
            <a:ext cx="3733800" cy="26068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137</TotalTime>
  <Words>773</Words>
  <Application>Microsoft Office PowerPoint</Application>
  <PresentationFormat>On-screen Show (4:3)</PresentationFormat>
  <Paragraphs>160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FOREST FIRES</vt:lpstr>
      <vt:lpstr>Introduction</vt:lpstr>
      <vt:lpstr>Features and labels</vt:lpstr>
      <vt:lpstr>Slide 4</vt:lpstr>
      <vt:lpstr>Slide 5</vt:lpstr>
      <vt:lpstr>Exploration of data analysis</vt:lpstr>
      <vt:lpstr>Slide 7</vt:lpstr>
      <vt:lpstr>Data visualisation</vt:lpstr>
      <vt:lpstr>Distribution plot</vt:lpstr>
      <vt:lpstr>Scatter plots</vt:lpstr>
      <vt:lpstr>Box plots</vt:lpstr>
      <vt:lpstr>Slide 12</vt:lpstr>
      <vt:lpstr>Predictions and analysis of models</vt:lpstr>
      <vt:lpstr>Simple linear regression</vt:lpstr>
      <vt:lpstr>Multi linear regression</vt:lpstr>
      <vt:lpstr>Slide 16</vt:lpstr>
      <vt:lpstr>Slide 17</vt:lpstr>
      <vt:lpstr>Slide 18</vt:lpstr>
      <vt:lpstr>Slide 19</vt:lpstr>
      <vt:lpstr>Slide 20</vt:lpstr>
      <vt:lpstr>Conclusion </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FIRES</dc:title>
  <dc:creator>Windows User</dc:creator>
  <cp:lastModifiedBy>Windows User</cp:lastModifiedBy>
  <cp:revision>4</cp:revision>
  <dcterms:created xsi:type="dcterms:W3CDTF">2019-05-23T15:34:50Z</dcterms:created>
  <dcterms:modified xsi:type="dcterms:W3CDTF">2019-05-25T04:39:58Z</dcterms:modified>
</cp:coreProperties>
</file>