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78" r:id="rId3"/>
    <p:sldId id="258" r:id="rId4"/>
    <p:sldId id="260" r:id="rId5"/>
    <p:sldId id="261" r:id="rId6"/>
    <p:sldId id="262" r:id="rId7"/>
    <p:sldId id="282" r:id="rId8"/>
    <p:sldId id="266" r:id="rId9"/>
    <p:sldId id="280" r:id="rId10"/>
    <p:sldId id="281" r:id="rId11"/>
    <p:sldId id="283" r:id="rId12"/>
    <p:sldId id="284"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9" d="100"/>
          <a:sy n="89" d="100"/>
        </p:scale>
        <p:origin x="69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svg"/><Relationship Id="rId1" Type="http://schemas.openxmlformats.org/officeDocument/2006/relationships/image" Target="../media/image4.png"/><Relationship Id="rId6" Type="http://schemas.openxmlformats.org/officeDocument/2006/relationships/image" Target="../media/image13.svg"/><Relationship Id="rId5" Type="http://schemas.openxmlformats.org/officeDocument/2006/relationships/image" Target="../media/image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svg"/><Relationship Id="rId1" Type="http://schemas.openxmlformats.org/officeDocument/2006/relationships/image" Target="../media/image4.png"/><Relationship Id="rId6" Type="http://schemas.openxmlformats.org/officeDocument/2006/relationships/image" Target="../media/image13.svg"/><Relationship Id="rId5" Type="http://schemas.openxmlformats.org/officeDocument/2006/relationships/image" Target="../media/image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F74A096-79B7-4691-8B41-A96980B8A8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649C677-27EA-4B85-837B-AD786B54E7E2}">
      <dgm:prSet custT="1"/>
      <dgm:spPr/>
      <dgm:t>
        <a:bodyPr/>
        <a:lstStyle/>
        <a:p>
          <a:pPr algn="just"/>
          <a:r>
            <a:rPr lang="en-US" sz="2800" b="1" i="0" dirty="0">
              <a:latin typeface="Times New Roman" panose="02020603050405020304" pitchFamily="18" charset="0"/>
              <a:cs typeface="Times New Roman" panose="02020603050405020304" pitchFamily="18" charset="0"/>
            </a:rPr>
            <a:t>Frontend (React UI):</a:t>
          </a:r>
          <a:r>
            <a:rPr lang="en-US" sz="2800" b="0" i="0" dirty="0">
              <a:latin typeface="Times New Roman" panose="02020603050405020304" pitchFamily="18" charset="0"/>
              <a:cs typeface="Times New Roman" panose="02020603050405020304" pitchFamily="18" charset="0"/>
            </a:rPr>
            <a:t> Frontend is built using React and offers an intuitive user interface for job searching and job posting.</a:t>
          </a:r>
          <a:endParaRPr lang="en-US" sz="2800" dirty="0">
            <a:latin typeface="Times New Roman" panose="02020603050405020304" pitchFamily="18" charset="0"/>
            <a:cs typeface="Times New Roman" panose="02020603050405020304" pitchFamily="18" charset="0"/>
          </a:endParaRPr>
        </a:p>
      </dgm:t>
    </dgm:pt>
    <dgm:pt modelId="{241223DE-F914-435B-95A3-134FC32FE85B}" type="parTrans" cxnId="{E4CD66CF-611E-47C3-BF3E-AA5849F59084}">
      <dgm:prSet/>
      <dgm:spPr/>
      <dgm:t>
        <a:bodyPr/>
        <a:lstStyle/>
        <a:p>
          <a:endParaRPr lang="en-US"/>
        </a:p>
      </dgm:t>
    </dgm:pt>
    <dgm:pt modelId="{2E3B40A4-E1B7-4A5E-B331-B718DE80CFE0}" type="sibTrans" cxnId="{E4CD66CF-611E-47C3-BF3E-AA5849F59084}">
      <dgm:prSet/>
      <dgm:spPr/>
      <dgm:t>
        <a:bodyPr/>
        <a:lstStyle/>
        <a:p>
          <a:endParaRPr lang="en-US"/>
        </a:p>
      </dgm:t>
    </dgm:pt>
    <dgm:pt modelId="{6BB99825-45B4-48A5-AFB0-1EF43730A9F2}">
      <dgm:prSet custT="1"/>
      <dgm:spPr/>
      <dgm:t>
        <a:bodyPr/>
        <a:lstStyle/>
        <a:p>
          <a:pPr algn="just"/>
          <a:r>
            <a:rPr lang="en-US" sz="2800" b="1" i="0" dirty="0">
              <a:latin typeface="Times New Roman" panose="02020603050405020304" pitchFamily="18" charset="0"/>
              <a:cs typeface="Times New Roman" panose="02020603050405020304" pitchFamily="18" charset="0"/>
            </a:rPr>
            <a:t>Backend (Node.js):</a:t>
          </a:r>
          <a:r>
            <a:rPr lang="en-US" sz="2800" b="0" i="0" dirty="0">
              <a:latin typeface="Times New Roman" panose="02020603050405020304" pitchFamily="18" charset="0"/>
              <a:cs typeface="Times New Roman" panose="02020603050405020304" pitchFamily="18" charset="0"/>
            </a:rPr>
            <a:t> Backend, powered by Node.js, handles incoming requests from the frontend and communicates with the database</a:t>
          </a:r>
          <a:endParaRPr lang="en-US" sz="2800" dirty="0">
            <a:latin typeface="Times New Roman" panose="02020603050405020304" pitchFamily="18" charset="0"/>
            <a:cs typeface="Times New Roman" panose="02020603050405020304" pitchFamily="18" charset="0"/>
          </a:endParaRPr>
        </a:p>
      </dgm:t>
    </dgm:pt>
    <dgm:pt modelId="{AE76AA27-BBF7-4C61-91E2-7B7E6F863E70}" type="parTrans" cxnId="{1D735AE7-9309-455D-B910-95A52E721742}">
      <dgm:prSet/>
      <dgm:spPr/>
      <dgm:t>
        <a:bodyPr/>
        <a:lstStyle/>
        <a:p>
          <a:endParaRPr lang="en-US"/>
        </a:p>
      </dgm:t>
    </dgm:pt>
    <dgm:pt modelId="{0D3C3FC1-934F-4589-80AD-DC982DD7B32C}" type="sibTrans" cxnId="{1D735AE7-9309-455D-B910-95A52E721742}">
      <dgm:prSet/>
      <dgm:spPr/>
      <dgm:t>
        <a:bodyPr/>
        <a:lstStyle/>
        <a:p>
          <a:endParaRPr lang="en-US"/>
        </a:p>
      </dgm:t>
    </dgm:pt>
    <dgm:pt modelId="{1E72CC78-CFEA-451B-9C1D-2107DD5475EF}">
      <dgm:prSet custT="1"/>
      <dgm:spPr/>
      <dgm:t>
        <a:bodyPr/>
        <a:lstStyle/>
        <a:p>
          <a:pPr algn="just"/>
          <a:r>
            <a:rPr lang="en-US" sz="2800" b="1" i="0" dirty="0">
              <a:latin typeface="Times New Roman" panose="02020603050405020304" pitchFamily="18" charset="0"/>
              <a:cs typeface="Times New Roman" panose="02020603050405020304" pitchFamily="18" charset="0"/>
            </a:rPr>
            <a:t>Database (SQL):</a:t>
          </a:r>
          <a:r>
            <a:rPr lang="en-US" sz="2800" b="0" i="0" dirty="0">
              <a:latin typeface="Times New Roman" panose="02020603050405020304" pitchFamily="18" charset="0"/>
              <a:cs typeface="Times New Roman" panose="02020603050405020304" pitchFamily="18" charset="0"/>
            </a:rPr>
            <a:t> SQL stores job listings, user profiles, and application details, facilitating efficient querying and search functionalities for the job portal.</a:t>
          </a:r>
          <a:endParaRPr lang="en-US" sz="2800" dirty="0">
            <a:latin typeface="Times New Roman" panose="02020603050405020304" pitchFamily="18" charset="0"/>
            <a:cs typeface="Times New Roman" panose="02020603050405020304" pitchFamily="18" charset="0"/>
          </a:endParaRPr>
        </a:p>
      </dgm:t>
    </dgm:pt>
    <dgm:pt modelId="{20DA8C3F-3180-4ACE-8103-FB04E9AC821E}" type="parTrans" cxnId="{4C4C8E6D-0A09-4D74-B4BD-76E3DFCD0BDD}">
      <dgm:prSet/>
      <dgm:spPr/>
      <dgm:t>
        <a:bodyPr/>
        <a:lstStyle/>
        <a:p>
          <a:endParaRPr lang="en-US"/>
        </a:p>
      </dgm:t>
    </dgm:pt>
    <dgm:pt modelId="{F59C958F-E8C6-4DA1-8A43-C4D0EC7365A1}" type="sibTrans" cxnId="{4C4C8E6D-0A09-4D74-B4BD-76E3DFCD0BDD}">
      <dgm:prSet/>
      <dgm:spPr/>
      <dgm:t>
        <a:bodyPr/>
        <a:lstStyle/>
        <a:p>
          <a:endParaRPr lang="en-US"/>
        </a:p>
      </dgm:t>
    </dgm:pt>
    <dgm:pt modelId="{7E8DC09B-6D4D-45D7-BFEA-FFF7968B2A8D}" type="pres">
      <dgm:prSet presAssocID="{BF74A096-79B7-4691-8B41-A96980B8A894}" presName="root" presStyleCnt="0">
        <dgm:presLayoutVars>
          <dgm:dir/>
          <dgm:resizeHandles val="exact"/>
        </dgm:presLayoutVars>
      </dgm:prSet>
      <dgm:spPr/>
      <dgm:t>
        <a:bodyPr/>
        <a:lstStyle/>
        <a:p>
          <a:endParaRPr lang="en-US"/>
        </a:p>
      </dgm:t>
    </dgm:pt>
    <dgm:pt modelId="{C58F1668-7434-4CC9-A734-2B32F7FE7F9C}" type="pres">
      <dgm:prSet presAssocID="{A649C677-27EA-4B85-837B-AD786B54E7E2}" presName="compNode" presStyleCnt="0"/>
      <dgm:spPr/>
    </dgm:pt>
    <dgm:pt modelId="{00FC95BC-A84C-4F6B-9AE0-7B0A3B423B33}" type="pres">
      <dgm:prSet presAssocID="{A649C677-27EA-4B85-837B-AD786B54E7E2}" presName="bgRect" presStyleLbl="bgShp" presStyleIdx="0" presStyleCnt="3"/>
      <dgm:spPr/>
    </dgm:pt>
    <dgm:pt modelId="{9640A3C1-3D10-4C9F-841C-38BA19B2CA70}" type="pres">
      <dgm:prSet presAssocID="{A649C677-27EA-4B85-837B-AD786B54E7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713489ED-0658-4D6E-9779-AF20E2417B2F}" type="pres">
      <dgm:prSet presAssocID="{A649C677-27EA-4B85-837B-AD786B54E7E2}" presName="spaceRect" presStyleCnt="0"/>
      <dgm:spPr/>
    </dgm:pt>
    <dgm:pt modelId="{6B0D9433-49EE-4FAB-AD2B-955C013891E0}" type="pres">
      <dgm:prSet presAssocID="{A649C677-27EA-4B85-837B-AD786B54E7E2}" presName="parTx" presStyleLbl="revTx" presStyleIdx="0" presStyleCnt="3">
        <dgm:presLayoutVars>
          <dgm:chMax val="0"/>
          <dgm:chPref val="0"/>
        </dgm:presLayoutVars>
      </dgm:prSet>
      <dgm:spPr/>
      <dgm:t>
        <a:bodyPr/>
        <a:lstStyle/>
        <a:p>
          <a:endParaRPr lang="en-US"/>
        </a:p>
      </dgm:t>
    </dgm:pt>
    <dgm:pt modelId="{07CE7BE9-5AE5-4CE3-85DE-BA403B463840}" type="pres">
      <dgm:prSet presAssocID="{2E3B40A4-E1B7-4A5E-B331-B718DE80CFE0}" presName="sibTrans" presStyleCnt="0"/>
      <dgm:spPr/>
    </dgm:pt>
    <dgm:pt modelId="{C9CE28C8-42B9-435C-95A3-D38BE255D5D5}" type="pres">
      <dgm:prSet presAssocID="{6BB99825-45B4-48A5-AFB0-1EF43730A9F2}" presName="compNode" presStyleCnt="0"/>
      <dgm:spPr/>
    </dgm:pt>
    <dgm:pt modelId="{D7185728-67F7-49CA-832E-80D644F1A166}" type="pres">
      <dgm:prSet presAssocID="{6BB99825-45B4-48A5-AFB0-1EF43730A9F2}" presName="bgRect" presStyleLbl="bgShp" presStyleIdx="1" presStyleCnt="3"/>
      <dgm:spPr/>
    </dgm:pt>
    <dgm:pt modelId="{B9215198-384A-441C-BD6E-9960BE173057}" type="pres">
      <dgm:prSet presAssocID="{6BB99825-45B4-48A5-AFB0-1EF43730A9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Programmer"/>
        </a:ext>
      </dgm:extLst>
    </dgm:pt>
    <dgm:pt modelId="{0E2C3DFC-F551-4174-B8DA-2652867F2710}" type="pres">
      <dgm:prSet presAssocID="{6BB99825-45B4-48A5-AFB0-1EF43730A9F2}" presName="spaceRect" presStyleCnt="0"/>
      <dgm:spPr/>
    </dgm:pt>
    <dgm:pt modelId="{2E20531A-847A-4155-B98B-976C4B5CE9AF}" type="pres">
      <dgm:prSet presAssocID="{6BB99825-45B4-48A5-AFB0-1EF43730A9F2}" presName="parTx" presStyleLbl="revTx" presStyleIdx="1" presStyleCnt="3">
        <dgm:presLayoutVars>
          <dgm:chMax val="0"/>
          <dgm:chPref val="0"/>
        </dgm:presLayoutVars>
      </dgm:prSet>
      <dgm:spPr/>
      <dgm:t>
        <a:bodyPr/>
        <a:lstStyle/>
        <a:p>
          <a:endParaRPr lang="en-US"/>
        </a:p>
      </dgm:t>
    </dgm:pt>
    <dgm:pt modelId="{1B6E3E23-9E5C-48BF-8D2F-39EDD83FBE2F}" type="pres">
      <dgm:prSet presAssocID="{0D3C3FC1-934F-4589-80AD-DC982DD7B32C}" presName="sibTrans" presStyleCnt="0"/>
      <dgm:spPr/>
    </dgm:pt>
    <dgm:pt modelId="{3989FA55-B196-404C-887E-D2CE770D66A0}" type="pres">
      <dgm:prSet presAssocID="{1E72CC78-CFEA-451B-9C1D-2107DD5475EF}" presName="compNode" presStyleCnt="0"/>
      <dgm:spPr/>
    </dgm:pt>
    <dgm:pt modelId="{C1C8DDBE-6A83-4B55-96D1-9C0F748E49BE}" type="pres">
      <dgm:prSet presAssocID="{1E72CC78-CFEA-451B-9C1D-2107DD5475EF}" presName="bgRect" presStyleLbl="bgShp" presStyleIdx="2" presStyleCnt="3"/>
      <dgm:spPr/>
    </dgm:pt>
    <dgm:pt modelId="{96266C35-4CDB-4D41-9DDC-F3983A13F39E}" type="pres">
      <dgm:prSet presAssocID="{1E72CC78-CFEA-451B-9C1D-2107DD5475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6C93594C-8BB0-4183-A018-8440239B1774}" type="pres">
      <dgm:prSet presAssocID="{1E72CC78-CFEA-451B-9C1D-2107DD5475EF}" presName="spaceRect" presStyleCnt="0"/>
      <dgm:spPr/>
    </dgm:pt>
    <dgm:pt modelId="{1AEC407A-D7E1-4DAD-AF34-EE10AE0205CF}" type="pres">
      <dgm:prSet presAssocID="{1E72CC78-CFEA-451B-9C1D-2107DD5475EF}" presName="parTx" presStyleLbl="revTx" presStyleIdx="2" presStyleCnt="3">
        <dgm:presLayoutVars>
          <dgm:chMax val="0"/>
          <dgm:chPref val="0"/>
        </dgm:presLayoutVars>
      </dgm:prSet>
      <dgm:spPr/>
      <dgm:t>
        <a:bodyPr/>
        <a:lstStyle/>
        <a:p>
          <a:endParaRPr lang="en-US"/>
        </a:p>
      </dgm:t>
    </dgm:pt>
  </dgm:ptLst>
  <dgm:cxnLst>
    <dgm:cxn modelId="{FFD933A4-82BD-4E38-BCFD-F52D8344818B}" type="presOf" srcId="{A649C677-27EA-4B85-837B-AD786B54E7E2}" destId="{6B0D9433-49EE-4FAB-AD2B-955C013891E0}" srcOrd="0" destOrd="0" presId="urn:microsoft.com/office/officeart/2018/2/layout/IconVerticalSolidList"/>
    <dgm:cxn modelId="{5AD84787-3E82-481E-83D2-A315915291B8}" type="presOf" srcId="{6BB99825-45B4-48A5-AFB0-1EF43730A9F2}" destId="{2E20531A-847A-4155-B98B-976C4B5CE9AF}" srcOrd="0" destOrd="0" presId="urn:microsoft.com/office/officeart/2018/2/layout/IconVerticalSolidList"/>
    <dgm:cxn modelId="{1D735AE7-9309-455D-B910-95A52E721742}" srcId="{BF74A096-79B7-4691-8B41-A96980B8A894}" destId="{6BB99825-45B4-48A5-AFB0-1EF43730A9F2}" srcOrd="1" destOrd="0" parTransId="{AE76AA27-BBF7-4C61-91E2-7B7E6F863E70}" sibTransId="{0D3C3FC1-934F-4589-80AD-DC982DD7B32C}"/>
    <dgm:cxn modelId="{E4CD66CF-611E-47C3-BF3E-AA5849F59084}" srcId="{BF74A096-79B7-4691-8B41-A96980B8A894}" destId="{A649C677-27EA-4B85-837B-AD786B54E7E2}" srcOrd="0" destOrd="0" parTransId="{241223DE-F914-435B-95A3-134FC32FE85B}" sibTransId="{2E3B40A4-E1B7-4A5E-B331-B718DE80CFE0}"/>
    <dgm:cxn modelId="{185C1E04-8C53-4904-A313-42A7FED42CE1}" type="presOf" srcId="{1E72CC78-CFEA-451B-9C1D-2107DD5475EF}" destId="{1AEC407A-D7E1-4DAD-AF34-EE10AE0205CF}" srcOrd="0" destOrd="0" presId="urn:microsoft.com/office/officeart/2018/2/layout/IconVerticalSolidList"/>
    <dgm:cxn modelId="{4C4C8E6D-0A09-4D74-B4BD-76E3DFCD0BDD}" srcId="{BF74A096-79B7-4691-8B41-A96980B8A894}" destId="{1E72CC78-CFEA-451B-9C1D-2107DD5475EF}" srcOrd="2" destOrd="0" parTransId="{20DA8C3F-3180-4ACE-8103-FB04E9AC821E}" sibTransId="{F59C958F-E8C6-4DA1-8A43-C4D0EC7365A1}"/>
    <dgm:cxn modelId="{6D582095-FF22-4297-A861-3C45CF7691E1}" type="presOf" srcId="{BF74A096-79B7-4691-8B41-A96980B8A894}" destId="{7E8DC09B-6D4D-45D7-BFEA-FFF7968B2A8D}" srcOrd="0" destOrd="0" presId="urn:microsoft.com/office/officeart/2018/2/layout/IconVerticalSolidList"/>
    <dgm:cxn modelId="{5FA0F9A8-90E4-49A5-8445-EA68D1FCC68E}" type="presParOf" srcId="{7E8DC09B-6D4D-45D7-BFEA-FFF7968B2A8D}" destId="{C58F1668-7434-4CC9-A734-2B32F7FE7F9C}" srcOrd="0" destOrd="0" presId="urn:microsoft.com/office/officeart/2018/2/layout/IconVerticalSolidList"/>
    <dgm:cxn modelId="{DB953AD2-AECC-4B99-97CB-61D5054082DD}" type="presParOf" srcId="{C58F1668-7434-4CC9-A734-2B32F7FE7F9C}" destId="{00FC95BC-A84C-4F6B-9AE0-7B0A3B423B33}" srcOrd="0" destOrd="0" presId="urn:microsoft.com/office/officeart/2018/2/layout/IconVerticalSolidList"/>
    <dgm:cxn modelId="{5E268F2E-564C-4615-BA32-0190967EDA2B}" type="presParOf" srcId="{C58F1668-7434-4CC9-A734-2B32F7FE7F9C}" destId="{9640A3C1-3D10-4C9F-841C-38BA19B2CA70}" srcOrd="1" destOrd="0" presId="urn:microsoft.com/office/officeart/2018/2/layout/IconVerticalSolidList"/>
    <dgm:cxn modelId="{BA564EB2-CFA5-47FB-A305-4ED2282FB890}" type="presParOf" srcId="{C58F1668-7434-4CC9-A734-2B32F7FE7F9C}" destId="{713489ED-0658-4D6E-9779-AF20E2417B2F}" srcOrd="2" destOrd="0" presId="urn:microsoft.com/office/officeart/2018/2/layout/IconVerticalSolidList"/>
    <dgm:cxn modelId="{91883860-6E75-4FD6-98D8-DDDF59ACFB72}" type="presParOf" srcId="{C58F1668-7434-4CC9-A734-2B32F7FE7F9C}" destId="{6B0D9433-49EE-4FAB-AD2B-955C013891E0}" srcOrd="3" destOrd="0" presId="urn:microsoft.com/office/officeart/2018/2/layout/IconVerticalSolidList"/>
    <dgm:cxn modelId="{FE7B9C9A-D41E-45C6-ACA4-89DB424B624C}" type="presParOf" srcId="{7E8DC09B-6D4D-45D7-BFEA-FFF7968B2A8D}" destId="{07CE7BE9-5AE5-4CE3-85DE-BA403B463840}" srcOrd="1" destOrd="0" presId="urn:microsoft.com/office/officeart/2018/2/layout/IconVerticalSolidList"/>
    <dgm:cxn modelId="{9DA8B34D-B87B-4EE0-92C6-CD45FD41BA60}" type="presParOf" srcId="{7E8DC09B-6D4D-45D7-BFEA-FFF7968B2A8D}" destId="{C9CE28C8-42B9-435C-95A3-D38BE255D5D5}" srcOrd="2" destOrd="0" presId="urn:microsoft.com/office/officeart/2018/2/layout/IconVerticalSolidList"/>
    <dgm:cxn modelId="{A4E707A0-2EC4-4318-BF1B-8EDB1912D4BE}" type="presParOf" srcId="{C9CE28C8-42B9-435C-95A3-D38BE255D5D5}" destId="{D7185728-67F7-49CA-832E-80D644F1A166}" srcOrd="0" destOrd="0" presId="urn:microsoft.com/office/officeart/2018/2/layout/IconVerticalSolidList"/>
    <dgm:cxn modelId="{FF3E5448-3894-44C0-B9BE-1F8E5B8557A6}" type="presParOf" srcId="{C9CE28C8-42B9-435C-95A3-D38BE255D5D5}" destId="{B9215198-384A-441C-BD6E-9960BE173057}" srcOrd="1" destOrd="0" presId="urn:microsoft.com/office/officeart/2018/2/layout/IconVerticalSolidList"/>
    <dgm:cxn modelId="{71C71E56-A463-4326-9F8E-E24ED5774D63}" type="presParOf" srcId="{C9CE28C8-42B9-435C-95A3-D38BE255D5D5}" destId="{0E2C3DFC-F551-4174-B8DA-2652867F2710}" srcOrd="2" destOrd="0" presId="urn:microsoft.com/office/officeart/2018/2/layout/IconVerticalSolidList"/>
    <dgm:cxn modelId="{194024EF-A197-4DDD-9234-BB32312EFA21}" type="presParOf" srcId="{C9CE28C8-42B9-435C-95A3-D38BE255D5D5}" destId="{2E20531A-847A-4155-B98B-976C4B5CE9AF}" srcOrd="3" destOrd="0" presId="urn:microsoft.com/office/officeart/2018/2/layout/IconVerticalSolidList"/>
    <dgm:cxn modelId="{4B9C5759-8E0C-499E-8B95-1CA88547E15D}" type="presParOf" srcId="{7E8DC09B-6D4D-45D7-BFEA-FFF7968B2A8D}" destId="{1B6E3E23-9E5C-48BF-8D2F-39EDD83FBE2F}" srcOrd="3" destOrd="0" presId="urn:microsoft.com/office/officeart/2018/2/layout/IconVerticalSolidList"/>
    <dgm:cxn modelId="{E8A7A3C4-DE47-482C-9B45-AAC84E1CB1CE}" type="presParOf" srcId="{7E8DC09B-6D4D-45D7-BFEA-FFF7968B2A8D}" destId="{3989FA55-B196-404C-887E-D2CE770D66A0}" srcOrd="4" destOrd="0" presId="urn:microsoft.com/office/officeart/2018/2/layout/IconVerticalSolidList"/>
    <dgm:cxn modelId="{E544AE13-3157-49CF-BFD3-E43082AF71CF}" type="presParOf" srcId="{3989FA55-B196-404C-887E-D2CE770D66A0}" destId="{C1C8DDBE-6A83-4B55-96D1-9C0F748E49BE}" srcOrd="0" destOrd="0" presId="urn:microsoft.com/office/officeart/2018/2/layout/IconVerticalSolidList"/>
    <dgm:cxn modelId="{C5559D80-1A4F-4EF5-9070-58772A2E4DCC}" type="presParOf" srcId="{3989FA55-B196-404C-887E-D2CE770D66A0}" destId="{96266C35-4CDB-4D41-9DDC-F3983A13F39E}" srcOrd="1" destOrd="0" presId="urn:microsoft.com/office/officeart/2018/2/layout/IconVerticalSolidList"/>
    <dgm:cxn modelId="{38DDEFA2-DCBE-40D6-9C0F-A79ADF8841D0}" type="presParOf" srcId="{3989FA55-B196-404C-887E-D2CE770D66A0}" destId="{6C93594C-8BB0-4183-A018-8440239B1774}" srcOrd="2" destOrd="0" presId="urn:microsoft.com/office/officeart/2018/2/layout/IconVerticalSolidList"/>
    <dgm:cxn modelId="{8496A4FA-8805-46A2-B813-7E8E56B28456}" type="presParOf" srcId="{3989FA55-B196-404C-887E-D2CE770D66A0}" destId="{1AEC407A-D7E1-4DAD-AF34-EE10AE0205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C95BC-A84C-4F6B-9AE0-7B0A3B423B33}">
      <dsp:nvSpPr>
        <dsp:cNvPr id="0" name=""/>
        <dsp:cNvSpPr/>
      </dsp:nvSpPr>
      <dsp:spPr>
        <a:xfrm>
          <a:off x="0" y="3814"/>
          <a:ext cx="10515600" cy="12570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0A3C1-3D10-4C9F-841C-38BA19B2CA70}">
      <dsp:nvSpPr>
        <dsp:cNvPr id="0" name=""/>
        <dsp:cNvSpPr/>
      </dsp:nvSpPr>
      <dsp:spPr>
        <a:xfrm>
          <a:off x="380244" y="286641"/>
          <a:ext cx="692028" cy="6913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0D9433-49EE-4FAB-AD2B-955C013891E0}">
      <dsp:nvSpPr>
        <dsp:cNvPr id="0" name=""/>
        <dsp:cNvSpPr/>
      </dsp:nvSpPr>
      <dsp:spPr>
        <a:xfrm>
          <a:off x="1452516" y="3814"/>
          <a:ext cx="8967227" cy="125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63" tIns="133163" rIns="133163" bIns="133163" numCol="1" spcCol="1270" anchor="ctr" anchorCtr="0">
          <a:noAutofit/>
        </a:bodyPr>
        <a:lstStyle/>
        <a:p>
          <a:pPr lvl="0" algn="just" defTabSz="12446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Frontend (React UI):</a:t>
          </a:r>
          <a:r>
            <a:rPr lang="en-US" sz="2800" b="0" i="0" kern="1200" dirty="0">
              <a:latin typeface="Times New Roman" panose="02020603050405020304" pitchFamily="18" charset="0"/>
              <a:cs typeface="Times New Roman" panose="02020603050405020304" pitchFamily="18" charset="0"/>
            </a:rPr>
            <a:t> Frontend is built using React and offers an intuitive user interface for job searching and job posting.</a:t>
          </a:r>
          <a:endParaRPr lang="en-US" sz="2800" kern="1200" dirty="0">
            <a:latin typeface="Times New Roman" panose="02020603050405020304" pitchFamily="18" charset="0"/>
            <a:cs typeface="Times New Roman" panose="02020603050405020304" pitchFamily="18" charset="0"/>
          </a:endParaRPr>
        </a:p>
      </dsp:txBody>
      <dsp:txXfrm>
        <a:off x="1452516" y="3814"/>
        <a:ext cx="8967227" cy="1258233"/>
      </dsp:txXfrm>
    </dsp:sp>
    <dsp:sp modelId="{D7185728-67F7-49CA-832E-80D644F1A166}">
      <dsp:nvSpPr>
        <dsp:cNvPr id="0" name=""/>
        <dsp:cNvSpPr/>
      </dsp:nvSpPr>
      <dsp:spPr>
        <a:xfrm>
          <a:off x="0" y="1549645"/>
          <a:ext cx="10515600" cy="12570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15198-384A-441C-BD6E-9960BE173057}">
      <dsp:nvSpPr>
        <dsp:cNvPr id="0" name=""/>
        <dsp:cNvSpPr/>
      </dsp:nvSpPr>
      <dsp:spPr>
        <a:xfrm>
          <a:off x="380244" y="1832471"/>
          <a:ext cx="692028" cy="6913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20531A-847A-4155-B98B-976C4B5CE9AF}">
      <dsp:nvSpPr>
        <dsp:cNvPr id="0" name=""/>
        <dsp:cNvSpPr/>
      </dsp:nvSpPr>
      <dsp:spPr>
        <a:xfrm>
          <a:off x="1452516" y="1549645"/>
          <a:ext cx="8967227" cy="125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63" tIns="133163" rIns="133163" bIns="133163" numCol="1" spcCol="1270" anchor="ctr" anchorCtr="0">
          <a:noAutofit/>
        </a:bodyPr>
        <a:lstStyle/>
        <a:p>
          <a:pPr lvl="0" algn="just" defTabSz="12446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Backend (Node.js):</a:t>
          </a:r>
          <a:r>
            <a:rPr lang="en-US" sz="2800" b="0" i="0" kern="1200" dirty="0">
              <a:latin typeface="Times New Roman" panose="02020603050405020304" pitchFamily="18" charset="0"/>
              <a:cs typeface="Times New Roman" panose="02020603050405020304" pitchFamily="18" charset="0"/>
            </a:rPr>
            <a:t> Backend, powered by Node.js, handles incoming requests from the frontend and communicates with the database</a:t>
          </a:r>
          <a:endParaRPr lang="en-US" sz="2800" kern="1200" dirty="0">
            <a:latin typeface="Times New Roman" panose="02020603050405020304" pitchFamily="18" charset="0"/>
            <a:cs typeface="Times New Roman" panose="02020603050405020304" pitchFamily="18" charset="0"/>
          </a:endParaRPr>
        </a:p>
      </dsp:txBody>
      <dsp:txXfrm>
        <a:off x="1452516" y="1549645"/>
        <a:ext cx="8967227" cy="1258233"/>
      </dsp:txXfrm>
    </dsp:sp>
    <dsp:sp modelId="{C1C8DDBE-6A83-4B55-96D1-9C0F748E49BE}">
      <dsp:nvSpPr>
        <dsp:cNvPr id="0" name=""/>
        <dsp:cNvSpPr/>
      </dsp:nvSpPr>
      <dsp:spPr>
        <a:xfrm>
          <a:off x="0" y="3095475"/>
          <a:ext cx="10515600" cy="12570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66C35-4CDB-4D41-9DDC-F3983A13F39E}">
      <dsp:nvSpPr>
        <dsp:cNvPr id="0" name=""/>
        <dsp:cNvSpPr/>
      </dsp:nvSpPr>
      <dsp:spPr>
        <a:xfrm>
          <a:off x="380244" y="3378301"/>
          <a:ext cx="692028" cy="6913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C407A-D7E1-4DAD-AF34-EE10AE0205CF}">
      <dsp:nvSpPr>
        <dsp:cNvPr id="0" name=""/>
        <dsp:cNvSpPr/>
      </dsp:nvSpPr>
      <dsp:spPr>
        <a:xfrm>
          <a:off x="1452516" y="3095475"/>
          <a:ext cx="8967227" cy="125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63" tIns="133163" rIns="133163" bIns="133163" numCol="1" spcCol="1270" anchor="ctr" anchorCtr="0">
          <a:noAutofit/>
        </a:bodyPr>
        <a:lstStyle/>
        <a:p>
          <a:pPr lvl="0" algn="just" defTabSz="12446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Database (SQL):</a:t>
          </a:r>
          <a:r>
            <a:rPr lang="en-US" sz="2800" b="0" i="0" kern="1200" dirty="0">
              <a:latin typeface="Times New Roman" panose="02020603050405020304" pitchFamily="18" charset="0"/>
              <a:cs typeface="Times New Roman" panose="02020603050405020304" pitchFamily="18" charset="0"/>
            </a:rPr>
            <a:t> SQL stores job listings, user profiles, and application details, facilitating efficient querying and search functionalities for the job portal.</a:t>
          </a:r>
          <a:endParaRPr lang="en-US" sz="2800" kern="1200" dirty="0">
            <a:latin typeface="Times New Roman" panose="02020603050405020304" pitchFamily="18" charset="0"/>
            <a:cs typeface="Times New Roman" panose="02020603050405020304" pitchFamily="18" charset="0"/>
          </a:endParaRPr>
        </a:p>
      </dsp:txBody>
      <dsp:txXfrm>
        <a:off x="1452516" y="3095475"/>
        <a:ext cx="8967227" cy="12582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FA9AE2-EAF8-4048-8432-C7C2DA9EAB77}"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E2946-9D40-4B75-873F-9C566BDB8CA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93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A9AE2-EAF8-4048-8432-C7C2DA9EAB77}"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E2946-9D40-4B75-873F-9C566BDB8CA5}" type="slidenum">
              <a:rPr lang="en-IN" smtClean="0"/>
              <a:t>‹#›</a:t>
            </a:fld>
            <a:endParaRPr lang="en-IN"/>
          </a:p>
        </p:txBody>
      </p:sp>
    </p:spTree>
    <p:extLst>
      <p:ext uri="{BB962C8B-B14F-4D97-AF65-F5344CB8AC3E}">
        <p14:creationId xmlns:p14="http://schemas.microsoft.com/office/powerpoint/2010/main" val="346442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A9AE2-EAF8-4048-8432-C7C2DA9EAB77}"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E2946-9D40-4B75-873F-9C566BDB8CA5}" type="slidenum">
              <a:rPr lang="en-IN" smtClean="0"/>
              <a:t>‹#›</a:t>
            </a:fld>
            <a:endParaRPr lang="en-IN"/>
          </a:p>
        </p:txBody>
      </p:sp>
    </p:spTree>
    <p:extLst>
      <p:ext uri="{BB962C8B-B14F-4D97-AF65-F5344CB8AC3E}">
        <p14:creationId xmlns:p14="http://schemas.microsoft.com/office/powerpoint/2010/main" val="362531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A9AE2-EAF8-4048-8432-C7C2DA9EAB77}"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E2946-9D40-4B75-873F-9C566BDB8CA5}" type="slidenum">
              <a:rPr lang="en-IN" smtClean="0"/>
              <a:t>‹#›</a:t>
            </a:fld>
            <a:endParaRPr lang="en-IN"/>
          </a:p>
        </p:txBody>
      </p:sp>
    </p:spTree>
    <p:extLst>
      <p:ext uri="{BB962C8B-B14F-4D97-AF65-F5344CB8AC3E}">
        <p14:creationId xmlns:p14="http://schemas.microsoft.com/office/powerpoint/2010/main" val="113026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FA9AE2-EAF8-4048-8432-C7C2DA9EAB77}"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E2946-9D40-4B75-873F-9C566BDB8CA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49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FA9AE2-EAF8-4048-8432-C7C2DA9EAB77}"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E2946-9D40-4B75-873F-9C566BDB8CA5}" type="slidenum">
              <a:rPr lang="en-IN" smtClean="0"/>
              <a:t>‹#›</a:t>
            </a:fld>
            <a:endParaRPr lang="en-IN"/>
          </a:p>
        </p:txBody>
      </p:sp>
    </p:spTree>
    <p:extLst>
      <p:ext uri="{BB962C8B-B14F-4D97-AF65-F5344CB8AC3E}">
        <p14:creationId xmlns:p14="http://schemas.microsoft.com/office/powerpoint/2010/main" val="188620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A9AE2-EAF8-4048-8432-C7C2DA9EAB77}"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BE2946-9D40-4B75-873F-9C566BDB8CA5}" type="slidenum">
              <a:rPr lang="en-IN" smtClean="0"/>
              <a:t>‹#›</a:t>
            </a:fld>
            <a:endParaRPr lang="en-IN"/>
          </a:p>
        </p:txBody>
      </p:sp>
    </p:spTree>
    <p:extLst>
      <p:ext uri="{BB962C8B-B14F-4D97-AF65-F5344CB8AC3E}">
        <p14:creationId xmlns:p14="http://schemas.microsoft.com/office/powerpoint/2010/main" val="2712983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A9AE2-EAF8-4048-8432-C7C2DA9EAB77}"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BE2946-9D40-4B75-873F-9C566BDB8CA5}" type="slidenum">
              <a:rPr lang="en-IN" smtClean="0"/>
              <a:t>‹#›</a:t>
            </a:fld>
            <a:endParaRPr lang="en-IN"/>
          </a:p>
        </p:txBody>
      </p:sp>
    </p:spTree>
    <p:extLst>
      <p:ext uri="{BB962C8B-B14F-4D97-AF65-F5344CB8AC3E}">
        <p14:creationId xmlns:p14="http://schemas.microsoft.com/office/powerpoint/2010/main" val="232837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FA9AE2-EAF8-4048-8432-C7C2DA9EAB77}" type="datetimeFigureOut">
              <a:rPr lang="en-IN" smtClean="0"/>
              <a:t>12-07-2024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EBE2946-9D40-4B75-873F-9C566BDB8CA5}" type="slidenum">
              <a:rPr lang="en-IN" smtClean="0"/>
              <a:t>‹#›</a:t>
            </a:fld>
            <a:endParaRPr lang="en-IN"/>
          </a:p>
        </p:txBody>
      </p:sp>
    </p:spTree>
    <p:extLst>
      <p:ext uri="{BB962C8B-B14F-4D97-AF65-F5344CB8AC3E}">
        <p14:creationId xmlns:p14="http://schemas.microsoft.com/office/powerpoint/2010/main" val="155852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FA9AE2-EAF8-4048-8432-C7C2DA9EAB77}" type="datetimeFigureOut">
              <a:rPr lang="en-IN" smtClean="0"/>
              <a:t>12-07-2024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BE2946-9D40-4B75-873F-9C566BDB8CA5}" type="slidenum">
              <a:rPr lang="en-IN" smtClean="0"/>
              <a:t>‹#›</a:t>
            </a:fld>
            <a:endParaRPr lang="en-IN"/>
          </a:p>
        </p:txBody>
      </p:sp>
    </p:spTree>
    <p:extLst>
      <p:ext uri="{BB962C8B-B14F-4D97-AF65-F5344CB8AC3E}">
        <p14:creationId xmlns:p14="http://schemas.microsoft.com/office/powerpoint/2010/main" val="312333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FA9AE2-EAF8-4048-8432-C7C2DA9EAB77}"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E2946-9D40-4B75-873F-9C566BDB8CA5}" type="slidenum">
              <a:rPr lang="en-IN" smtClean="0"/>
              <a:t>‹#›</a:t>
            </a:fld>
            <a:endParaRPr lang="en-IN"/>
          </a:p>
        </p:txBody>
      </p:sp>
    </p:spTree>
    <p:extLst>
      <p:ext uri="{BB962C8B-B14F-4D97-AF65-F5344CB8AC3E}">
        <p14:creationId xmlns:p14="http://schemas.microsoft.com/office/powerpoint/2010/main" val="169850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FA9AE2-EAF8-4048-8432-C7C2DA9EAB77}" type="datetimeFigureOut">
              <a:rPr lang="en-IN" smtClean="0"/>
              <a:t>12-07-2024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BE2946-9D40-4B75-873F-9C566BDB8CA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59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bms-bm9avan.vercel.ap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3">
            <a:extLst>
              <a:ext uri="{FF2B5EF4-FFF2-40B4-BE49-F238E27FC236}">
                <a16:creationId xmlns:a16="http://schemas.microsoft.com/office/drawing/2014/main" id="{BE8ABA62-844A-D8DB-14D4-CE3B9982D1A5}"/>
              </a:ext>
            </a:extLst>
          </p:cNvPr>
          <p:cNvSpPr txBox="1"/>
          <p:nvPr/>
        </p:nvSpPr>
        <p:spPr>
          <a:xfrm>
            <a:off x="1556963" y="2334419"/>
            <a:ext cx="8812190" cy="76944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000" b="1" dirty="0">
                <a:solidFill>
                  <a:schemeClr val="tx1"/>
                </a:solidFill>
                <a:latin typeface="Times New Roman" panose="02020603050405020304" pitchFamily="18" charset="0"/>
                <a:cs typeface="Times New Roman" panose="02020603050405020304" pitchFamily="18" charset="0"/>
              </a:rPr>
              <a:t>  </a:t>
            </a:r>
            <a:endParaRPr lang="en-US" sz="2000" b="1" dirty="0">
              <a:solidFill>
                <a:schemeClr val="tx1"/>
              </a:solidFill>
              <a:latin typeface="Times New Roman" panose="02020603050405020304" pitchFamily="18" charset="0"/>
              <a:cs typeface="Times New Roman" panose="02020603050405020304" pitchFamily="18" charset="0"/>
            </a:endParaRPr>
          </a:p>
          <a:p>
            <a:pPr algn="ctr"/>
            <a:r>
              <a:rPr lang="en-US" sz="2400" b="1" dirty="0" smtClean="0">
                <a:solidFill>
                  <a:schemeClr val="tx1"/>
                </a:solidFill>
                <a:latin typeface="Times New Roman" panose="02020603050405020304" pitchFamily="18" charset="0"/>
                <a:cs typeface="Times New Roman" panose="02020603050405020304" pitchFamily="18" charset="0"/>
              </a:rPr>
              <a:t>INTERNSHIP </a:t>
            </a:r>
            <a:r>
              <a:rPr lang="en-US" sz="2400" b="1" dirty="0">
                <a:solidFill>
                  <a:schemeClr val="tx1"/>
                </a:solidFill>
                <a:latin typeface="Times New Roman" panose="02020603050405020304" pitchFamily="18" charset="0"/>
                <a:cs typeface="Times New Roman" panose="02020603050405020304" pitchFamily="18" charset="0"/>
              </a:rPr>
              <a:t>PRESENTATION ON</a:t>
            </a:r>
          </a:p>
        </p:txBody>
      </p:sp>
      <p:sp>
        <p:nvSpPr>
          <p:cNvPr id="3" name="TextBox 34">
            <a:extLst>
              <a:ext uri="{FF2B5EF4-FFF2-40B4-BE49-F238E27FC236}">
                <a16:creationId xmlns:a16="http://schemas.microsoft.com/office/drawing/2014/main" id="{C201454B-EF09-AD62-EEBB-01DEAAED3046}"/>
              </a:ext>
            </a:extLst>
          </p:cNvPr>
          <p:cNvSpPr txBox="1"/>
          <p:nvPr/>
        </p:nvSpPr>
        <p:spPr>
          <a:xfrm>
            <a:off x="2644168" y="3120542"/>
            <a:ext cx="6637780" cy="106182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en-US" sz="2400" b="1" dirty="0">
                <a:latin typeface="Times New Roman" panose="02020603050405020304" pitchFamily="18" charset="0"/>
                <a:cs typeface="Times New Roman" pitchFamily="18" charset="0"/>
              </a:rPr>
              <a:t>   </a:t>
            </a:r>
            <a:r>
              <a:rPr lang="en-US" sz="2400" b="1" dirty="0" smtClean="0">
                <a:latin typeface="Times New Roman" panose="02020603050405020304" pitchFamily="18" charset="0"/>
                <a:cs typeface="Times New Roman" pitchFamily="18" charset="0"/>
              </a:rPr>
              <a:t>“JOB PORTAL”</a:t>
            </a:r>
            <a:endParaRPr lang="en-US" sz="2400" b="1" dirty="0">
              <a:latin typeface="Times New Roman" panose="02020603050405020304" pitchFamily="18" charset="0"/>
              <a:cs typeface="Times New Roman" pitchFamily="18" charset="0"/>
            </a:endParaRPr>
          </a:p>
          <a:p>
            <a:pPr algn="ctr">
              <a:lnSpc>
                <a:spcPct val="150000"/>
              </a:lnSpc>
            </a:pPr>
            <a:r>
              <a:rPr lang="en-US" dirty="0">
                <a:solidFill>
                  <a:srgbClr val="FF0000"/>
                </a:solidFill>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itchFamily="18" charset="0"/>
              </a:rPr>
              <a:t>USING FULL STACK WEB DEVELOPMENT</a:t>
            </a:r>
          </a:p>
        </p:txBody>
      </p:sp>
      <p:sp>
        <p:nvSpPr>
          <p:cNvPr id="4" name="TextBox 35">
            <a:extLst>
              <a:ext uri="{FF2B5EF4-FFF2-40B4-BE49-F238E27FC236}">
                <a16:creationId xmlns:a16="http://schemas.microsoft.com/office/drawing/2014/main" id="{2978D22C-7EA6-6A0D-7A12-2EC580F7DCB4}"/>
              </a:ext>
            </a:extLst>
          </p:cNvPr>
          <p:cNvSpPr txBox="1"/>
          <p:nvPr/>
        </p:nvSpPr>
        <p:spPr>
          <a:xfrm>
            <a:off x="741357" y="5264300"/>
            <a:ext cx="4945422" cy="87357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nSpc>
                <a:spcPct val="150000"/>
              </a:lnSpc>
              <a:buClrTx/>
            </a:pPr>
            <a:r>
              <a:rPr lang="en-US" b="1" kern="1200" dirty="0">
                <a:solidFill>
                  <a:prstClr val="black"/>
                </a:solidFill>
                <a:latin typeface="Times New Roman" panose="02020603050405020304" pitchFamily="18" charset="0"/>
                <a:cs typeface="Times New Roman" panose="02020603050405020304" pitchFamily="18" charset="0"/>
              </a:rPr>
              <a:t>             UNDER THE GUIDANCE OF :</a:t>
            </a:r>
          </a:p>
          <a:p>
            <a:pPr lvl="0">
              <a:lnSpc>
                <a:spcPct val="150000"/>
              </a:lnSpc>
              <a:buClrTx/>
            </a:pPr>
            <a:r>
              <a:rPr lang="en-US" kern="1200" dirty="0">
                <a:solidFill>
                  <a:prstClr val="black"/>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PRINSTON SMART ENGINEERS</a:t>
            </a:r>
            <a:endParaRPr kumimoji="0" lang="en-US" i="0" u="none" strike="noStrike" kern="1200" cap="none" spc="0" normalizeH="0" baseline="-2500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 name="TextBox 36">
            <a:extLst>
              <a:ext uri="{FF2B5EF4-FFF2-40B4-BE49-F238E27FC236}">
                <a16:creationId xmlns:a16="http://schemas.microsoft.com/office/drawing/2014/main" id="{39009765-9BF3-0C29-B610-AC3419032468}"/>
              </a:ext>
            </a:extLst>
          </p:cNvPr>
          <p:cNvSpPr txBox="1"/>
          <p:nvPr/>
        </p:nvSpPr>
        <p:spPr>
          <a:xfrm>
            <a:off x="8421591" y="5348602"/>
            <a:ext cx="2122552"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en-US"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PRESENTED</a:t>
            </a:r>
            <a:r>
              <a:rPr kumimoji="0" lang="en-GB"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BY</a:t>
            </a:r>
            <a:r>
              <a:rPr kumimoji="0" lang="en-GB"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TextBox 37">
            <a:extLst>
              <a:ext uri="{FF2B5EF4-FFF2-40B4-BE49-F238E27FC236}">
                <a16:creationId xmlns:a16="http://schemas.microsoft.com/office/drawing/2014/main" id="{436170FA-51E3-AD9C-C33D-D45C472B4568}"/>
              </a:ext>
            </a:extLst>
          </p:cNvPr>
          <p:cNvSpPr txBox="1"/>
          <p:nvPr/>
        </p:nvSpPr>
        <p:spPr>
          <a:xfrm>
            <a:off x="8421591" y="5787007"/>
            <a:ext cx="3348748"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spcBef>
                <a:spcPct val="20000"/>
              </a:spcBef>
            </a:pPr>
            <a:r>
              <a:rPr lang="en-US" dirty="0" smtClean="0">
                <a:solidFill>
                  <a:prstClr val="black"/>
                </a:solidFill>
                <a:latin typeface="Times New Roman" panose="02020603050405020304" pitchFamily="18" charset="0"/>
                <a:cs typeface="Times New Roman" panose="02020603050405020304" pitchFamily="18" charset="0"/>
              </a:rPr>
              <a:t>B M PAVAN (1BI21IS023)</a:t>
            </a: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a:extLst>
              <a:ext uri="{FF2B5EF4-FFF2-40B4-BE49-F238E27FC236}">
                <a16:creationId xmlns:a16="http://schemas.microsoft.com/office/drawing/2014/main" id="{2F046241-411E-484E-F41B-F0E3029E6D41}"/>
              </a:ext>
            </a:extLst>
          </p:cNvPr>
          <p:cNvSpPr/>
          <p:nvPr/>
        </p:nvSpPr>
        <p:spPr>
          <a:xfrm>
            <a:off x="1712713" y="369262"/>
            <a:ext cx="9946433" cy="187743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2000"/>
              <a:buFont typeface="Times New Roman"/>
              <a:buNone/>
            </a:pP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BANGALORE INSTITUTE OF TECHNOLOGY</a:t>
            </a:r>
            <a:endPar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000"/>
              <a:buFont typeface="Times New Roman"/>
              <a:buNone/>
            </a:pP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K.R Road, V.V Pura, Bengaluru-04</a:t>
            </a:r>
            <a:endPar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DEPARTMENT OF </a:t>
            </a:r>
            <a:r>
              <a:rPr lang="en-US" sz="2000" b="1" dirty="0">
                <a:solidFill>
                  <a:srgbClr val="000000"/>
                </a:solidFill>
                <a:latin typeface="Times New Roman" panose="02020603050405020304" pitchFamily="18" charset="0"/>
                <a:ea typeface="Times New Roman"/>
                <a:cs typeface="Times New Roman" panose="02020603050405020304" pitchFamily="18" charset="0"/>
                <a:sym typeface="Times New Roman"/>
              </a:rPr>
              <a:t>INFORMATION</a:t>
            </a:r>
            <a:r>
              <a:rPr lang="en-US" sz="20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SCIENCE &amp; ENGINEERING</a:t>
            </a: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000"/>
              <a:buFont typeface="Times New Roman"/>
              <a:buNone/>
            </a:pPr>
            <a:endParaRPr lang="en-US" sz="1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000"/>
              <a:buFont typeface="Times New Roman"/>
              <a:buNone/>
            </a:pPr>
            <a:endParaRPr lang="en-US" sz="1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000"/>
              <a:buFont typeface="Calibri"/>
              <a:buNone/>
            </a:pPr>
            <a:endParaRPr lang="en-US" sz="1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pic>
        <p:nvPicPr>
          <p:cNvPr id="8" name="Picture 7" descr="Bangalore Institute of Technology - Wikipedia">
            <a:extLst>
              <a:ext uri="{FF2B5EF4-FFF2-40B4-BE49-F238E27FC236}">
                <a16:creationId xmlns:a16="http://schemas.microsoft.com/office/drawing/2014/main" id="{C583A9B8-232B-5C0B-FE4B-7E5C3655A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61" y="369262"/>
            <a:ext cx="1600319" cy="1847642"/>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323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2AB3D1-D8B8-6985-0091-31D99EE2A515}"/>
              </a:ext>
            </a:extLst>
          </p:cNvPr>
          <p:cNvSpPr txBox="1"/>
          <p:nvPr/>
        </p:nvSpPr>
        <p:spPr>
          <a:xfrm>
            <a:off x="3319564" y="805324"/>
            <a:ext cx="6094378"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800" b="1" i="0" u="none" strike="noStrike" kern="1200" cap="none" spc="0" normalizeH="0" baseline="0" noProof="0" dirty="0">
                <a:ln>
                  <a:noFill/>
                </a:ln>
                <a:solidFill>
                  <a:srgbClr val="000000"/>
                </a:solidFill>
                <a:effectLst/>
                <a:uLnTx/>
                <a:uFillTx/>
                <a:latin typeface="Calibri" panose="020F0502020204030204"/>
                <a:ea typeface="+mn-ea"/>
                <a:cs typeface="+mn-cs"/>
              </a:rPr>
              <a:t>IMPLEMENTATION</a:t>
            </a:r>
          </a:p>
        </p:txBody>
      </p:sp>
      <p:sp>
        <p:nvSpPr>
          <p:cNvPr id="9" name="TextBox 8">
            <a:extLst>
              <a:ext uri="{FF2B5EF4-FFF2-40B4-BE49-F238E27FC236}">
                <a16:creationId xmlns:a16="http://schemas.microsoft.com/office/drawing/2014/main" id="{1615FAC7-EC11-0AC7-B9AA-4F4488722BDA}"/>
              </a:ext>
            </a:extLst>
          </p:cNvPr>
          <p:cNvSpPr txBox="1"/>
          <p:nvPr/>
        </p:nvSpPr>
        <p:spPr>
          <a:xfrm>
            <a:off x="972766" y="1918025"/>
            <a:ext cx="10097310" cy="2777940"/>
          </a:xfrm>
          <a:prstGeom prst="rect">
            <a:avLst/>
          </a:prstGeom>
          <a:noFill/>
        </p:spPr>
        <p:txBody>
          <a:bodyPr wrap="square">
            <a:spAutoFit/>
          </a:bodyPr>
          <a:lstStyle/>
          <a:p>
            <a:pPr lvl="1" algn="just">
              <a:lnSpc>
                <a:spcPct val="200000"/>
              </a:lnSpc>
            </a:pPr>
            <a:r>
              <a:rPr lang="en-US" dirty="0">
                <a:latin typeface="Times New Roman" panose="02020603050405020304" pitchFamily="18" charset="0"/>
                <a:cs typeface="Times New Roman" panose="02020603050405020304" pitchFamily="18" charset="0"/>
              </a:rPr>
              <a:t>1. Created one folder in VS Code. </a:t>
            </a:r>
          </a:p>
          <a:p>
            <a:pPr lvl="1" algn="just">
              <a:lnSpc>
                <a:spcPct val="200000"/>
              </a:lnSpc>
            </a:pPr>
            <a:r>
              <a:rPr lang="en-US" dirty="0">
                <a:latin typeface="Times New Roman" panose="02020603050405020304" pitchFamily="18" charset="0"/>
                <a:cs typeface="Times New Roman" panose="02020603050405020304" pitchFamily="18" charset="0"/>
              </a:rPr>
              <a:t>2. Created all the necessary pages for each link and the functionalities. </a:t>
            </a:r>
          </a:p>
          <a:p>
            <a:pPr lvl="1" algn="just">
              <a:lnSpc>
                <a:spcPct val="200000"/>
              </a:lnSpc>
            </a:pPr>
            <a:r>
              <a:rPr lang="en-US" dirty="0">
                <a:latin typeface="Times New Roman" panose="02020603050405020304" pitchFamily="18" charset="0"/>
                <a:cs typeface="Times New Roman" panose="02020603050405020304" pitchFamily="18" charset="0"/>
              </a:rPr>
              <a:t>3. Style all the Web pages. </a:t>
            </a:r>
          </a:p>
          <a:p>
            <a:pPr lvl="1" algn="just">
              <a:lnSpc>
                <a:spcPct val="200000"/>
              </a:lnSpc>
            </a:pPr>
            <a:r>
              <a:rPr lang="en-US" dirty="0">
                <a:latin typeface="Times New Roman" panose="02020603050405020304" pitchFamily="18" charset="0"/>
                <a:cs typeface="Times New Roman" panose="02020603050405020304" pitchFamily="18" charset="0"/>
              </a:rPr>
              <a:t>4.Designed cart page with the help of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a:t>
            </a:r>
          </a:p>
          <a:p>
            <a:pPr lvl="1" algn="just">
              <a:lnSpc>
                <a:spcPct val="200000"/>
              </a:lnSpc>
            </a:pPr>
            <a:r>
              <a:rPr lang="en-US" dirty="0">
                <a:latin typeface="Times New Roman" panose="02020603050405020304" pitchFamily="18" charset="0"/>
                <a:cs typeface="Times New Roman" panose="02020603050405020304" pitchFamily="18" charset="0"/>
              </a:rPr>
              <a:t>5.Implemented all the required pages with the help of frontend technologies.</a:t>
            </a:r>
          </a:p>
        </p:txBody>
      </p:sp>
    </p:spTree>
    <p:extLst>
      <p:ext uri="{BB962C8B-B14F-4D97-AF65-F5344CB8AC3E}">
        <p14:creationId xmlns:p14="http://schemas.microsoft.com/office/powerpoint/2010/main" val="327358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6D83A16F-CDFD-3967-03F3-08F41275EBB5}"/>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b="1" kern="1200">
                <a:solidFill>
                  <a:schemeClr val="tx1"/>
                </a:solidFill>
                <a:latin typeface="+mj-lt"/>
                <a:ea typeface="+mj-ea"/>
                <a:cs typeface="+mj-cs"/>
              </a:rPr>
              <a:t>RESULTS</a:t>
            </a:r>
          </a:p>
        </p:txBody>
      </p:sp>
      <p:sp>
        <p:nvSpPr>
          <p:cNvPr id="30" name="Text Placeholder 5">
            <a:extLst>
              <a:ext uri="{FF2B5EF4-FFF2-40B4-BE49-F238E27FC236}">
                <a16:creationId xmlns:a16="http://schemas.microsoft.com/office/drawing/2014/main" id="{644A65D4-71C4-6059-86CD-9B8170CD65FC}"/>
              </a:ext>
            </a:extLst>
          </p:cNvPr>
          <p:cNvSpPr txBox="1">
            <a:spLocks/>
          </p:cNvSpPr>
          <p:nvPr/>
        </p:nvSpPr>
        <p:spPr>
          <a:xfrm>
            <a:off x="1001684" y="1670857"/>
            <a:ext cx="10178934" cy="557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kern="1200" dirty="0">
                <a:solidFill>
                  <a:schemeClr val="tx1"/>
                </a:solidFill>
                <a:latin typeface="+mn-lt"/>
                <a:ea typeface="+mn-ea"/>
                <a:cs typeface="+mn-cs"/>
              </a:rPr>
              <a:t>Visit </a:t>
            </a:r>
            <a:r>
              <a:rPr lang="en-US" sz="2400" kern="1200" dirty="0">
                <a:solidFill>
                  <a:schemeClr val="tx1"/>
                </a:solidFill>
                <a:latin typeface="+mn-lt"/>
                <a:ea typeface="+mn-ea"/>
                <a:cs typeface="+mn-cs"/>
                <a:hlinkClick r:id="rId2"/>
              </a:rPr>
              <a:t>Job Portal (https://dbms-bm9avan.vercel.app)</a:t>
            </a:r>
            <a:r>
              <a:rPr lang="en-US" sz="2400" kern="1200" dirty="0">
                <a:solidFill>
                  <a:schemeClr val="tx1"/>
                </a:solidFill>
                <a:latin typeface="+mn-lt"/>
                <a:ea typeface="+mn-ea"/>
                <a:cs typeface="+mn-cs"/>
              </a:rPr>
              <a:t> for demo</a:t>
            </a:r>
          </a:p>
        </p:txBody>
      </p:sp>
      <p:pic>
        <p:nvPicPr>
          <p:cNvPr id="3" name="Picture 2" descr="A screenshot of a computer&#10;&#10;Description automatically generated">
            <a:extLst>
              <a:ext uri="{FF2B5EF4-FFF2-40B4-BE49-F238E27FC236}">
                <a16:creationId xmlns:a16="http://schemas.microsoft.com/office/drawing/2014/main" id="{03285BD1-F510-B5B0-1BAE-1A7A40E1AE69}"/>
              </a:ext>
            </a:extLst>
          </p:cNvPr>
          <p:cNvPicPr>
            <a:picLocks noChangeAspect="1"/>
          </p:cNvPicPr>
          <p:nvPr/>
        </p:nvPicPr>
        <p:blipFill rotWithShape="1">
          <a:blip r:embed="rId3"/>
          <a:srcRect l="8342" r="7747" b="-3"/>
          <a:stretch/>
        </p:blipFill>
        <p:spPr>
          <a:xfrm>
            <a:off x="198741" y="2410448"/>
            <a:ext cx="5803323" cy="389035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0D23DBA-045D-016D-0B56-B4F0FF310796}"/>
              </a:ext>
            </a:extLst>
          </p:cNvPr>
          <p:cNvPicPr>
            <a:picLocks noChangeAspect="1"/>
          </p:cNvPicPr>
          <p:nvPr/>
        </p:nvPicPr>
        <p:blipFill rotWithShape="1">
          <a:blip r:embed="rId4"/>
          <a:srcRect l="5864" r="7988" b="-2"/>
          <a:stretch/>
        </p:blipFill>
        <p:spPr>
          <a:xfrm>
            <a:off x="6189934" y="2410448"/>
            <a:ext cx="5803323" cy="3890357"/>
          </a:xfrm>
          <a:prstGeom prst="rect">
            <a:avLst/>
          </a:prstGeom>
        </p:spPr>
      </p:pic>
    </p:spTree>
    <p:extLst>
      <p:ext uri="{BB962C8B-B14F-4D97-AF65-F5344CB8AC3E}">
        <p14:creationId xmlns:p14="http://schemas.microsoft.com/office/powerpoint/2010/main" val="130749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DC64EA-FD93-8091-1437-43F48BDED5BD}"/>
              </a:ext>
            </a:extLst>
          </p:cNvPr>
          <p:cNvPicPr>
            <a:picLocks noChangeAspect="1"/>
          </p:cNvPicPr>
          <p:nvPr/>
        </p:nvPicPr>
        <p:blipFill rotWithShape="1">
          <a:blip r:embed="rId2">
            <a:alphaModFix amt="60000"/>
          </a:blip>
          <a:srcRect t="2271"/>
          <a:stretch/>
        </p:blipFill>
        <p:spPr>
          <a:xfrm>
            <a:off x="180975" y="148374"/>
            <a:ext cx="11823637" cy="6499784"/>
          </a:xfrm>
          <a:prstGeom prst="rect">
            <a:avLst/>
          </a:prstGeom>
        </p:spPr>
      </p:pic>
      <p:sp>
        <p:nvSpPr>
          <p:cNvPr id="2" name="Title 1">
            <a:extLst>
              <a:ext uri="{FF2B5EF4-FFF2-40B4-BE49-F238E27FC236}">
                <a16:creationId xmlns:a16="http://schemas.microsoft.com/office/drawing/2014/main" id="{A2151D60-E6F8-5DAA-1D0A-5C4594C4D830}"/>
              </a:ext>
            </a:extLst>
          </p:cNvPr>
          <p:cNvSpPr>
            <a:spLocks noGrp="1"/>
          </p:cNvSpPr>
          <p:nvPr>
            <p:ph type="title"/>
          </p:nvPr>
        </p:nvSpPr>
        <p:spPr>
          <a:xfrm>
            <a:off x="838200" y="525195"/>
            <a:ext cx="10165218" cy="1798905"/>
          </a:xfrm>
        </p:spPr>
        <p:txBody>
          <a:bodyPr anchor="b">
            <a:normAutofit/>
          </a:bodyPr>
          <a:lstStyle/>
          <a:p>
            <a:r>
              <a:rPr lang="en-US" sz="4000" b="1" dirty="0">
                <a:solidFill>
                  <a:srgbClr val="FFFFFF"/>
                </a:solidFill>
                <a:latin typeface="Times New Roman" panose="02020603050405020304" pitchFamily="18" charset="0"/>
                <a:cs typeface="Times New Roman" panose="02020603050405020304" pitchFamily="18" charset="0"/>
              </a:rPr>
              <a:t>CONCLUSION</a:t>
            </a:r>
            <a:r>
              <a:rPr lang="en-US" sz="4000" b="1" dirty="0">
                <a:solidFill>
                  <a:srgbClr val="FFFFFF"/>
                </a:solidFill>
              </a:rPr>
              <a:t> </a:t>
            </a:r>
            <a:endParaRPr lang="en-IN" sz="4000" b="1" dirty="0">
              <a:solidFill>
                <a:srgbClr val="FFFFFF"/>
              </a:solidFill>
            </a:endParaRPr>
          </a:p>
        </p:txBody>
      </p:sp>
      <p:sp>
        <p:nvSpPr>
          <p:cNvPr id="3" name="Content Placeholder 2">
            <a:extLst>
              <a:ext uri="{FF2B5EF4-FFF2-40B4-BE49-F238E27FC236}">
                <a16:creationId xmlns:a16="http://schemas.microsoft.com/office/drawing/2014/main" id="{DBCDB08B-BF38-4141-DEB8-D5EAE27D87F4}"/>
              </a:ext>
            </a:extLst>
          </p:cNvPr>
          <p:cNvSpPr>
            <a:spLocks noGrp="1"/>
          </p:cNvSpPr>
          <p:nvPr>
            <p:ph idx="1"/>
          </p:nvPr>
        </p:nvSpPr>
        <p:spPr>
          <a:xfrm>
            <a:off x="838200" y="3526300"/>
            <a:ext cx="10165218" cy="2588458"/>
          </a:xfrm>
        </p:spPr>
        <p:txBody>
          <a:bodyPr>
            <a:normAutofit/>
          </a:bodyPr>
          <a:lstStyle/>
          <a:p>
            <a:pPr marL="0" indent="0">
              <a:buNone/>
            </a:pPr>
            <a:r>
              <a:rPr lang="en-US" sz="2000" dirty="0">
                <a:solidFill>
                  <a:srgbClr val="FFFFFF"/>
                </a:solidFill>
                <a:latin typeface="Times New Roman" panose="02020603050405020304" pitchFamily="18" charset="0"/>
                <a:cs typeface="Times New Roman" panose="02020603050405020304" pitchFamily="18" charset="0"/>
              </a:rPr>
              <a:t>I</a:t>
            </a:r>
            <a:r>
              <a:rPr lang="en-US" sz="2000" b="0" i="0" dirty="0">
                <a:solidFill>
                  <a:srgbClr val="FFFFFF"/>
                </a:solidFill>
                <a:effectLst/>
                <a:latin typeface="Times New Roman" panose="02020603050405020304" pitchFamily="18" charset="0"/>
                <a:cs typeface="Times New Roman" panose="02020603050405020304" pitchFamily="18" charset="0"/>
              </a:rPr>
              <a:t>n conclusion, the job portal project successfully achieves its goal of providing an efficient platform for job searching and posting. The integration of Spring Boot, MongoDB, and React results in a user-friendly interface that caters to both job seekers and employers. </a:t>
            </a:r>
            <a:endParaRPr lang="en-IN" sz="20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64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85144-4271-2CAF-0886-23B1B93D033E}"/>
              </a:ext>
            </a:extLst>
          </p:cNvPr>
          <p:cNvSpPr txBox="1"/>
          <p:nvPr/>
        </p:nvSpPr>
        <p:spPr>
          <a:xfrm>
            <a:off x="1595535" y="1996751"/>
            <a:ext cx="9311951" cy="1862048"/>
          </a:xfrm>
          <a:prstGeom prst="rect">
            <a:avLst/>
          </a:prstGeom>
          <a:noFill/>
        </p:spPr>
        <p:txBody>
          <a:bodyPr wrap="square" rtlCol="0">
            <a:spAutoFit/>
          </a:bodyPr>
          <a:lstStyle/>
          <a:p>
            <a:r>
              <a:rPr lang="en-IN" sz="115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50515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F984EC-9AE3-9603-386A-5E505D8F33EB}"/>
              </a:ext>
            </a:extLst>
          </p:cNvPr>
          <p:cNvSpPr txBox="1"/>
          <p:nvPr/>
        </p:nvSpPr>
        <p:spPr>
          <a:xfrm>
            <a:off x="3048811" y="47283"/>
            <a:ext cx="6094378" cy="830997"/>
          </a:xfrm>
          <a:prstGeom prst="rect">
            <a:avLst/>
          </a:prstGeom>
          <a:noFill/>
        </p:spPr>
        <p:txBody>
          <a:bodyPr wrap="square">
            <a:spAutoFit/>
          </a:bodyPr>
          <a:lstStyle/>
          <a:p>
            <a:r>
              <a:rPr kumimoji="0" lang="en-IN" sz="48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CONTENTS</a:t>
            </a:r>
            <a:endParaRPr lang="en-IN" dirty="0"/>
          </a:p>
        </p:txBody>
      </p:sp>
      <p:sp>
        <p:nvSpPr>
          <p:cNvPr id="13" name="TextBox 12">
            <a:extLst>
              <a:ext uri="{FF2B5EF4-FFF2-40B4-BE49-F238E27FC236}">
                <a16:creationId xmlns:a16="http://schemas.microsoft.com/office/drawing/2014/main" id="{B0DE6ED4-4CF2-9A81-87B4-71CFB9D46352}"/>
              </a:ext>
            </a:extLst>
          </p:cNvPr>
          <p:cNvSpPr txBox="1"/>
          <p:nvPr/>
        </p:nvSpPr>
        <p:spPr>
          <a:xfrm>
            <a:off x="1733955" y="1133216"/>
            <a:ext cx="6094378" cy="5032147"/>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Abstract.</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Introduction.</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Company Profile.</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Technologies Used.</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Website Structure.</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lang="en-IN" sz="2400" dirty="0">
                <a:solidFill>
                  <a:srgbClr val="000000"/>
                </a:solidFill>
                <a:latin typeface="Times New Roman" panose="02020603050405020304" pitchFamily="18" charset="0"/>
                <a:cs typeface="Times New Roman" panose="02020603050405020304" pitchFamily="18" charset="0"/>
              </a:rPr>
              <a:t>Requirements Specification.</a:t>
            </a:r>
            <a:endPar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Snapshots.</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mj-lt"/>
              <a:buAutoNum type="arabicPeriod"/>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Conclusion.</a:t>
            </a:r>
          </a:p>
        </p:txBody>
      </p:sp>
    </p:spTree>
    <p:extLst>
      <p:ext uri="{BB962C8B-B14F-4D97-AF65-F5344CB8AC3E}">
        <p14:creationId xmlns:p14="http://schemas.microsoft.com/office/powerpoint/2010/main" val="2713958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E620-8FE8-B300-8865-DDE739E500FE}"/>
              </a:ext>
            </a:extLst>
          </p:cNvPr>
          <p:cNvSpPr txBox="1">
            <a:spLocks/>
          </p:cNvSpPr>
          <p:nvPr/>
        </p:nvSpPr>
        <p:spPr>
          <a:xfrm>
            <a:off x="1550954" y="460822"/>
            <a:ext cx="8911687" cy="128089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chemeClr val="tx1"/>
                </a:solidFill>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89C501A9-0A0F-9D2E-491D-A85FF3762EE8}"/>
              </a:ext>
            </a:extLst>
          </p:cNvPr>
          <p:cNvSpPr txBox="1"/>
          <p:nvPr/>
        </p:nvSpPr>
        <p:spPr>
          <a:xfrm>
            <a:off x="623035" y="1647655"/>
            <a:ext cx="10767526" cy="3000821"/>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b="0" i="0" dirty="0">
                <a:effectLst/>
              </a:rPr>
              <a:t> </a:t>
            </a:r>
            <a:r>
              <a:rPr lang="en-IN" sz="1800" b="0" i="0" dirty="0">
                <a:effectLst/>
                <a:ea typeface="Calibri" panose="020F0502020204030204" pitchFamily="34" charset="0"/>
              </a:rPr>
              <a:t>The field of web development involves creating websites for the Internet (World Wide Web) or private networks (intranets). It encompasses a spectrum of tasks, from developing simple static pages to intricate web applications, electronic businesses, and social network services. </a:t>
            </a:r>
            <a:endParaRPr lang="en-US" dirty="0">
              <a:ea typeface="Calibri" panose="020F0502020204030204" pitchFamily="34" charset="0"/>
            </a:endParaRPr>
          </a:p>
          <a:p>
            <a:pPr algn="just">
              <a:lnSpc>
                <a:spcPct val="150000"/>
              </a:lnSpc>
            </a:pPr>
            <a:endParaRPr lang="en-IN" sz="1800" b="0" i="0" dirty="0" smtClean="0">
              <a:effectLst/>
              <a:ea typeface="Calibri" panose="020F0502020204030204" pitchFamily="34"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Job Portal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website is a dynamic online platform designed to meet the specific needs of </a:t>
            </a:r>
            <a:r>
              <a:rPr lang="en-US" dirty="0" smtClean="0">
                <a:latin typeface="Times New Roman" panose="02020603050405020304" pitchFamily="18" charset="0"/>
                <a:cs typeface="Times New Roman" panose="02020603050405020304" pitchFamily="18" charset="0"/>
              </a:rPr>
              <a:t>job seeker and provider. </a:t>
            </a:r>
            <a:r>
              <a:rPr lang="en-US" dirty="0">
                <a:latin typeface="Times New Roman" panose="02020603050405020304" pitchFamily="18" charset="0"/>
                <a:cs typeface="Times New Roman" panose="02020603050405020304" pitchFamily="18" charset="0"/>
              </a:rPr>
              <a:t>Focused on providing an engaging user experience, this digital portal showcases a comprehensive database </a:t>
            </a:r>
            <a:r>
              <a:rPr lang="en-US" dirty="0" smtClean="0">
                <a:latin typeface="Times New Roman" panose="02020603050405020304" pitchFamily="18" charset="0"/>
                <a:cs typeface="Times New Roman" panose="02020603050405020304" pitchFamily="18" charset="0"/>
              </a:rPr>
              <a:t>of job and company, </a:t>
            </a:r>
            <a:r>
              <a:rPr lang="en-US" dirty="0">
                <a:latin typeface="Times New Roman" panose="02020603050405020304" pitchFamily="18" charset="0"/>
                <a:cs typeface="Times New Roman" panose="02020603050405020304" pitchFamily="18" charset="0"/>
              </a:rPr>
              <a:t>ensuring a seamless browsing and management journey for users looking </a:t>
            </a:r>
            <a:r>
              <a:rPr lang="en-US" dirty="0" smtClean="0">
                <a:latin typeface="Times New Roman" panose="02020603050405020304" pitchFamily="18" charset="0"/>
                <a:cs typeface="Times New Roman" panose="02020603050405020304" pitchFamily="18" charset="0"/>
              </a:rPr>
              <a:t>for jobs.</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3481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52A8C2-9E6A-E084-6252-8F7D1C162C9D}"/>
              </a:ext>
            </a:extLst>
          </p:cNvPr>
          <p:cNvSpPr txBox="1"/>
          <p:nvPr/>
        </p:nvSpPr>
        <p:spPr>
          <a:xfrm>
            <a:off x="3047223" y="222570"/>
            <a:ext cx="6097554" cy="830997"/>
          </a:xfrm>
          <a:prstGeom prst="rect">
            <a:avLst/>
          </a:prstGeom>
          <a:noFill/>
        </p:spPr>
        <p:txBody>
          <a:bodyPr wrap="square">
            <a:spAutoFit/>
          </a:bodyPr>
          <a:lstStyle/>
          <a:p>
            <a:r>
              <a:rPr lang="en-IN" sz="4800" b="1" dirty="0">
                <a:latin typeface="Times New Roman" panose="02020603050405020304" pitchFamily="18" charset="0"/>
                <a:cs typeface="Times New Roman" panose="02020603050405020304" pitchFamily="18" charset="0"/>
              </a:rPr>
              <a:t>INTRODUCTION</a:t>
            </a:r>
            <a:endParaRPr lang="en-IN" sz="4800" dirty="0"/>
          </a:p>
        </p:txBody>
      </p:sp>
      <p:sp>
        <p:nvSpPr>
          <p:cNvPr id="6" name="TextBox 5">
            <a:extLst>
              <a:ext uri="{FF2B5EF4-FFF2-40B4-BE49-F238E27FC236}">
                <a16:creationId xmlns:a16="http://schemas.microsoft.com/office/drawing/2014/main" id="{EFC15009-851C-5862-F6CC-AC1984DE4ED5}"/>
              </a:ext>
            </a:extLst>
          </p:cNvPr>
          <p:cNvSpPr txBox="1"/>
          <p:nvPr/>
        </p:nvSpPr>
        <p:spPr>
          <a:xfrm>
            <a:off x="472752" y="3210072"/>
            <a:ext cx="11278262" cy="4385816"/>
          </a:xfrm>
          <a:prstGeom prst="rect">
            <a:avLst/>
          </a:prstGeom>
          <a:noFill/>
        </p:spPr>
        <p:txBody>
          <a:bodyPr wrap="square">
            <a:spAutoFit/>
          </a:bodyPr>
          <a:lstStyle/>
          <a:p>
            <a:pPr algn="just"/>
            <a:r>
              <a:rPr lang="en-US" b="1" dirty="0"/>
              <a:t>2.About the Project</a:t>
            </a:r>
          </a:p>
          <a:p>
            <a:endParaRPr lang="en-US" dirty="0"/>
          </a:p>
          <a:p>
            <a:pPr algn="just">
              <a:lnSpc>
                <a:spcPct val="150000"/>
              </a:lnSpc>
            </a:pP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Job Portal </a:t>
            </a:r>
            <a:r>
              <a:rPr lang="en-US" dirty="0">
                <a:latin typeface="Times New Roman" panose="02020603050405020304" pitchFamily="18" charset="0"/>
                <a:cs typeface="Times New Roman" panose="02020603050405020304" pitchFamily="18" charset="0"/>
              </a:rPr>
              <a:t>website is a user-friendly online platform that combines the importance of blood donation, the convenience of managing donations from home, and the simplicity of user-friendly features. Developed </a:t>
            </a:r>
            <a:r>
              <a:rPr lang="en-US" dirty="0" smtClean="0">
                <a:latin typeface="Times New Roman" panose="02020603050405020304" pitchFamily="18" charset="0"/>
                <a:cs typeface="Times New Roman" panose="02020603050405020304" pitchFamily="18" charset="0"/>
              </a:rPr>
              <a:t>using React.js, </a:t>
            </a:r>
            <a:r>
              <a:rPr lang="en-US" dirty="0">
                <a:latin typeface="Times New Roman" panose="02020603050405020304" pitchFamily="18" charset="0"/>
                <a:cs typeface="Times New Roman" panose="02020603050405020304" pitchFamily="18" charset="0"/>
              </a:rPr>
              <a:t>CSS, JavaScript</a:t>
            </a:r>
            <a:r>
              <a:rPr lang="en-US" dirty="0" smtClean="0">
                <a:latin typeface="Times New Roman" panose="02020603050405020304" pitchFamily="18" charset="0"/>
                <a:cs typeface="Times New Roman" panose="02020603050405020304" pitchFamily="18" charset="0"/>
              </a:rPr>
              <a:t>, Node.js </a:t>
            </a:r>
            <a:r>
              <a:rPr lang="en-US" dirty="0">
                <a:latin typeface="Times New Roman" panose="02020603050405020304" pitchFamily="18" charset="0"/>
                <a:cs typeface="Times New Roman" panose="02020603050405020304" pitchFamily="18" charset="0"/>
              </a:rPr>
              <a:t>and MySQL, the project blends various functions, providing a straightforward platform for </a:t>
            </a:r>
            <a:r>
              <a:rPr lang="en-US" dirty="0" smtClean="0">
                <a:latin typeface="Times New Roman" panose="02020603050405020304" pitchFamily="18" charset="0"/>
                <a:cs typeface="Times New Roman" panose="02020603050405020304" pitchFamily="18" charset="0"/>
              </a:rPr>
              <a:t>Job seekers, </a:t>
            </a:r>
            <a:r>
              <a:rPr lang="en-US" dirty="0">
                <a:latin typeface="Times New Roman" panose="02020603050405020304" pitchFamily="18" charset="0"/>
                <a:cs typeface="Times New Roman" panose="02020603050405020304" pitchFamily="18" charset="0"/>
              </a:rPr>
              <a:t>along with interactive features like easy login. With a visually appealing design and smooth user interactions, our goal is to make the online experience efficient and enjoyable.</a:t>
            </a:r>
          </a:p>
          <a:p>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7" name="TextBox 6">
            <a:extLst>
              <a:ext uri="{FF2B5EF4-FFF2-40B4-BE49-F238E27FC236}">
                <a16:creationId xmlns:a16="http://schemas.microsoft.com/office/drawing/2014/main" id="{17E4185E-254B-D941-9AFC-1D1E3E39AB01}"/>
              </a:ext>
            </a:extLst>
          </p:cNvPr>
          <p:cNvSpPr txBox="1"/>
          <p:nvPr/>
        </p:nvSpPr>
        <p:spPr>
          <a:xfrm>
            <a:off x="472752" y="1288698"/>
            <a:ext cx="11404721" cy="1190519"/>
          </a:xfrm>
          <a:prstGeom prst="rect">
            <a:avLst/>
          </a:prstGeom>
          <a:noFill/>
        </p:spPr>
        <p:txBody>
          <a:bodyPr wrap="square">
            <a:spAutoFit/>
          </a:bodyPr>
          <a:lstStyle/>
          <a:p>
            <a:pPr marL="180340">
              <a:lnSpc>
                <a:spcPct val="107000"/>
              </a:lnSpc>
              <a:spcAft>
                <a:spcPts val="800"/>
              </a:spcAft>
            </a:pPr>
            <a:r>
              <a:rPr lang="en-US" sz="1100" b="1" i="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b="1" i="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i="0" kern="0" dirty="0">
                <a:effectLst/>
                <a:ea typeface="Times New Roman" panose="02020603050405020304" pitchFamily="18" charset="0"/>
                <a:cs typeface="Times New Roman" panose="02020603050405020304" pitchFamily="18" charset="0"/>
              </a:rPr>
              <a:t>1.Aim</a:t>
            </a:r>
            <a:r>
              <a:rPr lang="en-US" b="1" i="0" kern="0" spc="-5" dirty="0">
                <a:effectLst/>
                <a:ea typeface="Times New Roman" panose="02020603050405020304" pitchFamily="18" charset="0"/>
                <a:cs typeface="Times New Roman" panose="02020603050405020304" pitchFamily="18" charset="0"/>
              </a:rPr>
              <a:t> </a:t>
            </a:r>
            <a:r>
              <a:rPr lang="en-US" b="1" i="0" kern="0" dirty="0">
                <a:effectLst/>
                <a:ea typeface="Times New Roman" panose="02020603050405020304" pitchFamily="18" charset="0"/>
                <a:cs typeface="Times New Roman" panose="02020603050405020304" pitchFamily="18" charset="0"/>
              </a:rPr>
              <a:t>of</a:t>
            </a:r>
            <a:r>
              <a:rPr lang="en-US" b="1" i="0" kern="0" spc="-5" dirty="0">
                <a:effectLst/>
                <a:ea typeface="Times New Roman" panose="02020603050405020304" pitchFamily="18" charset="0"/>
                <a:cs typeface="Times New Roman" panose="02020603050405020304" pitchFamily="18" charset="0"/>
              </a:rPr>
              <a:t> </a:t>
            </a:r>
            <a:r>
              <a:rPr lang="en-US" b="1" i="0" kern="0" dirty="0">
                <a:effectLst/>
                <a:ea typeface="Times New Roman" panose="02020603050405020304" pitchFamily="18" charset="0"/>
                <a:cs typeface="Times New Roman" panose="02020603050405020304" pitchFamily="18" charset="0"/>
              </a:rPr>
              <a:t>the</a:t>
            </a:r>
            <a:r>
              <a:rPr lang="en-US" b="1" i="0" kern="0" spc="-10" dirty="0">
                <a:effectLst/>
                <a:ea typeface="Times New Roman" panose="02020603050405020304" pitchFamily="18" charset="0"/>
                <a:cs typeface="Times New Roman" panose="02020603050405020304" pitchFamily="18" charset="0"/>
              </a:rPr>
              <a:t> </a:t>
            </a:r>
            <a:r>
              <a:rPr lang="en-US" b="1" i="0" kern="0" dirty="0" smtClean="0">
                <a:effectLst/>
                <a:ea typeface="Times New Roman" panose="02020603050405020304" pitchFamily="18" charset="0"/>
                <a:cs typeface="Times New Roman" panose="02020603050405020304" pitchFamily="18" charset="0"/>
              </a:rPr>
              <a:t>Project</a:t>
            </a:r>
          </a:p>
          <a:p>
            <a:pPr>
              <a:lnSpc>
                <a:spcPct val="150000"/>
              </a:lnSpc>
              <a:spcAft>
                <a:spcPts val="800"/>
              </a:spcAft>
            </a:pPr>
            <a:r>
              <a:rPr lang="en-US" dirty="0">
                <a:latin typeface="Times New Roman" panose="02020603050405020304" pitchFamily="18" charset="0"/>
                <a:cs typeface="Times New Roman" panose="02020603050405020304" pitchFamily="18" charset="0"/>
              </a:rPr>
              <a:t>The website is designed to offer a smooth and delightful experience for individuals looking to </a:t>
            </a:r>
            <a:r>
              <a:rPr lang="en-US" dirty="0" smtClean="0">
                <a:latin typeface="Times New Roman" panose="02020603050405020304" pitchFamily="18" charset="0"/>
                <a:cs typeface="Times New Roman" panose="02020603050405020304" pitchFamily="18" charset="0"/>
              </a:rPr>
              <a:t>jobs </a:t>
            </a:r>
            <a:r>
              <a:rPr lang="en-US" dirty="0">
                <a:latin typeface="Times New Roman" panose="02020603050405020304" pitchFamily="18" charset="0"/>
                <a:cs typeface="Times New Roman" panose="02020603050405020304" pitchFamily="18" charset="0"/>
              </a:rPr>
              <a:t>and find </a:t>
            </a:r>
            <a:r>
              <a:rPr lang="en-US" dirty="0" smtClean="0">
                <a:latin typeface="Times New Roman" panose="02020603050405020304" pitchFamily="18" charset="0"/>
                <a:cs typeface="Times New Roman" panose="02020603050405020304" pitchFamily="18" charset="0"/>
              </a:rPr>
              <a:t>suitable job.</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169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0E8FB0-D53D-CB8B-C072-FE7D38B4A4FF}"/>
              </a:ext>
            </a:extLst>
          </p:cNvPr>
          <p:cNvSpPr txBox="1"/>
          <p:nvPr/>
        </p:nvSpPr>
        <p:spPr>
          <a:xfrm>
            <a:off x="912068" y="1440216"/>
            <a:ext cx="7345524" cy="4462760"/>
          </a:xfrm>
          <a:prstGeom prst="rect">
            <a:avLst/>
          </a:prstGeom>
          <a:noFill/>
        </p:spPr>
        <p:txBody>
          <a:bodyPr wrap="square">
            <a:spAutoFit/>
          </a:bodyPr>
          <a:lstStyle/>
          <a:p>
            <a:pPr algn="just" rtl="0" fontAlgn="base">
              <a:lnSpc>
                <a:spcPct val="150000"/>
              </a:lnSpc>
              <a:spcBef>
                <a:spcPts val="0"/>
              </a:spcBef>
              <a:spcAft>
                <a:spcPts val="0"/>
              </a:spcAft>
              <a:buFont typeface="Arial" panose="020B0604020202020204" pitchFamily="34" charset="0"/>
              <a:buChar char="•"/>
            </a:pPr>
            <a:r>
              <a:rPr lang="en-IN" b="1" i="0" u="none" strike="noStrike" dirty="0">
                <a:solidFill>
                  <a:srgbClr val="000000"/>
                </a:solidFill>
                <a:effectLst/>
                <a:cs typeface="Times New Roman" panose="02020603050405020304" pitchFamily="18" charset="0"/>
              </a:rPr>
              <a:t>Name :</a:t>
            </a:r>
            <a:r>
              <a:rPr lang="en-IN" b="0" i="0" u="none" strike="noStrike" dirty="0">
                <a:solidFill>
                  <a:srgbClr val="000000"/>
                </a:solidFill>
                <a:effectLst/>
                <a:cs typeface="Times New Roman" panose="02020603050405020304" pitchFamily="18" charset="0"/>
              </a:rPr>
              <a:t> PRINSTON SMART ENGINEERS</a:t>
            </a:r>
          </a:p>
          <a:p>
            <a:pPr algn="just" rtl="0" fontAlgn="base">
              <a:lnSpc>
                <a:spcPct val="150000"/>
              </a:lnSpc>
              <a:spcBef>
                <a:spcPts val="1000"/>
              </a:spcBef>
              <a:spcAft>
                <a:spcPts val="0"/>
              </a:spcAft>
              <a:buFont typeface="Arial" panose="020B0604020202020204" pitchFamily="34" charset="0"/>
              <a:buChar char="•"/>
            </a:pPr>
            <a:r>
              <a:rPr lang="en-IN" b="1" i="0" u="none" strike="noStrike" dirty="0" smtClean="0">
                <a:solidFill>
                  <a:srgbClr val="000000"/>
                </a:solidFill>
                <a:effectLst/>
                <a:cs typeface="Times New Roman" panose="02020603050405020304" pitchFamily="18" charset="0"/>
              </a:rPr>
              <a:t>Main Office </a:t>
            </a:r>
            <a:r>
              <a:rPr lang="en-IN" b="1" i="0" u="none" strike="noStrike" dirty="0">
                <a:solidFill>
                  <a:srgbClr val="000000"/>
                </a:solidFill>
                <a:effectLst/>
                <a:cs typeface="Times New Roman" panose="02020603050405020304" pitchFamily="18" charset="0"/>
              </a:rPr>
              <a:t>: </a:t>
            </a:r>
            <a:r>
              <a:rPr lang="en-IN" b="0" i="0" u="none" strike="noStrike" dirty="0">
                <a:solidFill>
                  <a:srgbClr val="000000"/>
                </a:solidFill>
                <a:effectLst/>
                <a:cs typeface="Times New Roman" panose="02020603050405020304" pitchFamily="18" charset="0"/>
              </a:rPr>
              <a:t>Vishnuvardhan Statue Rd, Vishwa Priya Nagar, Begur,      Bengaluru, Karnataka, 560068</a:t>
            </a:r>
          </a:p>
          <a:p>
            <a:pPr algn="just" rtl="0" fontAlgn="base">
              <a:lnSpc>
                <a:spcPct val="150000"/>
              </a:lnSpc>
              <a:spcBef>
                <a:spcPts val="1000"/>
              </a:spcBef>
              <a:spcAft>
                <a:spcPts val="0"/>
              </a:spcAft>
              <a:buFont typeface="Arial" panose="020B0604020202020204" pitchFamily="34" charset="0"/>
              <a:buChar char="•"/>
            </a:pPr>
            <a:r>
              <a:rPr lang="en-IN" b="1" i="0" u="none" strike="noStrike" dirty="0">
                <a:solidFill>
                  <a:srgbClr val="000000"/>
                </a:solidFill>
                <a:effectLst/>
                <a:cs typeface="Times New Roman" panose="02020603050405020304" pitchFamily="18" charset="0"/>
              </a:rPr>
              <a:t>Phone : </a:t>
            </a:r>
            <a:r>
              <a:rPr lang="en-IN" b="0" i="0" u="none" strike="noStrike" dirty="0">
                <a:solidFill>
                  <a:srgbClr val="000000"/>
                </a:solidFill>
                <a:effectLst/>
                <a:cs typeface="Times New Roman" panose="02020603050405020304" pitchFamily="18" charset="0"/>
              </a:rPr>
              <a:t>9513106196</a:t>
            </a:r>
          </a:p>
          <a:p>
            <a:pPr algn="just" rtl="0" fontAlgn="base">
              <a:lnSpc>
                <a:spcPct val="150000"/>
              </a:lnSpc>
              <a:spcBef>
                <a:spcPts val="1000"/>
              </a:spcBef>
              <a:spcAft>
                <a:spcPts val="0"/>
              </a:spcAft>
              <a:buFont typeface="Arial" panose="020B0604020202020204" pitchFamily="34" charset="0"/>
              <a:buChar char="•"/>
            </a:pPr>
            <a:r>
              <a:rPr lang="en-IN" b="1" i="0" u="none" strike="noStrike" dirty="0">
                <a:solidFill>
                  <a:srgbClr val="000000"/>
                </a:solidFill>
                <a:effectLst/>
                <a:cs typeface="Times New Roman" panose="02020603050405020304" pitchFamily="18" charset="0"/>
              </a:rPr>
              <a:t>Email :</a:t>
            </a:r>
            <a:r>
              <a:rPr lang="en-IN" b="0" i="0" u="none" strike="noStrike" dirty="0">
                <a:solidFill>
                  <a:srgbClr val="000000"/>
                </a:solidFill>
                <a:effectLst/>
                <a:cs typeface="Times New Roman" panose="02020603050405020304" pitchFamily="18" charset="0"/>
              </a:rPr>
              <a:t> Prinston.Smart@gmail.com</a:t>
            </a:r>
          </a:p>
          <a:p>
            <a:pPr algn="just" rtl="0" fontAlgn="base">
              <a:lnSpc>
                <a:spcPct val="150000"/>
              </a:lnSpc>
              <a:spcBef>
                <a:spcPts val="1000"/>
              </a:spcBef>
              <a:spcAft>
                <a:spcPts val="0"/>
              </a:spcAft>
              <a:buFont typeface="Arial" panose="020B0604020202020204" pitchFamily="34" charset="0"/>
              <a:buChar char="•"/>
            </a:pPr>
            <a:r>
              <a:rPr lang="en-IN" b="1" i="0" u="none" strike="noStrike" dirty="0">
                <a:solidFill>
                  <a:srgbClr val="000000"/>
                </a:solidFill>
                <a:effectLst/>
                <a:cs typeface="Times New Roman" panose="02020603050405020304" pitchFamily="18" charset="0"/>
              </a:rPr>
              <a:t>Contact Person: </a:t>
            </a:r>
            <a:r>
              <a:rPr lang="en-IN" b="0" i="0" u="none" strike="noStrike" dirty="0">
                <a:solidFill>
                  <a:srgbClr val="000000"/>
                </a:solidFill>
                <a:effectLst/>
                <a:cs typeface="Times New Roman" panose="02020603050405020304" pitchFamily="18" charset="0"/>
              </a:rPr>
              <a:t>Mrs. Farheen </a:t>
            </a:r>
            <a:r>
              <a:rPr lang="en-IN" b="0" i="0" u="none" strike="noStrike" dirty="0" err="1">
                <a:solidFill>
                  <a:srgbClr val="000000"/>
                </a:solidFill>
                <a:effectLst/>
                <a:cs typeface="Times New Roman" panose="02020603050405020304" pitchFamily="18" charset="0"/>
              </a:rPr>
              <a:t>Farhath</a:t>
            </a:r>
            <a:r>
              <a:rPr lang="en-IN" b="0" i="0" u="none" strike="noStrike" dirty="0">
                <a:solidFill>
                  <a:srgbClr val="000000"/>
                </a:solidFill>
                <a:effectLst/>
                <a:cs typeface="Times New Roman" panose="02020603050405020304" pitchFamily="18" charset="0"/>
              </a:rPr>
              <a:t> (Managing Director)</a:t>
            </a:r>
          </a:p>
          <a:p>
            <a:pPr algn="just" rtl="0" fontAlgn="base">
              <a:lnSpc>
                <a:spcPct val="150000"/>
              </a:lnSpc>
              <a:spcBef>
                <a:spcPts val="1000"/>
              </a:spcBef>
              <a:spcAft>
                <a:spcPts val="0"/>
              </a:spcAft>
              <a:buFont typeface="Arial" panose="020B0604020202020204" pitchFamily="34" charset="0"/>
              <a:buChar char="•"/>
            </a:pPr>
            <a:r>
              <a:rPr lang="en-IN" b="1" i="0" u="none" strike="noStrike" dirty="0">
                <a:solidFill>
                  <a:srgbClr val="000000"/>
                </a:solidFill>
                <a:effectLst/>
                <a:cs typeface="Times New Roman" panose="02020603050405020304" pitchFamily="18" charset="0"/>
              </a:rPr>
              <a:t>Year stand up : </a:t>
            </a:r>
            <a:r>
              <a:rPr lang="en-IN" b="0" i="0" u="none" strike="noStrike" dirty="0">
                <a:solidFill>
                  <a:srgbClr val="000000"/>
                </a:solidFill>
                <a:effectLst/>
                <a:cs typeface="Times New Roman" panose="02020603050405020304" pitchFamily="18" charset="0"/>
              </a:rPr>
              <a:t>2004</a:t>
            </a:r>
          </a:p>
          <a:p>
            <a:pPr algn="just" rtl="0" fontAlgn="base">
              <a:lnSpc>
                <a:spcPct val="150000"/>
              </a:lnSpc>
              <a:spcBef>
                <a:spcPts val="1000"/>
              </a:spcBef>
              <a:spcAft>
                <a:spcPts val="0"/>
              </a:spcAft>
              <a:buFont typeface="Arial" panose="020B0604020202020204" pitchFamily="34" charset="0"/>
              <a:buChar char="•"/>
            </a:pPr>
            <a:r>
              <a:rPr lang="en-IN" b="1" i="0" u="none" strike="noStrike" dirty="0">
                <a:solidFill>
                  <a:srgbClr val="000000"/>
                </a:solidFill>
                <a:effectLst/>
                <a:cs typeface="Times New Roman" panose="02020603050405020304" pitchFamily="18" charset="0"/>
              </a:rPr>
              <a:t>Company category :</a:t>
            </a:r>
            <a:r>
              <a:rPr lang="en-IN" b="0" i="0" u="none" strike="noStrike" dirty="0">
                <a:solidFill>
                  <a:srgbClr val="000000"/>
                </a:solidFill>
                <a:effectLst/>
                <a:cs typeface="Times New Roman" panose="02020603050405020304" pitchFamily="18" charset="0"/>
              </a:rPr>
              <a:t> IT Software/ Embedded</a:t>
            </a:r>
          </a:p>
          <a:p>
            <a:pPr marL="76200" indent="0">
              <a:buNone/>
            </a:pPr>
            <a:endParaRPr lang="en-IN" dirty="0">
              <a:cs typeface="Times New Roman" panose="02020603050405020304" pitchFamily="18" charset="0"/>
            </a:endParaRPr>
          </a:p>
        </p:txBody>
      </p:sp>
      <p:sp>
        <p:nvSpPr>
          <p:cNvPr id="5" name="TextBox 4">
            <a:extLst>
              <a:ext uri="{FF2B5EF4-FFF2-40B4-BE49-F238E27FC236}">
                <a16:creationId xmlns:a16="http://schemas.microsoft.com/office/drawing/2014/main" id="{A22600C4-B906-84EA-A907-22A60DD363B8}"/>
              </a:ext>
            </a:extLst>
          </p:cNvPr>
          <p:cNvSpPr txBox="1"/>
          <p:nvPr/>
        </p:nvSpPr>
        <p:spPr>
          <a:xfrm>
            <a:off x="2600908" y="324435"/>
            <a:ext cx="7410839" cy="830997"/>
          </a:xfrm>
          <a:prstGeom prst="rect">
            <a:avLst/>
          </a:prstGeom>
          <a:noFill/>
        </p:spPr>
        <p:txBody>
          <a:bodyPr wrap="square">
            <a:spAutoFit/>
          </a:bodyPr>
          <a:lstStyle/>
          <a:p>
            <a:r>
              <a:rPr lang="en-IN" sz="4800" b="1" dirty="0">
                <a:latin typeface="Times New Roman" panose="02020603050405020304" pitchFamily="18" charset="0"/>
                <a:cs typeface="Times New Roman" panose="02020603050405020304" pitchFamily="18" charset="0"/>
              </a:rPr>
              <a:t>COMPANY PROFILE</a:t>
            </a:r>
            <a:endParaRPr lang="en-IN" sz="4800" dirty="0"/>
          </a:p>
        </p:txBody>
      </p:sp>
      <p:pic>
        <p:nvPicPr>
          <p:cNvPr id="6" name="Picture 5">
            <a:extLst>
              <a:ext uri="{FF2B5EF4-FFF2-40B4-BE49-F238E27FC236}">
                <a16:creationId xmlns:a16="http://schemas.microsoft.com/office/drawing/2014/main" id="{F4C109E4-9907-522E-0CF4-FB9920FB7C83}"/>
              </a:ext>
            </a:extLst>
          </p:cNvPr>
          <p:cNvPicPr>
            <a:picLocks noChangeAspect="1"/>
          </p:cNvPicPr>
          <p:nvPr/>
        </p:nvPicPr>
        <p:blipFill>
          <a:blip r:embed="rId2"/>
          <a:stretch>
            <a:fillRect/>
          </a:stretch>
        </p:blipFill>
        <p:spPr>
          <a:xfrm>
            <a:off x="7359301" y="2845837"/>
            <a:ext cx="4340728" cy="2649894"/>
          </a:xfrm>
          <a:prstGeom prst="rect">
            <a:avLst/>
          </a:prstGeom>
        </p:spPr>
      </p:pic>
    </p:spTree>
    <p:extLst>
      <p:ext uri="{BB962C8B-B14F-4D97-AF65-F5344CB8AC3E}">
        <p14:creationId xmlns:p14="http://schemas.microsoft.com/office/powerpoint/2010/main" val="466065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932103-E6BA-82D8-5C22-BECF4F161ADC}"/>
              </a:ext>
            </a:extLst>
          </p:cNvPr>
          <p:cNvSpPr txBox="1"/>
          <p:nvPr/>
        </p:nvSpPr>
        <p:spPr>
          <a:xfrm>
            <a:off x="2675552" y="473142"/>
            <a:ext cx="8250593" cy="830997"/>
          </a:xfrm>
          <a:prstGeom prst="rect">
            <a:avLst/>
          </a:prstGeom>
          <a:noFill/>
        </p:spPr>
        <p:txBody>
          <a:bodyPr wrap="square">
            <a:spAutoFit/>
          </a:bodyPr>
          <a:lstStyle/>
          <a:p>
            <a:r>
              <a:rPr lang="en-IN" sz="4800" b="1" dirty="0">
                <a:latin typeface="Times New Roman" panose="02020603050405020304" pitchFamily="18" charset="0"/>
                <a:cs typeface="Times New Roman" panose="02020603050405020304" pitchFamily="18" charset="0"/>
              </a:rPr>
              <a:t>PROBLEM STATEMENT</a:t>
            </a:r>
            <a:endParaRPr lang="en-IN" sz="4800" dirty="0"/>
          </a:p>
        </p:txBody>
      </p:sp>
      <p:sp>
        <p:nvSpPr>
          <p:cNvPr id="5" name="TextBox 4">
            <a:extLst>
              <a:ext uri="{FF2B5EF4-FFF2-40B4-BE49-F238E27FC236}">
                <a16:creationId xmlns:a16="http://schemas.microsoft.com/office/drawing/2014/main" id="{F531DB92-B5AE-1769-604D-692AB0B89B58}"/>
              </a:ext>
            </a:extLst>
          </p:cNvPr>
          <p:cNvSpPr txBox="1"/>
          <p:nvPr/>
        </p:nvSpPr>
        <p:spPr>
          <a:xfrm>
            <a:off x="886408" y="2133132"/>
            <a:ext cx="10020689" cy="2400657"/>
          </a:xfrm>
          <a:prstGeom prst="rect">
            <a:avLst/>
          </a:prstGeom>
          <a:noFill/>
        </p:spPr>
        <p:txBody>
          <a:bodyPr wrap="square">
            <a:spAutoFit/>
          </a:bodyPr>
          <a:lstStyle/>
          <a:p>
            <a:pPr algn="just">
              <a:lnSpc>
                <a:spcPct val="150000"/>
              </a:lnSpc>
            </a:pPr>
            <a:r>
              <a:rPr lang="en-US" sz="2000" dirty="0"/>
              <a:t/>
            </a:r>
            <a:br>
              <a:rPr lang="en-US" sz="2000" dirty="0"/>
            </a:br>
            <a:r>
              <a:rPr lang="en-US" sz="2000" dirty="0">
                <a:latin typeface="Times New Roman" panose="02020603050405020304" pitchFamily="18" charset="0"/>
                <a:cs typeface="Times New Roman" panose="02020603050405020304" pitchFamily="18" charset="0"/>
              </a:rPr>
              <a:t>The task is to create a complete </a:t>
            </a:r>
            <a:r>
              <a:rPr lang="en-US" sz="2000" dirty="0" smtClean="0">
                <a:latin typeface="Times New Roman" panose="02020603050405020304" pitchFamily="18" charset="0"/>
                <a:cs typeface="Times New Roman" panose="02020603050405020304" pitchFamily="18" charset="0"/>
              </a:rPr>
              <a:t>Job Portal</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Management website with at least </a:t>
            </a:r>
            <a:r>
              <a:rPr lang="en-US" sz="2000" dirty="0" smtClean="0">
                <a:latin typeface="Times New Roman" panose="02020603050405020304" pitchFamily="18" charset="0"/>
                <a:cs typeface="Times New Roman" panose="02020603050405020304" pitchFamily="18" charset="0"/>
              </a:rPr>
              <a:t>four </a:t>
            </a:r>
            <a:r>
              <a:rPr lang="en-US" sz="2000" dirty="0">
                <a:latin typeface="Times New Roman" panose="02020603050405020304" pitchFamily="18" charset="0"/>
                <a:cs typeface="Times New Roman" panose="02020603050405020304" pitchFamily="18" charset="0"/>
              </a:rPr>
              <a:t>pages. The focus is on engaging users, showcasing donation events effectively, and ensuring easy navigation.</a:t>
            </a:r>
          </a:p>
          <a:p>
            <a:pPr algn="just">
              <a:lnSpc>
                <a:spcPct val="150000"/>
              </a:lnSpc>
            </a:pPr>
            <a:endParaRPr lang="en-US" sz="2000" dirty="0"/>
          </a:p>
        </p:txBody>
      </p:sp>
    </p:spTree>
    <p:extLst>
      <p:ext uri="{BB962C8B-B14F-4D97-AF65-F5344CB8AC3E}">
        <p14:creationId xmlns:p14="http://schemas.microsoft.com/office/powerpoint/2010/main" val="2610882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408-E615-DB6C-AEE0-AC31920C286E}"/>
              </a:ext>
            </a:extLst>
          </p:cNvPr>
          <p:cNvSpPr>
            <a:spLocks noGrp="1"/>
          </p:cNvSpPr>
          <p:nvPr>
            <p:ph type="title"/>
          </p:nvPr>
        </p:nvSpPr>
        <p:spPr>
          <a:xfrm>
            <a:off x="841248" y="256032"/>
            <a:ext cx="10506456" cy="1014984"/>
          </a:xfrm>
        </p:spPr>
        <p:txBody>
          <a:bodyPr anchor="b">
            <a:normAutofit/>
          </a:bodyPr>
          <a:lstStyle/>
          <a:p>
            <a:pPr algn="ctr"/>
            <a:r>
              <a:rPr lang="en-IN" sz="3600" b="1" dirty="0">
                <a:latin typeface="Times New Roman" panose="02020603050405020304" pitchFamily="18" charset="0"/>
                <a:cs typeface="Times New Roman" panose="02020603050405020304" pitchFamily="18" charset="0"/>
              </a:rPr>
              <a:t>TOOLS AND TECHNOLOGIES </a:t>
            </a:r>
            <a:endParaRPr lang="en-IN" sz="3600" b="1" dirty="0"/>
          </a:p>
        </p:txBody>
      </p:sp>
      <p:graphicFrame>
        <p:nvGraphicFramePr>
          <p:cNvPr id="5" name="Content Placeholder 2">
            <a:extLst>
              <a:ext uri="{FF2B5EF4-FFF2-40B4-BE49-F238E27FC236}">
                <a16:creationId xmlns:a16="http://schemas.microsoft.com/office/drawing/2014/main" id="{C29810AE-E41B-0ACA-1AF6-07403D683455}"/>
              </a:ext>
            </a:extLst>
          </p:cNvPr>
          <p:cNvGraphicFramePr>
            <a:graphicFrameLocks noGrp="1"/>
          </p:cNvGraphicFramePr>
          <p:nvPr>
            <p:ph idx="1"/>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28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7B3EC2-4404-D86A-5886-69C16C16D61A}"/>
              </a:ext>
            </a:extLst>
          </p:cNvPr>
          <p:cNvSpPr txBox="1"/>
          <p:nvPr/>
        </p:nvSpPr>
        <p:spPr>
          <a:xfrm>
            <a:off x="2227295" y="407827"/>
            <a:ext cx="7737410" cy="830997"/>
          </a:xfrm>
          <a:prstGeom prst="rect">
            <a:avLst/>
          </a:prstGeom>
          <a:noFill/>
        </p:spPr>
        <p:txBody>
          <a:bodyPr wrap="square">
            <a:spAutoFit/>
          </a:bodyPr>
          <a:lstStyle/>
          <a:p>
            <a:r>
              <a:rPr lang="en-IN" sz="4800" b="1" dirty="0">
                <a:latin typeface="Times New Roman" panose="02020603050405020304" pitchFamily="18" charset="0"/>
                <a:cs typeface="Times New Roman" panose="02020603050405020304" pitchFamily="18" charset="0"/>
              </a:rPr>
              <a:t>WEBSITE STRUCTURE</a:t>
            </a:r>
            <a:endParaRPr lang="en-IN" sz="4800" dirty="0"/>
          </a:p>
        </p:txBody>
      </p:sp>
      <p:sp>
        <p:nvSpPr>
          <p:cNvPr id="5" name="TextBox 4">
            <a:extLst>
              <a:ext uri="{FF2B5EF4-FFF2-40B4-BE49-F238E27FC236}">
                <a16:creationId xmlns:a16="http://schemas.microsoft.com/office/drawing/2014/main" id="{61A3E78A-D56F-17C2-E026-A42461F31BDA}"/>
              </a:ext>
            </a:extLst>
          </p:cNvPr>
          <p:cNvSpPr txBox="1"/>
          <p:nvPr/>
        </p:nvSpPr>
        <p:spPr>
          <a:xfrm>
            <a:off x="569168" y="1534571"/>
            <a:ext cx="11439330" cy="4247317"/>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1" i="0" dirty="0">
                <a:effectLst/>
              </a:rPr>
              <a:t>Header:</a:t>
            </a:r>
            <a:r>
              <a:rPr lang="en-US" b="0" i="0" dirty="0">
                <a:effectLst/>
              </a:rPr>
              <a:t> The header of the </a:t>
            </a:r>
            <a:r>
              <a:rPr lang="en-US" dirty="0" smtClean="0"/>
              <a:t>Book Delivery</a:t>
            </a:r>
            <a:r>
              <a:rPr lang="en-US" b="0" i="0" dirty="0" smtClean="0">
                <a:effectLst/>
              </a:rPr>
              <a:t> </a:t>
            </a:r>
            <a:r>
              <a:rPr lang="en-US" b="0" i="0" dirty="0">
                <a:effectLst/>
              </a:rPr>
              <a:t>website features the logo for brand recognition, intuitive navigation buttons for seamless exploration, a dedicated cart icon for easy shopping management, and a user icon.</a:t>
            </a:r>
          </a:p>
          <a:p>
            <a:pPr marL="285750" indent="-285750" algn="just">
              <a:lnSpc>
                <a:spcPct val="150000"/>
              </a:lnSpc>
              <a:buFont typeface="Wingdings" panose="05000000000000000000" pitchFamily="2" charset="2"/>
              <a:buChar char="v"/>
            </a:pPr>
            <a:endParaRPr lang="en-US" b="0" i="0" dirty="0">
              <a:effectLst/>
            </a:endParaRPr>
          </a:p>
          <a:p>
            <a:pPr marL="285750" indent="-285750" algn="just">
              <a:lnSpc>
                <a:spcPct val="150000"/>
              </a:lnSpc>
              <a:buFont typeface="Wingdings" panose="05000000000000000000" pitchFamily="2" charset="2"/>
              <a:buChar char="v"/>
            </a:pPr>
            <a:r>
              <a:rPr lang="en-US" b="1" i="0" dirty="0" smtClean="0">
                <a:effectLst/>
              </a:rPr>
              <a:t>Content: </a:t>
            </a:r>
            <a:r>
              <a:rPr lang="en-US" dirty="0" smtClean="0"/>
              <a:t>The </a:t>
            </a:r>
            <a:r>
              <a:rPr lang="en-US" dirty="0"/>
              <a:t>content section of the Book Delivery website showcases visually appealing product images, themed pictures illustrating the joy of reading, interactive forms for user engagement, and informative headlines and paragraphs detailing book features and reading tips</a:t>
            </a:r>
            <a:r>
              <a:rPr lang="en-US" dirty="0" smtClean="0"/>
              <a:t>.</a:t>
            </a:r>
          </a:p>
          <a:p>
            <a:pPr algn="just">
              <a:lnSpc>
                <a:spcPct val="150000"/>
              </a:lnSpc>
            </a:pPr>
            <a:endParaRPr lang="en-US" b="0" i="0" dirty="0">
              <a:effectLst/>
            </a:endParaRPr>
          </a:p>
          <a:p>
            <a:pPr marL="285750" indent="-285750" algn="just">
              <a:lnSpc>
                <a:spcPct val="150000"/>
              </a:lnSpc>
              <a:buFont typeface="Wingdings" panose="05000000000000000000" pitchFamily="2" charset="2"/>
              <a:buChar char="v"/>
            </a:pPr>
            <a:r>
              <a:rPr lang="en-US" b="1" i="0" dirty="0">
                <a:effectLst/>
              </a:rPr>
              <a:t>Footer</a:t>
            </a:r>
            <a:r>
              <a:rPr lang="en-US" b="1" i="0" dirty="0" smtClean="0">
                <a:effectLst/>
              </a:rPr>
              <a:t>: </a:t>
            </a:r>
            <a:r>
              <a:rPr lang="en-US" dirty="0"/>
              <a:t>The footer of the Book Delivery website contains navigation links for easy access to all essential pages, contact information including phone numbers and email addresses for user queries, and links to other websites such as Instagram and LinkedIn.</a:t>
            </a:r>
            <a:endParaRPr lang="en-US" b="0" i="0" dirty="0">
              <a:effectLst/>
            </a:endParaRPr>
          </a:p>
        </p:txBody>
      </p:sp>
    </p:spTree>
    <p:extLst>
      <p:ext uri="{BB962C8B-B14F-4D97-AF65-F5344CB8AC3E}">
        <p14:creationId xmlns:p14="http://schemas.microsoft.com/office/powerpoint/2010/main" val="2141710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0F3BB-1435-7D88-DA20-80452E62DEB1}"/>
              </a:ext>
            </a:extLst>
          </p:cNvPr>
          <p:cNvSpPr txBox="1"/>
          <p:nvPr/>
        </p:nvSpPr>
        <p:spPr>
          <a:xfrm>
            <a:off x="1371598" y="145914"/>
            <a:ext cx="10340504"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REQUIREMENTS SPECIFICATION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54F9C9-AC98-EB0D-2667-1FE2E8B5CDA0}"/>
              </a:ext>
            </a:extLst>
          </p:cNvPr>
          <p:cNvSpPr txBox="1"/>
          <p:nvPr/>
        </p:nvSpPr>
        <p:spPr>
          <a:xfrm>
            <a:off x="800098" y="282113"/>
            <a:ext cx="8460633" cy="6293774"/>
          </a:xfrm>
          <a:prstGeom prst="rect">
            <a:avLst/>
          </a:prstGeom>
          <a:noFill/>
        </p:spPr>
        <p:txBody>
          <a:bodyPr wrap="square">
            <a:spAutoFit/>
          </a:bodyPr>
          <a:lstStyle/>
          <a:p>
            <a:pPr marL="90170" indent="-90170">
              <a:lnSpc>
                <a:spcPct val="107000"/>
              </a:lnSpc>
              <a:spcBef>
                <a:spcPts val="945"/>
              </a:spcBef>
              <a:spcAft>
                <a:spcPts val="800"/>
              </a:spcAft>
            </a:pPr>
            <a:endParaRPr lang="en-IN" sz="11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90170" indent="-90170">
              <a:lnSpc>
                <a:spcPct val="107000"/>
              </a:lnSpc>
              <a:spcBef>
                <a:spcPts val="945"/>
              </a:spcBef>
              <a:spcAft>
                <a:spcPts val="800"/>
              </a:spcAft>
            </a:pPr>
            <a:r>
              <a:rPr lang="en-US" sz="1200" b="0" i="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b="1" i="1"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945"/>
              </a:spcBef>
              <a:spcAft>
                <a:spcPts val="800"/>
              </a:spcAft>
              <a:buFont typeface="Arial" panose="020B0604020202020204" pitchFamily="34" charset="0"/>
              <a:buChar char="•"/>
            </a:pPr>
            <a:r>
              <a:rPr lang="en-US" sz="2400" b="1" i="0" kern="0" dirty="0">
                <a:effectLst/>
                <a:ea typeface="Times New Roman" panose="02020603050405020304" pitchFamily="18" charset="0"/>
                <a:cs typeface="Times New Roman" panose="02020603050405020304" pitchFamily="18" charset="0"/>
              </a:rPr>
              <a:t>Hardware requirements</a:t>
            </a:r>
            <a:r>
              <a:rPr lang="en-US" sz="2400" b="1" i="0" kern="0" spc="5" dirty="0">
                <a:effectLst/>
                <a:ea typeface="Times New Roman" panose="02020603050405020304" pitchFamily="18" charset="0"/>
                <a:cs typeface="Times New Roman" panose="02020603050405020304" pitchFamily="18" charset="0"/>
              </a:rPr>
              <a:t> </a:t>
            </a:r>
            <a:endParaRPr lang="en-IN" b="1" i="1" kern="100" dirty="0">
              <a:effectLst/>
              <a:ea typeface="Calibri" panose="020F0502020204030204" pitchFamily="34" charset="0"/>
              <a:cs typeface="Times New Roman" panose="02020603050405020304" pitchFamily="18" charset="0"/>
            </a:endParaRPr>
          </a:p>
          <a:p>
            <a:pPr marL="447675" marR="150495" algn="just">
              <a:lnSpc>
                <a:spcPct val="138000"/>
              </a:lnSpc>
              <a:spcBef>
                <a:spcPts val="915"/>
              </a:spcBef>
              <a:spcAft>
                <a:spcPts val="800"/>
              </a:spcAft>
              <a:tabLst>
                <a:tab pos="90170" algn="l"/>
              </a:tabLst>
            </a:pPr>
            <a:r>
              <a:rPr lang="en-IN" sz="2000" b="0" i="0" kern="100" dirty="0">
                <a:effectLst/>
                <a:ea typeface="Calibri" panose="020F0502020204030204" pitchFamily="34" charset="0"/>
                <a:cs typeface="Times New Roman" panose="02020603050405020304" pitchFamily="18" charset="0"/>
              </a:rPr>
              <a:t>Processor: i3 Core Processor </a:t>
            </a:r>
            <a:endParaRPr lang="en-IN" b="1" i="1" kern="100" dirty="0">
              <a:effectLst/>
              <a:ea typeface="Calibri" panose="020F0502020204030204" pitchFamily="34" charset="0"/>
              <a:cs typeface="Times New Roman" panose="02020603050405020304" pitchFamily="18" charset="0"/>
            </a:endParaRPr>
          </a:p>
          <a:p>
            <a:pPr marL="447675" marR="150495" algn="just">
              <a:lnSpc>
                <a:spcPct val="138000"/>
              </a:lnSpc>
              <a:spcBef>
                <a:spcPts val="915"/>
              </a:spcBef>
              <a:spcAft>
                <a:spcPts val="800"/>
              </a:spcAft>
              <a:tabLst>
                <a:tab pos="90170" algn="l"/>
              </a:tabLst>
            </a:pPr>
            <a:r>
              <a:rPr lang="en-IN" sz="1800" b="0" i="0" kern="100" dirty="0">
                <a:effectLst/>
                <a:latin typeface="Times New Roman" panose="02020603050405020304" pitchFamily="18" charset="0"/>
                <a:ea typeface="Calibri" panose="020F0502020204030204" pitchFamily="34" charset="0"/>
                <a:cs typeface="Times New Roman" panose="02020603050405020304" pitchFamily="18" charset="0"/>
              </a:rPr>
              <a:t>Keyboard: QWERTY</a:t>
            </a:r>
            <a:endParaRPr lang="en-IN" sz="2000" b="0" i="0" kern="100" dirty="0">
              <a:effectLst/>
              <a:ea typeface="Calibri" panose="020F0502020204030204" pitchFamily="34" charset="0"/>
              <a:cs typeface="Times New Roman" panose="02020603050405020304" pitchFamily="18" charset="0"/>
            </a:endParaRPr>
          </a:p>
          <a:p>
            <a:pPr marL="447675" marR="150495" algn="just">
              <a:lnSpc>
                <a:spcPct val="138000"/>
              </a:lnSpc>
              <a:spcBef>
                <a:spcPts val="915"/>
              </a:spcBef>
              <a:spcAft>
                <a:spcPts val="800"/>
              </a:spcAft>
              <a:tabLst>
                <a:tab pos="90170" algn="l"/>
              </a:tabLst>
            </a:pPr>
            <a:r>
              <a:rPr lang="en-IN" sz="2000" b="0" i="0" kern="100" dirty="0">
                <a:effectLst/>
                <a:ea typeface="Calibri" panose="020F0502020204030204" pitchFamily="34" charset="0"/>
                <a:cs typeface="Times New Roman" panose="02020603050405020304" pitchFamily="18" charset="0"/>
              </a:rPr>
              <a:t>I/O Device: Standard input and output devices.</a:t>
            </a:r>
            <a:endParaRPr lang="en-IN" b="1" i="1" kern="100" dirty="0">
              <a:ea typeface="Calibri" panose="020F0502020204030204" pitchFamily="34" charset="0"/>
              <a:cs typeface="Times New Roman" panose="02020603050405020304" pitchFamily="18" charset="0"/>
            </a:endParaRPr>
          </a:p>
          <a:p>
            <a:pPr marL="342900" marR="150495" indent="-342900" algn="just">
              <a:lnSpc>
                <a:spcPct val="138000"/>
              </a:lnSpc>
              <a:spcBef>
                <a:spcPts val="915"/>
              </a:spcBef>
              <a:spcAft>
                <a:spcPts val="800"/>
              </a:spcAft>
              <a:buFont typeface="Arial" panose="020B0604020202020204" pitchFamily="34" charset="0"/>
              <a:buChar char="•"/>
              <a:tabLst>
                <a:tab pos="90170" algn="l"/>
              </a:tabLst>
            </a:pPr>
            <a:r>
              <a:rPr lang="en-US" sz="2400" b="1" i="0" kern="0" dirty="0">
                <a:effectLst/>
                <a:ea typeface="Times New Roman" panose="02020603050405020304" pitchFamily="18" charset="0"/>
                <a:cs typeface="Times New Roman" panose="02020603050405020304" pitchFamily="18" charset="0"/>
              </a:rPr>
              <a:t>Software requirements</a:t>
            </a:r>
            <a:r>
              <a:rPr lang="en-US" sz="2400" b="1" i="0" kern="0" spc="5" dirty="0">
                <a:effectLst/>
                <a:ea typeface="Times New Roman" panose="02020603050405020304" pitchFamily="18" charset="0"/>
                <a:cs typeface="Times New Roman" panose="02020603050405020304" pitchFamily="18" charset="0"/>
              </a:rPr>
              <a:t> </a:t>
            </a:r>
            <a:endParaRPr lang="en-IN" b="1" i="1" kern="100" dirty="0">
              <a:effectLst/>
              <a:ea typeface="Calibri" panose="020F0502020204030204" pitchFamily="34" charset="0"/>
              <a:cs typeface="Times New Roman" panose="02020603050405020304" pitchFamily="18" charset="0"/>
            </a:endParaRPr>
          </a:p>
          <a:p>
            <a:pPr marL="447675" marR="150495">
              <a:lnSpc>
                <a:spcPct val="138000"/>
              </a:lnSpc>
              <a:spcBef>
                <a:spcPts val="915"/>
              </a:spcBef>
              <a:spcAft>
                <a:spcPts val="800"/>
              </a:spcAft>
            </a:pPr>
            <a:r>
              <a:rPr lang="en-IN" sz="2000" b="0" i="0" kern="100" dirty="0">
                <a:effectLst/>
                <a:ea typeface="Calibri" panose="020F0502020204030204" pitchFamily="34" charset="0"/>
                <a:cs typeface="Times New Roman" panose="02020603050405020304" pitchFamily="18" charset="0"/>
              </a:rPr>
              <a:t>Operating system: Windows 10</a:t>
            </a:r>
            <a:endParaRPr lang="en-IN" b="1" i="1" kern="100" dirty="0">
              <a:effectLst/>
              <a:ea typeface="Calibri" panose="020F0502020204030204" pitchFamily="34" charset="0"/>
              <a:cs typeface="Times New Roman" panose="02020603050405020304" pitchFamily="18" charset="0"/>
            </a:endParaRPr>
          </a:p>
          <a:p>
            <a:pPr marL="447675" marR="150495">
              <a:lnSpc>
                <a:spcPct val="138000"/>
              </a:lnSpc>
              <a:spcBef>
                <a:spcPts val="915"/>
              </a:spcBef>
              <a:spcAft>
                <a:spcPts val="800"/>
              </a:spcAft>
            </a:pPr>
            <a:r>
              <a:rPr lang="en-IN" sz="2000" b="0" i="0" kern="100" dirty="0">
                <a:effectLst/>
                <a:ea typeface="Calibri" panose="020F0502020204030204" pitchFamily="34" charset="0"/>
                <a:cs typeface="Times New Roman" panose="02020603050405020304" pitchFamily="18" charset="0"/>
              </a:rPr>
              <a:t>Development Environment: VS Code</a:t>
            </a:r>
            <a:endParaRPr lang="en-IN" b="1" i="1" kern="100" dirty="0">
              <a:effectLst/>
              <a:ea typeface="Calibri" panose="020F0502020204030204" pitchFamily="34" charset="0"/>
              <a:cs typeface="Times New Roman" panose="02020603050405020304" pitchFamily="18" charset="0"/>
            </a:endParaRPr>
          </a:p>
          <a:p>
            <a:pPr marL="447675" marR="150495">
              <a:lnSpc>
                <a:spcPct val="138000"/>
              </a:lnSpc>
              <a:spcBef>
                <a:spcPts val="915"/>
              </a:spcBef>
              <a:spcAft>
                <a:spcPts val="800"/>
              </a:spcAft>
            </a:pPr>
            <a:r>
              <a:rPr lang="en-IN" sz="2000" b="0" i="0" kern="100" dirty="0">
                <a:effectLst/>
                <a:ea typeface="Calibri" panose="020F0502020204030204" pitchFamily="34" charset="0"/>
                <a:cs typeface="Times New Roman" panose="02020603050405020304" pitchFamily="18" charset="0"/>
              </a:rPr>
              <a:t>Dependency: Live Server</a:t>
            </a:r>
            <a:endParaRPr lang="en-IN" b="1" i="1" kern="100" dirty="0">
              <a:effectLst/>
              <a:ea typeface="Calibri" panose="020F0502020204030204" pitchFamily="34" charset="0"/>
              <a:cs typeface="Times New Roman" panose="02020603050405020304" pitchFamily="18" charset="0"/>
            </a:endParaRPr>
          </a:p>
          <a:p>
            <a:pPr marL="90170" marR="150495">
              <a:lnSpc>
                <a:spcPct val="138000"/>
              </a:lnSpc>
              <a:spcBef>
                <a:spcPts val="915"/>
              </a:spcBef>
              <a:spcAft>
                <a:spcPts val="800"/>
              </a:spcAft>
              <a:tabLst>
                <a:tab pos="446405" algn="l"/>
              </a:tabLst>
            </a:pPr>
            <a:r>
              <a:rPr lang="en-IN" sz="1200" b="0" i="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b="1"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104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761</TotalTime>
  <Words>607</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TOOLS AND TECHNOLOGIES </vt:lpstr>
      <vt:lpstr>PowerPoint Presentation</vt:lpstr>
      <vt:lpstr>PowerPoint Presentation</vt:lpstr>
      <vt:lpstr>PowerPoint Presentation</vt:lpstr>
      <vt:lpstr>RESULTS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Pavana B.c</dc:creator>
  <cp:lastModifiedBy>Admin</cp:lastModifiedBy>
  <cp:revision>19</cp:revision>
  <dcterms:created xsi:type="dcterms:W3CDTF">2023-11-30T06:02:21Z</dcterms:created>
  <dcterms:modified xsi:type="dcterms:W3CDTF">2024-07-12T06:37:36Z</dcterms:modified>
</cp:coreProperties>
</file>