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5"/>
  </p:notesMasterIdLst>
  <p:sldIdLst>
    <p:sldId id="275" r:id="rId3"/>
    <p:sldId id="276" r:id="rId4"/>
    <p:sldId id="277" r:id="rId5"/>
    <p:sldId id="278" r:id="rId6"/>
    <p:sldId id="279" r:id="rId7"/>
    <p:sldId id="280" r:id="rId8"/>
    <p:sldId id="272" r:id="rId9"/>
    <p:sldId id="268" r:id="rId10"/>
    <p:sldId id="271" r:id="rId11"/>
    <p:sldId id="270" r:id="rId12"/>
    <p:sldId id="273" r:id="rId13"/>
    <p:sldId id="267" r:id="rId14"/>
    <p:sldId id="257" r:id="rId15"/>
    <p:sldId id="258" r:id="rId16"/>
    <p:sldId id="259" r:id="rId17"/>
    <p:sldId id="260" r:id="rId18"/>
    <p:sldId id="261" r:id="rId19"/>
    <p:sldId id="281" r:id="rId20"/>
    <p:sldId id="282" r:id="rId21"/>
    <p:sldId id="283" r:id="rId22"/>
    <p:sldId id="284"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68" d="100"/>
          <a:sy n="68" d="100"/>
        </p:scale>
        <p:origin x="5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116709-6221-49B0-A904-D4350E3665ED}" type="datetimeFigureOut">
              <a:rPr lang="en-US" smtClean="0"/>
              <a:t>4/11/2016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3D747A-B09B-4592-9106-4A868CDDE7A6}" type="slidenum">
              <a:rPr lang="en-US" smtClean="0"/>
              <a:t>‹#›</a:t>
            </a:fld>
            <a:endParaRPr lang="en-US"/>
          </a:p>
        </p:txBody>
      </p:sp>
    </p:spTree>
    <p:extLst>
      <p:ext uri="{BB962C8B-B14F-4D97-AF65-F5344CB8AC3E}">
        <p14:creationId xmlns:p14="http://schemas.microsoft.com/office/powerpoint/2010/main" val="3094885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rgbClr val="FFFFFF"/>
                </a:solidFill>
                <a:latin typeface="Helvetica"/>
                <a:cs typeface="Helvetica"/>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4F56E8-8A0E-4277-8572-FBEC6C6F76CA}" type="datetime1">
              <a:rPr lang="en-US" smtClean="0"/>
              <a:t>4/11/2016</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64890444-FEEF-4F7E-80AC-C749BFF73DDC}" type="slidenum">
              <a:rPr lang="en-US" smtClean="0"/>
              <a:t>‹#›</a:t>
            </a:fld>
            <a:endParaRPr lang="en-US"/>
          </a:p>
        </p:txBody>
      </p:sp>
    </p:spTree>
    <p:extLst>
      <p:ext uri="{BB962C8B-B14F-4D97-AF65-F5344CB8AC3E}">
        <p14:creationId xmlns:p14="http://schemas.microsoft.com/office/powerpoint/2010/main" val="2169597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5C0AE5-149B-44F6-95A9-29ACCE55E2CA}" type="datetime1">
              <a:rPr lang="en-US" smtClean="0"/>
              <a:t>4/11/2016</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64890444-FEEF-4F7E-80AC-C749BFF73DDC}" type="slidenum">
              <a:rPr lang="en-US" smtClean="0"/>
              <a:t>‹#›</a:t>
            </a:fld>
            <a:endParaRPr lang="en-US"/>
          </a:p>
        </p:txBody>
      </p:sp>
    </p:spTree>
    <p:extLst>
      <p:ext uri="{BB962C8B-B14F-4D97-AF65-F5344CB8AC3E}">
        <p14:creationId xmlns:p14="http://schemas.microsoft.com/office/powerpoint/2010/main" val="2415114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A01F66-D563-4845-8DC8-AC1B03F5F2E9}" type="datetime1">
              <a:rPr lang="en-US" smtClean="0"/>
              <a:t>4/11/2016</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64890444-FEEF-4F7E-80AC-C749BFF73DDC}" type="slidenum">
              <a:rPr lang="en-US" smtClean="0"/>
              <a:t>‹#›</a:t>
            </a:fld>
            <a:endParaRPr lang="en-US"/>
          </a:p>
        </p:txBody>
      </p:sp>
    </p:spTree>
    <p:extLst>
      <p:ext uri="{BB962C8B-B14F-4D97-AF65-F5344CB8AC3E}">
        <p14:creationId xmlns:p14="http://schemas.microsoft.com/office/powerpoint/2010/main" val="816749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1FD2F81-B95C-48E2-8AA8-45E8139748E9}" type="datetime1">
              <a:rPr lang="en-US" smtClean="0"/>
              <a:t>4/11/2016</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156062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C4149E-A50E-484C-99F5-374BF375195B}" type="datetime1">
              <a:rPr lang="en-US" smtClean="0"/>
              <a:t>4/11/2016</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973531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F8108A-8654-4298-864B-1DBBA819EBDF}" type="datetime1">
              <a:rPr lang="en-US" smtClean="0"/>
              <a:t>4/11/2016</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576048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21CB98-0BD6-49C5-9C55-EABB28C4F162}" type="datetime1">
              <a:rPr lang="en-US" smtClean="0"/>
              <a:t>4/11/2016</a:t>
            </a:fld>
            <a:endParaRPr lang="en-US"/>
          </a:p>
        </p:txBody>
      </p:sp>
      <p:sp>
        <p:nvSpPr>
          <p:cNvPr id="6" name="Footer Placeholder 5"/>
          <p:cNvSpPr>
            <a:spLocks noGrp="1"/>
          </p:cNvSpPr>
          <p:nvPr>
            <p:ph type="ftr" sz="quarter" idx="11"/>
          </p:nvPr>
        </p:nvSpPr>
        <p:spPr/>
        <p:txBody>
          <a:bodyPr/>
          <a:lstStyle/>
          <a:p>
            <a:r>
              <a:rPr lang="en-US"/>
              <a:t>1</a:t>
            </a:r>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841730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EA2218-B87A-4E8E-B396-A1C22AFC0950}" type="datetime1">
              <a:rPr lang="en-US" smtClean="0"/>
              <a:t>4/11/2016</a:t>
            </a:fld>
            <a:endParaRPr lang="en-US"/>
          </a:p>
        </p:txBody>
      </p:sp>
      <p:sp>
        <p:nvSpPr>
          <p:cNvPr id="8" name="Footer Placeholder 7"/>
          <p:cNvSpPr>
            <a:spLocks noGrp="1"/>
          </p:cNvSpPr>
          <p:nvPr>
            <p:ph type="ftr" sz="quarter" idx="11"/>
          </p:nvPr>
        </p:nvSpPr>
        <p:spPr/>
        <p:txBody>
          <a:bodyPr/>
          <a:lstStyle/>
          <a:p>
            <a:r>
              <a:rPr lang="en-US"/>
              <a:t>1</a:t>
            </a:r>
          </a:p>
        </p:txBody>
      </p:sp>
      <p:sp>
        <p:nvSpPr>
          <p:cNvPr id="9" name="Slide Number Placeholder 8"/>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4841828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A4DF83-B7DC-45E7-8CC5-C35517E62D04}" type="datetime1">
              <a:rPr lang="en-US" smtClean="0"/>
              <a:t>4/11/2016</a:t>
            </a:fld>
            <a:endParaRPr lang="en-US"/>
          </a:p>
        </p:txBody>
      </p:sp>
      <p:sp>
        <p:nvSpPr>
          <p:cNvPr id="4" name="Footer Placeholder 3"/>
          <p:cNvSpPr>
            <a:spLocks noGrp="1"/>
          </p:cNvSpPr>
          <p:nvPr>
            <p:ph type="ftr" sz="quarter" idx="11"/>
          </p:nvPr>
        </p:nvSpPr>
        <p:spPr/>
        <p:txBody>
          <a:bodyPr/>
          <a:lstStyle/>
          <a:p>
            <a:r>
              <a:rPr lang="en-US"/>
              <a:t>1</a:t>
            </a:r>
          </a:p>
        </p:txBody>
      </p:sp>
      <p:sp>
        <p:nvSpPr>
          <p:cNvPr id="5" name="Slide Number Placeholder 4"/>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1349149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BA2C7B-217C-46D8-B3EF-F5B1F1FAD835}" type="datetime1">
              <a:rPr lang="en-US" smtClean="0"/>
              <a:t>4/11/2016</a:t>
            </a:fld>
            <a:endParaRPr lang="en-US"/>
          </a:p>
        </p:txBody>
      </p:sp>
      <p:sp>
        <p:nvSpPr>
          <p:cNvPr id="3" name="Footer Placeholder 2"/>
          <p:cNvSpPr>
            <a:spLocks noGrp="1"/>
          </p:cNvSpPr>
          <p:nvPr>
            <p:ph type="ftr" sz="quarter" idx="11"/>
          </p:nvPr>
        </p:nvSpPr>
        <p:spPr/>
        <p:txBody>
          <a:bodyPr/>
          <a:lstStyle/>
          <a:p>
            <a:r>
              <a:rPr lang="en-US"/>
              <a:t>1</a:t>
            </a:r>
          </a:p>
        </p:txBody>
      </p:sp>
      <p:sp>
        <p:nvSpPr>
          <p:cNvPr id="4" name="Slide Number Placeholder 3"/>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0427507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91F72B-A897-4607-9691-76D68822D15A}" type="datetime1">
              <a:rPr lang="en-US" smtClean="0"/>
              <a:t>4/11/2016</a:t>
            </a:fld>
            <a:endParaRPr lang="en-US"/>
          </a:p>
        </p:txBody>
      </p:sp>
      <p:sp>
        <p:nvSpPr>
          <p:cNvPr id="6" name="Footer Placeholder 5"/>
          <p:cNvSpPr>
            <a:spLocks noGrp="1"/>
          </p:cNvSpPr>
          <p:nvPr>
            <p:ph type="ftr" sz="quarter" idx="11"/>
          </p:nvPr>
        </p:nvSpPr>
        <p:spPr/>
        <p:txBody>
          <a:bodyPr/>
          <a:lstStyle/>
          <a:p>
            <a:r>
              <a:rPr lang="en-US"/>
              <a:t>1</a:t>
            </a:r>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7570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640395-3ECB-4B45-9230-1BF3AB1A15C3}" type="datetime1">
              <a:rPr lang="en-US" smtClean="0"/>
              <a:t>4/11/2016</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64890444-FEEF-4F7E-80AC-C749BFF73DDC}" type="slidenum">
              <a:rPr lang="en-US" smtClean="0"/>
              <a:t>‹#›</a:t>
            </a:fld>
            <a:endParaRPr lang="en-US"/>
          </a:p>
        </p:txBody>
      </p:sp>
    </p:spTree>
    <p:extLst>
      <p:ext uri="{BB962C8B-B14F-4D97-AF65-F5344CB8AC3E}">
        <p14:creationId xmlns:p14="http://schemas.microsoft.com/office/powerpoint/2010/main" val="20798636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834C1A8-E7D0-46E6-ABC3-CF177522C9CE}" type="datetime1">
              <a:rPr lang="en-US" smtClean="0"/>
              <a:t>4/11/2016</a:t>
            </a:fld>
            <a:endParaRPr lang="en-US"/>
          </a:p>
        </p:txBody>
      </p:sp>
      <p:sp>
        <p:nvSpPr>
          <p:cNvPr id="6" name="Footer Placeholder 5"/>
          <p:cNvSpPr>
            <a:spLocks noGrp="1"/>
          </p:cNvSpPr>
          <p:nvPr>
            <p:ph type="ftr" sz="quarter" idx="11"/>
          </p:nvPr>
        </p:nvSpPr>
        <p:spPr/>
        <p:txBody>
          <a:bodyPr/>
          <a:lstStyle/>
          <a:p>
            <a:r>
              <a:rPr lang="en-US"/>
              <a:t>1</a:t>
            </a:r>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9610251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E72ACA-BB32-4D1A-A73D-7F0B3565BE93}" type="datetime1">
              <a:rPr lang="en-US" smtClean="0"/>
              <a:t>4/11/2016</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4098453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9D44D0-B6A1-4828-8BB3-0157983CA654}" type="datetime1">
              <a:rPr lang="en-US" smtClean="0"/>
              <a:t>4/11/2016</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151538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8561DC-E143-4C53-982D-180A2E535052}" type="datetime1">
              <a:rPr lang="en-US" smtClean="0"/>
              <a:t>4/11/2016</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64890444-FEEF-4F7E-80AC-C749BFF73DDC}" type="slidenum">
              <a:rPr lang="en-US" smtClean="0"/>
              <a:t>‹#›</a:t>
            </a:fld>
            <a:endParaRPr lang="en-US"/>
          </a:p>
        </p:txBody>
      </p:sp>
    </p:spTree>
    <p:extLst>
      <p:ext uri="{BB962C8B-B14F-4D97-AF65-F5344CB8AC3E}">
        <p14:creationId xmlns:p14="http://schemas.microsoft.com/office/powerpoint/2010/main" val="324976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465DE8-BA2A-4F64-8769-CFC7C519D945}" type="datetime1">
              <a:rPr lang="en-US" smtClean="0"/>
              <a:t>4/11/2016</a:t>
            </a:fld>
            <a:endParaRPr lang="en-US"/>
          </a:p>
        </p:txBody>
      </p:sp>
      <p:sp>
        <p:nvSpPr>
          <p:cNvPr id="6" name="Footer Placeholder 5"/>
          <p:cNvSpPr>
            <a:spLocks noGrp="1"/>
          </p:cNvSpPr>
          <p:nvPr>
            <p:ph type="ftr" sz="quarter" idx="11"/>
          </p:nvPr>
        </p:nvSpPr>
        <p:spPr/>
        <p:txBody>
          <a:bodyPr/>
          <a:lstStyle/>
          <a:p>
            <a:r>
              <a:rPr lang="en-US"/>
              <a:t>1</a:t>
            </a:r>
          </a:p>
        </p:txBody>
      </p:sp>
      <p:sp>
        <p:nvSpPr>
          <p:cNvPr id="7" name="Slide Number Placeholder 6"/>
          <p:cNvSpPr>
            <a:spLocks noGrp="1"/>
          </p:cNvSpPr>
          <p:nvPr>
            <p:ph type="sldNum" sz="quarter" idx="12"/>
          </p:nvPr>
        </p:nvSpPr>
        <p:spPr/>
        <p:txBody>
          <a:bodyPr/>
          <a:lstStyle/>
          <a:p>
            <a:fld id="{64890444-FEEF-4F7E-80AC-C749BFF73DDC}" type="slidenum">
              <a:rPr lang="en-US" smtClean="0"/>
              <a:t>‹#›</a:t>
            </a:fld>
            <a:endParaRPr lang="en-US"/>
          </a:p>
        </p:txBody>
      </p:sp>
    </p:spTree>
    <p:extLst>
      <p:ext uri="{BB962C8B-B14F-4D97-AF65-F5344CB8AC3E}">
        <p14:creationId xmlns:p14="http://schemas.microsoft.com/office/powerpoint/2010/main" val="2233337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10B2ED-BC9A-446F-8F7B-A9F080035BD9}" type="datetime1">
              <a:rPr lang="en-US" smtClean="0"/>
              <a:t>4/11/2016</a:t>
            </a:fld>
            <a:endParaRPr lang="en-US"/>
          </a:p>
        </p:txBody>
      </p:sp>
      <p:sp>
        <p:nvSpPr>
          <p:cNvPr id="8" name="Footer Placeholder 7"/>
          <p:cNvSpPr>
            <a:spLocks noGrp="1"/>
          </p:cNvSpPr>
          <p:nvPr>
            <p:ph type="ftr" sz="quarter" idx="11"/>
          </p:nvPr>
        </p:nvSpPr>
        <p:spPr/>
        <p:txBody>
          <a:bodyPr/>
          <a:lstStyle/>
          <a:p>
            <a:r>
              <a:rPr lang="en-US"/>
              <a:t>1</a:t>
            </a:r>
          </a:p>
        </p:txBody>
      </p:sp>
      <p:sp>
        <p:nvSpPr>
          <p:cNvPr id="9" name="Slide Number Placeholder 8"/>
          <p:cNvSpPr>
            <a:spLocks noGrp="1"/>
          </p:cNvSpPr>
          <p:nvPr>
            <p:ph type="sldNum" sz="quarter" idx="12"/>
          </p:nvPr>
        </p:nvSpPr>
        <p:spPr/>
        <p:txBody>
          <a:bodyPr/>
          <a:lstStyle/>
          <a:p>
            <a:fld id="{64890444-FEEF-4F7E-80AC-C749BFF73DDC}" type="slidenum">
              <a:rPr lang="en-US" smtClean="0"/>
              <a:t>‹#›</a:t>
            </a:fld>
            <a:endParaRPr lang="en-US"/>
          </a:p>
        </p:txBody>
      </p:sp>
    </p:spTree>
    <p:extLst>
      <p:ext uri="{BB962C8B-B14F-4D97-AF65-F5344CB8AC3E}">
        <p14:creationId xmlns:p14="http://schemas.microsoft.com/office/powerpoint/2010/main" val="679354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66A1FB-12F3-457C-B9BD-CE849062EE61}" type="datetime1">
              <a:rPr lang="en-US" smtClean="0"/>
              <a:t>4/11/2016</a:t>
            </a:fld>
            <a:endParaRPr lang="en-US"/>
          </a:p>
        </p:txBody>
      </p:sp>
      <p:sp>
        <p:nvSpPr>
          <p:cNvPr id="4" name="Footer Placeholder 3"/>
          <p:cNvSpPr>
            <a:spLocks noGrp="1"/>
          </p:cNvSpPr>
          <p:nvPr>
            <p:ph type="ftr" sz="quarter" idx="11"/>
          </p:nvPr>
        </p:nvSpPr>
        <p:spPr/>
        <p:txBody>
          <a:bodyPr/>
          <a:lstStyle/>
          <a:p>
            <a:r>
              <a:rPr lang="en-US"/>
              <a:t>1</a:t>
            </a:r>
          </a:p>
        </p:txBody>
      </p:sp>
      <p:sp>
        <p:nvSpPr>
          <p:cNvPr id="5" name="Slide Number Placeholder 4"/>
          <p:cNvSpPr>
            <a:spLocks noGrp="1"/>
          </p:cNvSpPr>
          <p:nvPr>
            <p:ph type="sldNum" sz="quarter" idx="12"/>
          </p:nvPr>
        </p:nvSpPr>
        <p:spPr/>
        <p:txBody>
          <a:bodyPr/>
          <a:lstStyle/>
          <a:p>
            <a:fld id="{64890444-FEEF-4F7E-80AC-C749BFF73DDC}" type="slidenum">
              <a:rPr lang="en-US" smtClean="0"/>
              <a:t>‹#›</a:t>
            </a:fld>
            <a:endParaRPr lang="en-US"/>
          </a:p>
        </p:txBody>
      </p:sp>
    </p:spTree>
    <p:extLst>
      <p:ext uri="{BB962C8B-B14F-4D97-AF65-F5344CB8AC3E}">
        <p14:creationId xmlns:p14="http://schemas.microsoft.com/office/powerpoint/2010/main" val="1984947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8797C-5E2B-4277-8BB0-A24D90A864DE}" type="datetime1">
              <a:rPr lang="en-US" smtClean="0"/>
              <a:t>4/11/2016</a:t>
            </a:fld>
            <a:endParaRPr lang="en-US"/>
          </a:p>
        </p:txBody>
      </p:sp>
      <p:sp>
        <p:nvSpPr>
          <p:cNvPr id="3" name="Footer Placeholder 2"/>
          <p:cNvSpPr>
            <a:spLocks noGrp="1"/>
          </p:cNvSpPr>
          <p:nvPr>
            <p:ph type="ftr" sz="quarter" idx="11"/>
          </p:nvPr>
        </p:nvSpPr>
        <p:spPr/>
        <p:txBody>
          <a:bodyPr/>
          <a:lstStyle/>
          <a:p>
            <a:r>
              <a:rPr lang="en-US"/>
              <a:t>1</a:t>
            </a:r>
          </a:p>
        </p:txBody>
      </p:sp>
      <p:sp>
        <p:nvSpPr>
          <p:cNvPr id="4" name="Slide Number Placeholder 3"/>
          <p:cNvSpPr>
            <a:spLocks noGrp="1"/>
          </p:cNvSpPr>
          <p:nvPr>
            <p:ph type="sldNum" sz="quarter" idx="12"/>
          </p:nvPr>
        </p:nvSpPr>
        <p:spPr/>
        <p:txBody>
          <a:bodyPr/>
          <a:lstStyle/>
          <a:p>
            <a:fld id="{64890444-FEEF-4F7E-80AC-C749BFF73DDC}" type="slidenum">
              <a:rPr lang="en-US" smtClean="0"/>
              <a:t>‹#›</a:t>
            </a:fld>
            <a:endParaRPr lang="en-US"/>
          </a:p>
        </p:txBody>
      </p:sp>
    </p:spTree>
    <p:extLst>
      <p:ext uri="{BB962C8B-B14F-4D97-AF65-F5344CB8AC3E}">
        <p14:creationId xmlns:p14="http://schemas.microsoft.com/office/powerpoint/2010/main" val="255734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0D9472-753C-44FF-9644-53820181739D}" type="datetime1">
              <a:rPr lang="en-US" smtClean="0"/>
              <a:t>4/11/2016</a:t>
            </a:fld>
            <a:endParaRPr lang="en-US"/>
          </a:p>
        </p:txBody>
      </p:sp>
      <p:sp>
        <p:nvSpPr>
          <p:cNvPr id="6" name="Footer Placeholder 5"/>
          <p:cNvSpPr>
            <a:spLocks noGrp="1"/>
          </p:cNvSpPr>
          <p:nvPr>
            <p:ph type="ftr" sz="quarter" idx="11"/>
          </p:nvPr>
        </p:nvSpPr>
        <p:spPr/>
        <p:txBody>
          <a:bodyPr/>
          <a:lstStyle/>
          <a:p>
            <a:r>
              <a:rPr lang="en-US"/>
              <a:t>1</a:t>
            </a:r>
          </a:p>
        </p:txBody>
      </p:sp>
      <p:sp>
        <p:nvSpPr>
          <p:cNvPr id="7" name="Slide Number Placeholder 6"/>
          <p:cNvSpPr>
            <a:spLocks noGrp="1"/>
          </p:cNvSpPr>
          <p:nvPr>
            <p:ph type="sldNum" sz="quarter" idx="12"/>
          </p:nvPr>
        </p:nvSpPr>
        <p:spPr/>
        <p:txBody>
          <a:bodyPr/>
          <a:lstStyle/>
          <a:p>
            <a:fld id="{64890444-FEEF-4F7E-80AC-C749BFF73DDC}" type="slidenum">
              <a:rPr lang="en-US" smtClean="0"/>
              <a:t>‹#›</a:t>
            </a:fld>
            <a:endParaRPr lang="en-US"/>
          </a:p>
        </p:txBody>
      </p:sp>
    </p:spTree>
    <p:extLst>
      <p:ext uri="{BB962C8B-B14F-4D97-AF65-F5344CB8AC3E}">
        <p14:creationId xmlns:p14="http://schemas.microsoft.com/office/powerpoint/2010/main" val="1808924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F6FC971-9290-48B2-8353-BD187C1B3996}" type="datetime1">
              <a:rPr lang="en-US" smtClean="0"/>
              <a:t>4/11/2016</a:t>
            </a:fld>
            <a:endParaRPr lang="en-US"/>
          </a:p>
        </p:txBody>
      </p:sp>
      <p:sp>
        <p:nvSpPr>
          <p:cNvPr id="6" name="Footer Placeholder 5"/>
          <p:cNvSpPr>
            <a:spLocks noGrp="1"/>
          </p:cNvSpPr>
          <p:nvPr>
            <p:ph type="ftr" sz="quarter" idx="11"/>
          </p:nvPr>
        </p:nvSpPr>
        <p:spPr/>
        <p:txBody>
          <a:bodyPr/>
          <a:lstStyle/>
          <a:p>
            <a:r>
              <a:rPr lang="en-US"/>
              <a:t>1</a:t>
            </a:r>
          </a:p>
        </p:txBody>
      </p:sp>
      <p:sp>
        <p:nvSpPr>
          <p:cNvPr id="7" name="Slide Number Placeholder 6"/>
          <p:cNvSpPr>
            <a:spLocks noGrp="1"/>
          </p:cNvSpPr>
          <p:nvPr>
            <p:ph type="sldNum" sz="quarter" idx="12"/>
          </p:nvPr>
        </p:nvSpPr>
        <p:spPr/>
        <p:txBody>
          <a:bodyPr/>
          <a:lstStyle/>
          <a:p>
            <a:fld id="{64890444-FEEF-4F7E-80AC-C749BFF73DDC}" type="slidenum">
              <a:rPr lang="en-US" smtClean="0"/>
              <a:t>‹#›</a:t>
            </a:fld>
            <a:endParaRPr lang="en-US"/>
          </a:p>
        </p:txBody>
      </p:sp>
    </p:spTree>
    <p:extLst>
      <p:ext uri="{BB962C8B-B14F-4D97-AF65-F5344CB8AC3E}">
        <p14:creationId xmlns:p14="http://schemas.microsoft.com/office/powerpoint/2010/main" val="3985922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B664F1-0AE5-4C34-9F76-542E7E17F974}" type="datetime1">
              <a:rPr lang="en-US" smtClean="0"/>
              <a:t>4/11/2016</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90444-FEEF-4F7E-80AC-C749BFF73DDC}" type="slidenum">
              <a:rPr lang="en-US" smtClean="0"/>
              <a:t>‹#›</a:t>
            </a:fld>
            <a:endParaRPr lang="en-US"/>
          </a:p>
        </p:txBody>
      </p:sp>
    </p:spTree>
    <p:extLst>
      <p:ext uri="{BB962C8B-B14F-4D97-AF65-F5344CB8AC3E}">
        <p14:creationId xmlns:p14="http://schemas.microsoft.com/office/powerpoint/2010/main" val="15207197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F2641-CAF2-4055-85FD-3E22F7B989C6}" type="datetime1">
              <a:rPr lang="en-US" smtClean="0"/>
              <a:t>4/11/2016</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D8A63-AB99-094D-874B-7C6430332091}" type="slidenum">
              <a:rPr lang="en-US" smtClean="0"/>
              <a:t>‹#›</a:t>
            </a:fld>
            <a:endParaRPr lang="en-US"/>
          </a:p>
        </p:txBody>
      </p:sp>
    </p:spTree>
    <p:extLst>
      <p:ext uri="{BB962C8B-B14F-4D97-AF65-F5344CB8AC3E}">
        <p14:creationId xmlns:p14="http://schemas.microsoft.com/office/powerpoint/2010/main" val="40380566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6816" y="1068570"/>
            <a:ext cx="11119449" cy="1077218"/>
          </a:xfrm>
          <a:prstGeom prst="rect">
            <a:avLst/>
          </a:prstGeom>
        </p:spPr>
        <p:txBody>
          <a:bodyPr wrap="square">
            <a:spAutoFit/>
          </a:bodyPr>
          <a:lstStyle/>
          <a:p>
            <a:pPr algn="ctr"/>
            <a:r>
              <a:rPr lang="en-US" sz="3200" dirty="0">
                <a:solidFill>
                  <a:srgbClr val="0071B3"/>
                </a:solidFill>
                <a:latin typeface="+mj-lt"/>
              </a:rPr>
              <a:t>A Large-Scale Empirical Study on Software Reuse in </a:t>
            </a:r>
          </a:p>
          <a:p>
            <a:pPr algn="ctr"/>
            <a:r>
              <a:rPr lang="en-US" sz="3200" dirty="0">
                <a:solidFill>
                  <a:srgbClr val="0071B3"/>
                </a:solidFill>
                <a:latin typeface="+mj-lt"/>
              </a:rPr>
              <a:t>Mobile Apps</a:t>
            </a:r>
            <a:endParaRPr lang="en-US" sz="3200" dirty="0">
              <a:latin typeface="+mj-lt"/>
            </a:endParaRPr>
          </a:p>
        </p:txBody>
      </p:sp>
      <p:sp>
        <p:nvSpPr>
          <p:cNvPr id="3" name="Rectangle 2"/>
          <p:cNvSpPr/>
          <p:nvPr/>
        </p:nvSpPr>
        <p:spPr>
          <a:xfrm>
            <a:off x="396816" y="3354093"/>
            <a:ext cx="5339750" cy="2339102"/>
          </a:xfrm>
          <a:prstGeom prst="rect">
            <a:avLst/>
          </a:prstGeom>
        </p:spPr>
        <p:txBody>
          <a:bodyPr wrap="square">
            <a:spAutoFit/>
          </a:bodyPr>
          <a:lstStyle/>
          <a:p>
            <a:r>
              <a:rPr lang="en-US" sz="2000" b="1" dirty="0">
                <a:latin typeface="CalvertMTStd"/>
              </a:rPr>
              <a:t>By:</a:t>
            </a:r>
          </a:p>
          <a:p>
            <a:endParaRPr lang="en-US" b="1" dirty="0">
              <a:latin typeface="CalvertMTStd"/>
            </a:endParaRPr>
          </a:p>
          <a:p>
            <a:r>
              <a:rPr lang="en-US" b="1" dirty="0"/>
              <a:t>Israel J. Mojica</a:t>
            </a:r>
            <a:r>
              <a:rPr lang="en-US" dirty="0"/>
              <a:t>, McAfee</a:t>
            </a:r>
          </a:p>
          <a:p>
            <a:r>
              <a:rPr lang="fr-FR" b="1" dirty="0"/>
              <a:t>Bram Adams</a:t>
            </a:r>
            <a:r>
              <a:rPr lang="fr-FR" dirty="0"/>
              <a:t>, École Polytechnique de Montréal</a:t>
            </a:r>
          </a:p>
          <a:p>
            <a:r>
              <a:rPr lang="en-US" b="1" dirty="0" err="1"/>
              <a:t>Meiyappan</a:t>
            </a:r>
            <a:r>
              <a:rPr lang="en-US" b="1" dirty="0"/>
              <a:t> </a:t>
            </a:r>
            <a:r>
              <a:rPr lang="en-US" b="1" dirty="0" err="1"/>
              <a:t>Nagappan</a:t>
            </a:r>
            <a:r>
              <a:rPr lang="en-US" dirty="0"/>
              <a:t>, Queen’s University</a:t>
            </a:r>
          </a:p>
          <a:p>
            <a:r>
              <a:rPr lang="nl-NL" b="1" dirty="0"/>
              <a:t>Steffen Dienst</a:t>
            </a:r>
            <a:r>
              <a:rPr lang="nl-NL" dirty="0"/>
              <a:t>, University of Leipzig</a:t>
            </a:r>
          </a:p>
          <a:p>
            <a:r>
              <a:rPr lang="en-US" b="1" dirty="0"/>
              <a:t>Thorsten Berger</a:t>
            </a:r>
            <a:r>
              <a:rPr lang="en-US" dirty="0"/>
              <a:t>, University of Waterloo</a:t>
            </a:r>
          </a:p>
          <a:p>
            <a:r>
              <a:rPr lang="en-US" b="1" dirty="0"/>
              <a:t>Ahmed E. Hassan ,</a:t>
            </a:r>
            <a:r>
              <a:rPr lang="en-US" dirty="0"/>
              <a:t> Queen’s University</a:t>
            </a:r>
          </a:p>
        </p:txBody>
      </p:sp>
      <p:sp>
        <p:nvSpPr>
          <p:cNvPr id="4" name="Rectangle 3"/>
          <p:cNvSpPr/>
          <p:nvPr/>
        </p:nvSpPr>
        <p:spPr>
          <a:xfrm>
            <a:off x="8310114" y="4277120"/>
            <a:ext cx="3206151" cy="1754326"/>
          </a:xfrm>
          <a:prstGeom prst="rect">
            <a:avLst/>
          </a:prstGeom>
        </p:spPr>
        <p:txBody>
          <a:bodyPr wrap="square">
            <a:spAutoFit/>
          </a:bodyPr>
          <a:lstStyle/>
          <a:p>
            <a:r>
              <a:rPr lang="en-US" b="1" dirty="0">
                <a:latin typeface="CalvertMTStd"/>
              </a:rPr>
              <a:t>Presenters:</a:t>
            </a:r>
          </a:p>
          <a:p>
            <a:endParaRPr lang="en-US" b="1" dirty="0">
              <a:latin typeface="CalvertMTStd"/>
            </a:endParaRPr>
          </a:p>
          <a:p>
            <a:r>
              <a:rPr lang="en-US" dirty="0">
                <a:latin typeface="CalvertMTStd"/>
              </a:rPr>
              <a:t>Dinesh </a:t>
            </a:r>
            <a:r>
              <a:rPr lang="en-US" dirty="0" err="1">
                <a:latin typeface="CalvertMTStd"/>
              </a:rPr>
              <a:t>Bandam</a:t>
            </a:r>
            <a:r>
              <a:rPr lang="en-US" dirty="0">
                <a:latin typeface="CalvertMTStd"/>
              </a:rPr>
              <a:t> </a:t>
            </a:r>
            <a:r>
              <a:rPr lang="en-US" dirty="0" err="1">
                <a:latin typeface="CalvertMTStd"/>
              </a:rPr>
              <a:t>kumar</a:t>
            </a:r>
            <a:endParaRPr lang="en-US" dirty="0">
              <a:latin typeface="CalvertMTStd"/>
            </a:endParaRPr>
          </a:p>
          <a:p>
            <a:r>
              <a:rPr lang="en-US" dirty="0" err="1">
                <a:latin typeface="CalvertMTStd-Light"/>
              </a:rPr>
              <a:t>Nagi</a:t>
            </a:r>
            <a:r>
              <a:rPr lang="en-US" dirty="0">
                <a:latin typeface="CalvertMTStd-Light"/>
              </a:rPr>
              <a:t> Reddy </a:t>
            </a:r>
            <a:r>
              <a:rPr lang="en-US" dirty="0" err="1">
                <a:latin typeface="CalvertMTStd-Light"/>
              </a:rPr>
              <a:t>Sollapuram</a:t>
            </a:r>
            <a:endParaRPr lang="en-US" dirty="0">
              <a:latin typeface="CalvertMTStd-Light"/>
            </a:endParaRPr>
          </a:p>
          <a:p>
            <a:r>
              <a:rPr lang="nl-NL" dirty="0">
                <a:latin typeface="CalvertMTStd"/>
              </a:rPr>
              <a:t>Vilas Mamidyala</a:t>
            </a:r>
          </a:p>
          <a:p>
            <a:r>
              <a:rPr lang="en-US" dirty="0" err="1">
                <a:latin typeface="CalvertMTStd"/>
              </a:rPr>
              <a:t>Sree</a:t>
            </a:r>
            <a:r>
              <a:rPr lang="en-US" dirty="0">
                <a:latin typeface="CalvertMTStd"/>
              </a:rPr>
              <a:t> Ravi Kishore, </a:t>
            </a:r>
            <a:r>
              <a:rPr lang="en-US" dirty="0" err="1">
                <a:latin typeface="CalvertMTStd"/>
              </a:rPr>
              <a:t>Lellapalli</a:t>
            </a:r>
            <a:endParaRPr lang="en-US" dirty="0">
              <a:latin typeface="CalvertMTStd"/>
            </a:endParaRPr>
          </a:p>
        </p:txBody>
      </p:sp>
      <p:sp>
        <p:nvSpPr>
          <p:cNvPr id="6" name="Slide Number Placeholder 5"/>
          <p:cNvSpPr>
            <a:spLocks noGrp="1"/>
          </p:cNvSpPr>
          <p:nvPr>
            <p:ph type="sldNum" sz="quarter" idx="12"/>
          </p:nvPr>
        </p:nvSpPr>
        <p:spPr/>
        <p:txBody>
          <a:bodyPr/>
          <a:lstStyle/>
          <a:p>
            <a:fld id="{5FAD8A63-AB99-094D-874B-7C6430332091}" type="slidenum">
              <a:rPr lang="en-US" smtClean="0"/>
              <a:t>1</a:t>
            </a:fld>
            <a:endParaRPr lang="en-US"/>
          </a:p>
        </p:txBody>
      </p:sp>
      <p:sp>
        <p:nvSpPr>
          <p:cNvPr id="7" name="Footer Placeholder 6"/>
          <p:cNvSpPr>
            <a:spLocks noGrp="1"/>
          </p:cNvSpPr>
          <p:nvPr>
            <p:ph type="ftr" sz="quarter" idx="11"/>
          </p:nvPr>
        </p:nvSpPr>
        <p:spPr/>
        <p:txBody>
          <a:bodyPr/>
          <a:lstStyle/>
          <a:p>
            <a:r>
              <a:rPr lang="en-US" sz="1600" dirty="0"/>
              <a:t>1</a:t>
            </a:r>
          </a:p>
        </p:txBody>
      </p:sp>
    </p:spTree>
    <p:extLst>
      <p:ext uri="{BB962C8B-B14F-4D97-AF65-F5344CB8AC3E}">
        <p14:creationId xmlns:p14="http://schemas.microsoft.com/office/powerpoint/2010/main" val="4184548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200" i="1" u="sng" dirty="0"/>
              <a:t>Class Signature Extraction</a:t>
            </a:r>
            <a:endParaRPr lang="en-IN" sz="3200" i="1" u="sng" dirty="0">
              <a:latin typeface="+mn-lt"/>
              <a:ea typeface="+mn-ea"/>
              <a:cs typeface="+mn-cs"/>
            </a:endParaRPr>
          </a:p>
        </p:txBody>
      </p:sp>
      <p:sp>
        <p:nvSpPr>
          <p:cNvPr id="5" name="Content Placeholder 4"/>
          <p:cNvSpPr>
            <a:spLocks noGrp="1"/>
          </p:cNvSpPr>
          <p:nvPr>
            <p:ph idx="1"/>
          </p:nvPr>
        </p:nvSpPr>
        <p:spPr>
          <a:xfrm>
            <a:off x="609600" y="1255777"/>
            <a:ext cx="10972800" cy="4328159"/>
          </a:xfrm>
        </p:spPr>
        <p:txBody>
          <a:bodyPr>
            <a:normAutofit/>
          </a:bodyPr>
          <a:lstStyle/>
          <a:p>
            <a:r>
              <a:rPr lang="en-IN" sz="2800" dirty="0">
                <a:latin typeface="+mn-lt"/>
              </a:rPr>
              <a:t>Used the Software Bertillonage technique, which compares the interface of Java classes, to analyse the mobile apps for software reuse.</a:t>
            </a:r>
          </a:p>
          <a:p>
            <a:r>
              <a:rPr lang="en-IN" sz="2800" dirty="0">
                <a:latin typeface="+mn-lt"/>
              </a:rPr>
              <a:t>Avoided the traditional methods like code clone detection and hashing-based techniques.</a:t>
            </a:r>
          </a:p>
          <a:p>
            <a:r>
              <a:rPr lang="en-IN" sz="2800" dirty="0">
                <a:latin typeface="+mn-lt"/>
              </a:rPr>
              <a:t> Bertillonage only analyses the interface of classes (that is, the class name and method prototypes), which can readily be extracted from byte code. </a:t>
            </a:r>
          </a:p>
          <a:p>
            <a:r>
              <a:rPr lang="en-IN" sz="2800" dirty="0">
                <a:latin typeface="+mn-lt"/>
              </a:rPr>
              <a:t>Followed five steps for analysing the data</a:t>
            </a:r>
          </a:p>
        </p:txBody>
      </p:sp>
      <p:sp>
        <p:nvSpPr>
          <p:cNvPr id="3" name="Slide Number Placeholder 2"/>
          <p:cNvSpPr>
            <a:spLocks noGrp="1"/>
          </p:cNvSpPr>
          <p:nvPr>
            <p:ph type="sldNum" sz="quarter" idx="12"/>
          </p:nvPr>
        </p:nvSpPr>
        <p:spPr/>
        <p:txBody>
          <a:bodyPr/>
          <a:lstStyle/>
          <a:p>
            <a:fld id="{5FAD8A63-AB99-094D-874B-7C6430332091}" type="slidenum">
              <a:rPr lang="en-US" smtClean="0"/>
              <a:t>10</a:t>
            </a:fld>
            <a:endParaRPr lang="en-US"/>
          </a:p>
        </p:txBody>
      </p:sp>
      <p:sp>
        <p:nvSpPr>
          <p:cNvPr id="6" name="Footer Placeholder 5"/>
          <p:cNvSpPr>
            <a:spLocks noGrp="1"/>
          </p:cNvSpPr>
          <p:nvPr>
            <p:ph type="ftr" sz="quarter" idx="11"/>
          </p:nvPr>
        </p:nvSpPr>
        <p:spPr/>
        <p:txBody>
          <a:bodyPr/>
          <a:lstStyle/>
          <a:p>
            <a:r>
              <a:rPr lang="en-US" sz="1600" dirty="0"/>
              <a:t>10</a:t>
            </a:r>
          </a:p>
        </p:txBody>
      </p:sp>
    </p:spTree>
    <p:extLst>
      <p:ext uri="{BB962C8B-B14F-4D97-AF65-F5344CB8AC3E}">
        <p14:creationId xmlns:p14="http://schemas.microsoft.com/office/powerpoint/2010/main" val="2934619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09600" y="-451104"/>
            <a:ext cx="10972800" cy="195072"/>
          </a:xfrm>
        </p:spPr>
        <p:txBody>
          <a:bodyPr>
            <a:normAutofit fontScale="90000"/>
          </a:bodyPr>
          <a:lstStyle/>
          <a:p>
            <a:endParaRPr lang="en-IN"/>
          </a:p>
        </p:txBody>
      </p:sp>
      <p:sp>
        <p:nvSpPr>
          <p:cNvPr id="3" name="Content Placeholder 2"/>
          <p:cNvSpPr>
            <a:spLocks noGrp="1"/>
          </p:cNvSpPr>
          <p:nvPr>
            <p:ph idx="1"/>
          </p:nvPr>
        </p:nvSpPr>
        <p:spPr>
          <a:xfrm>
            <a:off x="609600" y="670561"/>
            <a:ext cx="10972800" cy="5455604"/>
          </a:xfrm>
        </p:spPr>
        <p:txBody>
          <a:bodyPr>
            <a:normAutofit/>
          </a:bodyPr>
          <a:lstStyle/>
          <a:p>
            <a:pPr>
              <a:buFont typeface="Wingdings" pitchFamily="2" charset="2"/>
              <a:buChar char="Ø"/>
            </a:pPr>
            <a:r>
              <a:rPr lang="en-IN" sz="2800" i="1" u="sng" dirty="0">
                <a:latin typeface="+mn-lt"/>
              </a:rPr>
              <a:t>Extract byte code from the APKs: </a:t>
            </a:r>
            <a:r>
              <a:rPr lang="en-IN" sz="2800" dirty="0">
                <a:latin typeface="+mn-lt"/>
              </a:rPr>
              <a:t>Used dex2jar tool (http://code.google.com/p/dex2jar) to extract the JAR</a:t>
            </a:r>
          </a:p>
          <a:p>
            <a:pPr>
              <a:buFont typeface="Wingdings" pitchFamily="2" charset="2"/>
              <a:buChar char="Ø"/>
            </a:pPr>
            <a:r>
              <a:rPr lang="en-IN" sz="2800" i="1" u="sng" dirty="0">
                <a:latin typeface="+mn-lt"/>
              </a:rPr>
              <a:t>Extract classes and methods:  </a:t>
            </a:r>
            <a:r>
              <a:rPr lang="en-IN" sz="2800" dirty="0">
                <a:latin typeface="+mn-lt"/>
              </a:rPr>
              <a:t>Extracted its fully qualified name (name of the class along with the package) and names of the methods</a:t>
            </a:r>
          </a:p>
          <a:p>
            <a:pPr>
              <a:buFont typeface="Wingdings" pitchFamily="2" charset="2"/>
              <a:buChar char="Ø"/>
            </a:pPr>
            <a:r>
              <a:rPr lang="en-IN" sz="2800" i="1" u="sng" dirty="0">
                <a:latin typeface="+mn-lt"/>
              </a:rPr>
              <a:t>Remove obfuscation: </a:t>
            </a:r>
            <a:r>
              <a:rPr lang="en-IN" sz="2800" dirty="0">
                <a:latin typeface="+mn-lt"/>
              </a:rPr>
              <a:t>Obfuscated classes have names consisting of one or two letters (for example, “</a:t>
            </a:r>
            <a:r>
              <a:rPr lang="en-IN" sz="2800" dirty="0" err="1">
                <a:latin typeface="+mn-lt"/>
              </a:rPr>
              <a:t>ab</a:t>
            </a:r>
            <a:r>
              <a:rPr lang="en-IN" sz="2800" dirty="0">
                <a:latin typeface="+mn-lt"/>
              </a:rPr>
              <a:t>”) </a:t>
            </a:r>
          </a:p>
          <a:p>
            <a:pPr>
              <a:buFont typeface="Wingdings" pitchFamily="2" charset="2"/>
              <a:buChar char="Ø"/>
            </a:pPr>
            <a:r>
              <a:rPr lang="en-IN" sz="2800" i="1" u="sng" dirty="0">
                <a:latin typeface="+mn-lt"/>
              </a:rPr>
              <a:t>Generate class signatures: </a:t>
            </a:r>
            <a:r>
              <a:rPr lang="en-IN" sz="2800" dirty="0">
                <a:latin typeface="+mn-lt"/>
              </a:rPr>
              <a:t>A Bertillonage signature consists of the fully qualified class name followed by an alphabetical list of the method prototypes</a:t>
            </a:r>
          </a:p>
          <a:p>
            <a:pPr>
              <a:buFont typeface="Wingdings" pitchFamily="2" charset="2"/>
              <a:buChar char="Ø"/>
            </a:pPr>
            <a:r>
              <a:rPr lang="en-IN" sz="2800" i="1" u="sng" dirty="0">
                <a:latin typeface="+mn-lt"/>
              </a:rPr>
              <a:t>Compare signatures across JAR archive </a:t>
            </a:r>
          </a:p>
        </p:txBody>
      </p:sp>
      <p:sp>
        <p:nvSpPr>
          <p:cNvPr id="5" name="Slide Number Placeholder 4"/>
          <p:cNvSpPr>
            <a:spLocks noGrp="1"/>
          </p:cNvSpPr>
          <p:nvPr>
            <p:ph type="sldNum" sz="quarter" idx="12"/>
          </p:nvPr>
        </p:nvSpPr>
        <p:spPr/>
        <p:txBody>
          <a:bodyPr/>
          <a:lstStyle/>
          <a:p>
            <a:fld id="{5FAD8A63-AB99-094D-874B-7C6430332091}" type="slidenum">
              <a:rPr lang="en-US" smtClean="0"/>
              <a:t>11</a:t>
            </a:fld>
            <a:endParaRPr lang="en-US"/>
          </a:p>
        </p:txBody>
      </p:sp>
      <p:sp>
        <p:nvSpPr>
          <p:cNvPr id="6" name="Footer Placeholder 5"/>
          <p:cNvSpPr>
            <a:spLocks noGrp="1"/>
          </p:cNvSpPr>
          <p:nvPr>
            <p:ph type="ftr" sz="quarter" idx="11"/>
          </p:nvPr>
        </p:nvSpPr>
        <p:spPr/>
        <p:txBody>
          <a:bodyPr/>
          <a:lstStyle/>
          <a:p>
            <a:r>
              <a:rPr lang="en-US" sz="1600" dirty="0"/>
              <a:t>11</a:t>
            </a:r>
          </a:p>
        </p:txBody>
      </p:sp>
    </p:spTree>
    <p:extLst>
      <p:ext uri="{BB962C8B-B14F-4D97-AF65-F5344CB8AC3E}">
        <p14:creationId xmlns:p14="http://schemas.microsoft.com/office/powerpoint/2010/main" val="3146260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3683" y="759125"/>
            <a:ext cx="8031192" cy="584775"/>
          </a:xfrm>
          <a:prstGeom prst="rect">
            <a:avLst/>
          </a:prstGeom>
          <a:noFill/>
        </p:spPr>
        <p:txBody>
          <a:bodyPr wrap="square" rtlCol="0">
            <a:spAutoFit/>
          </a:bodyPr>
          <a:lstStyle/>
          <a:p>
            <a:r>
              <a:rPr lang="en-US" sz="3200" i="1" u="sng" dirty="0"/>
              <a:t>Case Study:</a:t>
            </a:r>
          </a:p>
        </p:txBody>
      </p:sp>
      <p:sp>
        <p:nvSpPr>
          <p:cNvPr id="5" name="TextBox 4"/>
          <p:cNvSpPr txBox="1"/>
          <p:nvPr/>
        </p:nvSpPr>
        <p:spPr>
          <a:xfrm>
            <a:off x="353683" y="1552755"/>
            <a:ext cx="11033185" cy="646331"/>
          </a:xfrm>
          <a:prstGeom prst="rect">
            <a:avLst/>
          </a:prstGeom>
          <a:noFill/>
        </p:spPr>
        <p:txBody>
          <a:bodyPr wrap="square" rtlCol="0">
            <a:spAutoFit/>
          </a:bodyPr>
          <a:lstStyle/>
          <a:p>
            <a:r>
              <a:rPr lang="en-US" dirty="0"/>
              <a:t>Under this ,extracted signatures were used to analyze inheritance and code reuse, as well as framework reuse of whole apps</a:t>
            </a:r>
          </a:p>
        </p:txBody>
      </p:sp>
      <p:sp>
        <p:nvSpPr>
          <p:cNvPr id="6" name="TextBox 5"/>
          <p:cNvSpPr txBox="1"/>
          <p:nvPr/>
        </p:nvSpPr>
        <p:spPr>
          <a:xfrm>
            <a:off x="741872" y="2751826"/>
            <a:ext cx="6314536" cy="193899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Inheritance Reuse</a:t>
            </a:r>
          </a:p>
          <a:p>
            <a:endParaRPr lang="en-US" sz="2400" dirty="0"/>
          </a:p>
          <a:p>
            <a:pPr marL="342900" indent="-342900">
              <a:buFont typeface="Wingdings" panose="05000000000000000000" pitchFamily="2" charset="2"/>
              <a:buChar char="Ø"/>
            </a:pPr>
            <a:r>
              <a:rPr lang="en-US" sz="2400" dirty="0"/>
              <a:t>Code Reuse</a:t>
            </a:r>
          </a:p>
          <a:p>
            <a:endParaRPr lang="en-US" sz="2400" dirty="0"/>
          </a:p>
          <a:p>
            <a:pPr marL="342900" indent="-342900">
              <a:buFont typeface="Wingdings" panose="05000000000000000000" pitchFamily="2" charset="2"/>
              <a:buChar char="Ø"/>
            </a:pPr>
            <a:r>
              <a:rPr lang="en-US" sz="2400" dirty="0"/>
              <a:t>Framework reuse of whole apps</a:t>
            </a:r>
          </a:p>
        </p:txBody>
      </p:sp>
      <p:sp>
        <p:nvSpPr>
          <p:cNvPr id="3" name="Slide Number Placeholder 2"/>
          <p:cNvSpPr>
            <a:spLocks noGrp="1"/>
          </p:cNvSpPr>
          <p:nvPr>
            <p:ph type="sldNum" sz="quarter" idx="12"/>
          </p:nvPr>
        </p:nvSpPr>
        <p:spPr/>
        <p:txBody>
          <a:bodyPr/>
          <a:lstStyle/>
          <a:p>
            <a:fld id="{5FAD8A63-AB99-094D-874B-7C6430332091}" type="slidenum">
              <a:rPr lang="en-US" smtClean="0"/>
              <a:t>12</a:t>
            </a:fld>
            <a:endParaRPr lang="en-US"/>
          </a:p>
        </p:txBody>
      </p:sp>
      <p:sp>
        <p:nvSpPr>
          <p:cNvPr id="7" name="Footer Placeholder 6"/>
          <p:cNvSpPr>
            <a:spLocks noGrp="1"/>
          </p:cNvSpPr>
          <p:nvPr>
            <p:ph type="ftr" sz="quarter" idx="11"/>
          </p:nvPr>
        </p:nvSpPr>
        <p:spPr/>
        <p:txBody>
          <a:bodyPr/>
          <a:lstStyle/>
          <a:p>
            <a:r>
              <a:rPr lang="en-US" sz="1600" dirty="0"/>
              <a:t>12</a:t>
            </a:r>
          </a:p>
        </p:txBody>
      </p:sp>
    </p:spTree>
    <p:extLst>
      <p:ext uri="{BB962C8B-B14F-4D97-AF65-F5344CB8AC3E}">
        <p14:creationId xmlns:p14="http://schemas.microsoft.com/office/powerpoint/2010/main" val="3876007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i="1" u="sng" dirty="0">
                <a:latin typeface="+mj-lt"/>
              </a:rPr>
              <a:t>Inheritance Reuse</a:t>
            </a:r>
          </a:p>
        </p:txBody>
      </p:sp>
      <p:sp>
        <p:nvSpPr>
          <p:cNvPr id="4" name="TextBox 3"/>
          <p:cNvSpPr txBox="1"/>
          <p:nvPr/>
        </p:nvSpPr>
        <p:spPr>
          <a:xfrm>
            <a:off x="609600" y="1604513"/>
            <a:ext cx="10716883" cy="4801314"/>
          </a:xfrm>
          <a:prstGeom prst="rect">
            <a:avLst/>
          </a:prstGeom>
          <a:noFill/>
        </p:spPr>
        <p:txBody>
          <a:bodyPr wrap="square" rtlCol="0">
            <a:spAutoFit/>
          </a:bodyPr>
          <a:lstStyle/>
          <a:p>
            <a:endParaRPr lang="en-US" dirty="0"/>
          </a:p>
          <a:p>
            <a:pPr marL="285750" indent="-285750">
              <a:buFont typeface="Wingdings" panose="05000000000000000000" pitchFamily="2" charset="2"/>
              <a:buChar char="§"/>
            </a:pPr>
            <a:r>
              <a:rPr lang="en-US" dirty="0"/>
              <a:t>In Java </a:t>
            </a:r>
            <a:r>
              <a:rPr lang="en-US" dirty="0" err="1"/>
              <a:t>E.g</a:t>
            </a:r>
            <a:r>
              <a:rPr lang="en-US" dirty="0"/>
              <a:t>:  public class </a:t>
            </a:r>
            <a:r>
              <a:rPr lang="en-US" dirty="0" err="1"/>
              <a:t>com.google.ads.AdView</a:t>
            </a:r>
            <a:r>
              <a:rPr lang="en-US" dirty="0"/>
              <a:t> extends </a:t>
            </a:r>
            <a:r>
              <a:rPr lang="en-US" dirty="0" err="1"/>
              <a:t>android.widget.RelativeLayout</a:t>
            </a: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On average, 54.53 percent of the classes in each category inherit from a base class, while only 18.75 percent of all classes inherit from the Android platform base classes.</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endParaRPr lang="en-US" dirty="0"/>
          </a:p>
          <a:p>
            <a:pPr marL="285750" indent="-285750">
              <a:buFont typeface="Wingdings" panose="05000000000000000000" pitchFamily="2" charset="2"/>
              <a:buChar char="§"/>
            </a:pPr>
            <a:r>
              <a:rPr lang="en-US" dirty="0"/>
              <a:t>The Activity class in the Android API is the most popular, with approximately 8.4 percent of the class signatures inheriting from it.</a:t>
            </a:r>
          </a:p>
          <a:p>
            <a:endParaRPr lang="en-US" dirty="0"/>
          </a:p>
          <a:p>
            <a:endParaRPr lang="en-US" dirty="0"/>
          </a:p>
          <a:p>
            <a:pPr marL="285750" indent="-285750">
              <a:buFont typeface="Wingdings" panose="05000000000000000000" pitchFamily="2" charset="2"/>
              <a:buChar char="§"/>
            </a:pPr>
            <a:r>
              <a:rPr lang="en-US" dirty="0"/>
              <a:t>Another E.g. The </a:t>
            </a:r>
            <a:r>
              <a:rPr lang="en-US" dirty="0" err="1"/>
              <a:t>TwitterResponseImpl</a:t>
            </a:r>
            <a:r>
              <a:rPr lang="en-US" dirty="0"/>
              <a:t> class in the twitter4j package is from the twitter4j-core library</a:t>
            </a:r>
          </a:p>
          <a:p>
            <a:endParaRPr lang="en-US" dirty="0"/>
          </a:p>
          <a:p>
            <a:endParaRPr lang="en-US" dirty="0"/>
          </a:p>
          <a:p>
            <a:pPr algn="just"/>
            <a:endParaRPr lang="en-US" dirty="0"/>
          </a:p>
          <a:p>
            <a:pPr algn="just"/>
            <a:endParaRPr lang="en-US" dirty="0"/>
          </a:p>
        </p:txBody>
      </p:sp>
      <p:sp>
        <p:nvSpPr>
          <p:cNvPr id="5" name="Slide Number Placeholder 4"/>
          <p:cNvSpPr>
            <a:spLocks noGrp="1"/>
          </p:cNvSpPr>
          <p:nvPr>
            <p:ph type="sldNum" sz="quarter" idx="12"/>
          </p:nvPr>
        </p:nvSpPr>
        <p:spPr/>
        <p:txBody>
          <a:bodyPr/>
          <a:lstStyle/>
          <a:p>
            <a:fld id="{5FAD8A63-AB99-094D-874B-7C6430332091}" type="slidenum">
              <a:rPr lang="en-US" smtClean="0"/>
              <a:t>13</a:t>
            </a:fld>
            <a:endParaRPr lang="en-US"/>
          </a:p>
        </p:txBody>
      </p:sp>
      <p:sp>
        <p:nvSpPr>
          <p:cNvPr id="6" name="Footer Placeholder 5"/>
          <p:cNvSpPr>
            <a:spLocks noGrp="1"/>
          </p:cNvSpPr>
          <p:nvPr>
            <p:ph type="ftr" sz="quarter" idx="11"/>
          </p:nvPr>
        </p:nvSpPr>
        <p:spPr/>
        <p:txBody>
          <a:bodyPr/>
          <a:lstStyle/>
          <a:p>
            <a:r>
              <a:rPr lang="en-US" sz="1600" dirty="0"/>
              <a:t>13</a:t>
            </a:r>
          </a:p>
        </p:txBody>
      </p:sp>
    </p:spTree>
    <p:extLst>
      <p:ext uri="{BB962C8B-B14F-4D97-AF65-F5344CB8AC3E}">
        <p14:creationId xmlns:p14="http://schemas.microsoft.com/office/powerpoint/2010/main" val="4258721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0085" y="673662"/>
            <a:ext cx="3490636" cy="584775"/>
          </a:xfrm>
          <a:prstGeom prst="rect">
            <a:avLst/>
          </a:prstGeom>
        </p:spPr>
        <p:txBody>
          <a:bodyPr wrap="none">
            <a:spAutoFit/>
          </a:bodyPr>
          <a:lstStyle/>
          <a:p>
            <a:r>
              <a:rPr lang="en-US" sz="3200" i="1" u="sng" dirty="0"/>
              <a:t>Inheritance Reuse…</a:t>
            </a:r>
          </a:p>
        </p:txBody>
      </p:sp>
      <p:sp>
        <p:nvSpPr>
          <p:cNvPr id="3" name="Rectangle 2"/>
          <p:cNvSpPr/>
          <p:nvPr/>
        </p:nvSpPr>
        <p:spPr>
          <a:xfrm>
            <a:off x="580085" y="1424160"/>
            <a:ext cx="11203598" cy="4247317"/>
          </a:xfrm>
          <a:prstGeom prst="rect">
            <a:avLst/>
          </a:prstGeom>
        </p:spPr>
        <p:txBody>
          <a:bodyPr wrap="square">
            <a:spAutoFit/>
          </a:bodyPr>
          <a:lstStyle/>
          <a:p>
            <a:r>
              <a:rPr lang="en-US" dirty="0"/>
              <a:t>Further in the case study, </a:t>
            </a:r>
          </a:p>
          <a:p>
            <a:endParaRPr lang="en-US" dirty="0"/>
          </a:p>
          <a:p>
            <a:r>
              <a:rPr lang="en-US" dirty="0"/>
              <a:t>Mobile apps inherit from platform classes (which developers therefore reuse) such as Activity</a:t>
            </a:r>
          </a:p>
          <a:p>
            <a:endParaRPr lang="en-US" dirty="0"/>
          </a:p>
          <a:p>
            <a:r>
              <a:rPr lang="en-US" dirty="0"/>
              <a:t>In the examined top 10 inherited domain-specific base classes, ranks of this group are ranged from 7 to 26.</a:t>
            </a:r>
          </a:p>
          <a:p>
            <a:endParaRPr lang="en-US" dirty="0"/>
          </a:p>
          <a:p>
            <a:r>
              <a:rPr lang="en-US" dirty="0"/>
              <a:t>Among these top 10 ,we found classes to</a:t>
            </a:r>
          </a:p>
          <a:p>
            <a:endParaRPr lang="en-US" dirty="0"/>
          </a:p>
          <a:p>
            <a:pPr marL="285750" indent="-285750">
              <a:buFont typeface="Arial" panose="020B0604020202020204" pitchFamily="34" charset="0"/>
              <a:buChar char="•"/>
            </a:pPr>
            <a:r>
              <a:rPr lang="en-US" dirty="0"/>
              <a:t>Interface with Twitter</a:t>
            </a:r>
          </a:p>
          <a:p>
            <a:pPr marL="285750" indent="-285750">
              <a:buFont typeface="Arial" panose="020B0604020202020204" pitchFamily="34" charset="0"/>
              <a:buChar char="•"/>
            </a:pPr>
            <a:r>
              <a:rPr lang="en-US" dirty="0"/>
              <a:t>Handle JSON data</a:t>
            </a:r>
          </a:p>
          <a:p>
            <a:pPr marL="285750" indent="-285750">
              <a:buFont typeface="Arial" panose="020B0604020202020204" pitchFamily="34" charset="0"/>
              <a:buChar char="•"/>
            </a:pPr>
            <a:r>
              <a:rPr lang="en-US" dirty="0"/>
              <a:t>interpret the Kawa scheme implementation</a:t>
            </a:r>
          </a:p>
          <a:p>
            <a:pPr marL="285750" indent="-285750">
              <a:buFont typeface="Arial" panose="020B0604020202020204" pitchFamily="34" charset="0"/>
              <a:buChar char="•"/>
            </a:pPr>
            <a:r>
              <a:rPr lang="en-US" dirty="0"/>
              <a:t>interpret JavaScript, HTML5, and CSS3</a:t>
            </a:r>
          </a:p>
          <a:p>
            <a:pPr marL="285750" indent="-285750">
              <a:buFont typeface="Arial" panose="020B0604020202020204" pitchFamily="34" charset="0"/>
              <a:buChar char="•"/>
            </a:pPr>
            <a:r>
              <a:rPr lang="en-US" dirty="0"/>
              <a:t>display advertisements</a:t>
            </a:r>
          </a:p>
          <a:p>
            <a:pPr marL="285750" indent="-285750">
              <a:buFont typeface="Arial" panose="020B0604020202020204" pitchFamily="34" charset="0"/>
              <a:buChar char="•"/>
            </a:pPr>
            <a:endParaRPr lang="en-US" dirty="0"/>
          </a:p>
          <a:p>
            <a:endParaRPr lang="en-US" dirty="0"/>
          </a:p>
        </p:txBody>
      </p:sp>
      <p:sp>
        <p:nvSpPr>
          <p:cNvPr id="5" name="Slide Number Placeholder 4"/>
          <p:cNvSpPr>
            <a:spLocks noGrp="1"/>
          </p:cNvSpPr>
          <p:nvPr>
            <p:ph type="sldNum" sz="quarter" idx="12"/>
          </p:nvPr>
        </p:nvSpPr>
        <p:spPr/>
        <p:txBody>
          <a:bodyPr/>
          <a:lstStyle/>
          <a:p>
            <a:fld id="{5FAD8A63-AB99-094D-874B-7C6430332091}" type="slidenum">
              <a:rPr lang="en-US" smtClean="0"/>
              <a:t>14</a:t>
            </a:fld>
            <a:endParaRPr lang="en-US"/>
          </a:p>
        </p:txBody>
      </p:sp>
      <p:sp>
        <p:nvSpPr>
          <p:cNvPr id="6" name="Footer Placeholder 5"/>
          <p:cNvSpPr>
            <a:spLocks noGrp="1"/>
          </p:cNvSpPr>
          <p:nvPr>
            <p:ph type="ftr" sz="quarter" idx="11"/>
          </p:nvPr>
        </p:nvSpPr>
        <p:spPr/>
        <p:txBody>
          <a:bodyPr/>
          <a:lstStyle/>
          <a:p>
            <a:r>
              <a:rPr lang="en-US" sz="1600" dirty="0"/>
              <a:t>14</a:t>
            </a:r>
          </a:p>
        </p:txBody>
      </p:sp>
    </p:spTree>
    <p:extLst>
      <p:ext uri="{BB962C8B-B14F-4D97-AF65-F5344CB8AC3E}">
        <p14:creationId xmlns:p14="http://schemas.microsoft.com/office/powerpoint/2010/main" val="3009442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609600" y="274638"/>
            <a:ext cx="10972800" cy="1143000"/>
          </a:xfrm>
        </p:spPr>
        <p:txBody>
          <a:bodyPr>
            <a:normAutofit/>
          </a:bodyPr>
          <a:lstStyle/>
          <a:p>
            <a:pPr algn="l"/>
            <a:r>
              <a:rPr lang="en-US" sz="3200" i="1" u="sng" dirty="0">
                <a:latin typeface="+mj-lt"/>
              </a:rPr>
              <a:t>Code Reuse</a:t>
            </a:r>
          </a:p>
        </p:txBody>
      </p:sp>
      <p:sp>
        <p:nvSpPr>
          <p:cNvPr id="4" name="Rectangle 3"/>
          <p:cNvSpPr/>
          <p:nvPr/>
        </p:nvSpPr>
        <p:spPr>
          <a:xfrm>
            <a:off x="721943" y="1562183"/>
            <a:ext cx="6860676" cy="369332"/>
          </a:xfrm>
          <a:prstGeom prst="rect">
            <a:avLst/>
          </a:prstGeom>
        </p:spPr>
        <p:txBody>
          <a:bodyPr wrap="square">
            <a:spAutoFit/>
          </a:bodyPr>
          <a:lstStyle/>
          <a:p>
            <a:r>
              <a:rPr lang="en-US" dirty="0">
                <a:latin typeface="SabonLTStd-Roman"/>
              </a:rPr>
              <a:t>Proportion of Class Signatures Reused (PCSR)</a:t>
            </a:r>
            <a:endParaRPr lang="en-US" dirty="0"/>
          </a:p>
        </p:txBody>
      </p:sp>
      <p:sp>
        <p:nvSpPr>
          <p:cNvPr id="11" name="Rectangle 10"/>
          <p:cNvSpPr/>
          <p:nvPr/>
        </p:nvSpPr>
        <p:spPr>
          <a:xfrm>
            <a:off x="721943" y="3830583"/>
            <a:ext cx="11345660" cy="369332"/>
          </a:xfrm>
          <a:prstGeom prst="rect">
            <a:avLst/>
          </a:prstGeom>
        </p:spPr>
        <p:txBody>
          <a:bodyPr wrap="square">
            <a:spAutoFit/>
          </a:bodyPr>
          <a:lstStyle/>
          <a:p>
            <a:r>
              <a:rPr lang="en-US" dirty="0">
                <a:latin typeface="+mj-lt"/>
              </a:rPr>
              <a:t>A high PCSR value indicates that the reuse of class signatures is high in that category.</a:t>
            </a:r>
          </a:p>
        </p:txBody>
      </p:sp>
      <p:grpSp>
        <p:nvGrpSpPr>
          <p:cNvPr id="15" name="Group 14"/>
          <p:cNvGrpSpPr/>
          <p:nvPr/>
        </p:nvGrpSpPr>
        <p:grpSpPr>
          <a:xfrm>
            <a:off x="721943" y="2363486"/>
            <a:ext cx="9980763" cy="923330"/>
            <a:chOff x="721943" y="2363486"/>
            <a:chExt cx="9980763" cy="923330"/>
          </a:xfrm>
        </p:grpSpPr>
        <p:sp>
          <p:nvSpPr>
            <p:cNvPr id="5" name="Rectangle 4"/>
            <p:cNvSpPr/>
            <p:nvPr/>
          </p:nvSpPr>
          <p:spPr>
            <a:xfrm>
              <a:off x="721943" y="2363486"/>
              <a:ext cx="9980763" cy="923330"/>
            </a:xfrm>
            <a:prstGeom prst="rect">
              <a:avLst/>
            </a:prstGeom>
            <a:ln>
              <a:solidFill>
                <a:schemeClr val="tx1"/>
              </a:solidFill>
            </a:ln>
          </p:spPr>
          <p:txBody>
            <a:bodyPr wrap="square">
              <a:spAutoFit/>
            </a:bodyPr>
            <a:lstStyle/>
            <a:p>
              <a:r>
                <a:rPr lang="en-US" dirty="0">
                  <a:latin typeface="+mj-lt"/>
                </a:rPr>
                <a:t>		total number of unique class signatures</a:t>
              </a:r>
            </a:p>
            <a:p>
              <a:r>
                <a:rPr lang="en-US" dirty="0">
                  <a:latin typeface="+mj-lt"/>
                </a:rPr>
                <a:t>PCSR =     1      </a:t>
              </a:r>
            </a:p>
            <a:p>
              <a:r>
                <a:rPr lang="en-US" dirty="0">
                  <a:latin typeface="+mj-lt"/>
                </a:rPr>
                <a:t>		  total number of class signatures</a:t>
              </a:r>
            </a:p>
          </p:txBody>
        </p:sp>
        <p:cxnSp>
          <p:nvCxnSpPr>
            <p:cNvPr id="7" name="Straight Connector 6"/>
            <p:cNvCxnSpPr/>
            <p:nvPr/>
          </p:nvCxnSpPr>
          <p:spPr>
            <a:xfrm flipV="1">
              <a:off x="2619755" y="2855343"/>
              <a:ext cx="3591264" cy="476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984075" y="2855343"/>
              <a:ext cx="17252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 name="Slide Number Placeholder 5"/>
          <p:cNvSpPr>
            <a:spLocks noGrp="1"/>
          </p:cNvSpPr>
          <p:nvPr>
            <p:ph type="sldNum" sz="quarter" idx="12"/>
          </p:nvPr>
        </p:nvSpPr>
        <p:spPr/>
        <p:txBody>
          <a:bodyPr/>
          <a:lstStyle/>
          <a:p>
            <a:fld id="{5FAD8A63-AB99-094D-874B-7C6430332091}" type="slidenum">
              <a:rPr lang="en-US" smtClean="0"/>
              <a:t>15</a:t>
            </a:fld>
            <a:endParaRPr lang="en-US"/>
          </a:p>
        </p:txBody>
      </p:sp>
      <p:sp>
        <p:nvSpPr>
          <p:cNvPr id="8" name="Footer Placeholder 7"/>
          <p:cNvSpPr>
            <a:spLocks noGrp="1"/>
          </p:cNvSpPr>
          <p:nvPr>
            <p:ph type="ftr" sz="quarter" idx="11"/>
          </p:nvPr>
        </p:nvSpPr>
        <p:spPr/>
        <p:txBody>
          <a:bodyPr/>
          <a:lstStyle/>
          <a:p>
            <a:r>
              <a:rPr lang="en-US" sz="1600" dirty="0"/>
              <a:t>15</a:t>
            </a:r>
          </a:p>
        </p:txBody>
      </p:sp>
    </p:spTree>
    <p:extLst>
      <p:ext uri="{BB962C8B-B14F-4D97-AF65-F5344CB8AC3E}">
        <p14:creationId xmlns:p14="http://schemas.microsoft.com/office/powerpoint/2010/main" val="3763646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396815" y="833755"/>
            <a:ext cx="10239555" cy="5190490"/>
          </a:xfrm>
          <a:prstGeom prst="rect">
            <a:avLst/>
          </a:prstGeom>
        </p:spPr>
      </p:pic>
      <p:sp>
        <p:nvSpPr>
          <p:cNvPr id="4" name="Rectangle 3"/>
          <p:cNvSpPr/>
          <p:nvPr/>
        </p:nvSpPr>
        <p:spPr>
          <a:xfrm>
            <a:off x="2436379" y="6246326"/>
            <a:ext cx="4922758" cy="369332"/>
          </a:xfrm>
          <a:prstGeom prst="rect">
            <a:avLst/>
          </a:prstGeom>
        </p:spPr>
        <p:txBody>
          <a:bodyPr wrap="none">
            <a:spAutoFit/>
          </a:bodyPr>
          <a:lstStyle/>
          <a:p>
            <a:r>
              <a:rPr lang="en-US" dirty="0">
                <a:latin typeface="+mj-lt"/>
              </a:rPr>
              <a:t>Proportion of class signatures reused per category.</a:t>
            </a:r>
          </a:p>
        </p:txBody>
      </p:sp>
      <p:sp>
        <p:nvSpPr>
          <p:cNvPr id="5" name="Rectangle 4"/>
          <p:cNvSpPr/>
          <p:nvPr/>
        </p:nvSpPr>
        <p:spPr>
          <a:xfrm>
            <a:off x="649340" y="242342"/>
            <a:ext cx="2341475" cy="584775"/>
          </a:xfrm>
          <a:prstGeom prst="rect">
            <a:avLst/>
          </a:prstGeom>
        </p:spPr>
        <p:txBody>
          <a:bodyPr wrap="none">
            <a:spAutoFit/>
          </a:bodyPr>
          <a:lstStyle/>
          <a:p>
            <a:r>
              <a:rPr lang="en-US" sz="3200" i="1" u="sng" dirty="0"/>
              <a:t>Code Reuse..</a:t>
            </a:r>
          </a:p>
        </p:txBody>
      </p:sp>
      <p:sp>
        <p:nvSpPr>
          <p:cNvPr id="6" name="Slide Number Placeholder 5"/>
          <p:cNvSpPr>
            <a:spLocks noGrp="1"/>
          </p:cNvSpPr>
          <p:nvPr>
            <p:ph type="sldNum" sz="quarter" idx="12"/>
          </p:nvPr>
        </p:nvSpPr>
        <p:spPr/>
        <p:txBody>
          <a:bodyPr/>
          <a:lstStyle/>
          <a:p>
            <a:fld id="{5FAD8A63-AB99-094D-874B-7C6430332091}" type="slidenum">
              <a:rPr lang="en-US" smtClean="0"/>
              <a:t>16</a:t>
            </a:fld>
            <a:endParaRPr lang="en-US"/>
          </a:p>
        </p:txBody>
      </p:sp>
      <p:sp>
        <p:nvSpPr>
          <p:cNvPr id="7" name="Footer Placeholder 6"/>
          <p:cNvSpPr>
            <a:spLocks noGrp="1"/>
          </p:cNvSpPr>
          <p:nvPr>
            <p:ph type="ftr" sz="quarter" idx="11"/>
          </p:nvPr>
        </p:nvSpPr>
        <p:spPr/>
        <p:txBody>
          <a:bodyPr/>
          <a:lstStyle/>
          <a:p>
            <a:r>
              <a:rPr lang="en-US" sz="1600" dirty="0"/>
              <a:t>16</a:t>
            </a:r>
          </a:p>
          <a:p>
            <a:r>
              <a:rPr lang="en-US" sz="1600" dirty="0"/>
              <a:t>16</a:t>
            </a:r>
          </a:p>
        </p:txBody>
      </p:sp>
    </p:spTree>
    <p:extLst>
      <p:ext uri="{BB962C8B-B14F-4D97-AF65-F5344CB8AC3E}">
        <p14:creationId xmlns:p14="http://schemas.microsoft.com/office/powerpoint/2010/main" val="2800206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0717" y="423497"/>
            <a:ext cx="5873193" cy="584775"/>
          </a:xfrm>
          <a:prstGeom prst="rect">
            <a:avLst/>
          </a:prstGeom>
        </p:spPr>
        <p:txBody>
          <a:bodyPr wrap="square">
            <a:spAutoFit/>
          </a:bodyPr>
          <a:lstStyle/>
          <a:p>
            <a:r>
              <a:rPr lang="en-US" sz="3200" i="1" u="sng" dirty="0"/>
              <a:t>Framework reuse of whole apps</a:t>
            </a:r>
          </a:p>
        </p:txBody>
      </p:sp>
      <p:sp>
        <p:nvSpPr>
          <p:cNvPr id="5" name="Rectangle 4"/>
          <p:cNvSpPr/>
          <p:nvPr/>
        </p:nvSpPr>
        <p:spPr>
          <a:xfrm>
            <a:off x="750497" y="1249812"/>
            <a:ext cx="10653623" cy="646331"/>
          </a:xfrm>
          <a:prstGeom prst="rect">
            <a:avLst/>
          </a:prstGeom>
        </p:spPr>
        <p:txBody>
          <a:bodyPr wrap="square">
            <a:spAutoFit/>
          </a:bodyPr>
          <a:lstStyle/>
          <a:p>
            <a:r>
              <a:rPr lang="en-US" dirty="0">
                <a:latin typeface="SabonLTStd-Roman"/>
              </a:rPr>
              <a:t>In framework reuse, all classes of an app are reused by another app, or multiple apps have identical sets of classes.</a:t>
            </a:r>
            <a:endParaRPr lang="en-US" dirty="0"/>
          </a:p>
        </p:txBody>
      </p:sp>
      <p:sp>
        <p:nvSpPr>
          <p:cNvPr id="6" name="Rectangle 5"/>
          <p:cNvSpPr/>
          <p:nvPr/>
        </p:nvSpPr>
        <p:spPr>
          <a:xfrm>
            <a:off x="750497" y="2284894"/>
            <a:ext cx="10567360" cy="646331"/>
          </a:xfrm>
          <a:prstGeom prst="rect">
            <a:avLst/>
          </a:prstGeom>
        </p:spPr>
        <p:txBody>
          <a:bodyPr wrap="square">
            <a:spAutoFit/>
          </a:bodyPr>
          <a:lstStyle/>
          <a:p>
            <a:r>
              <a:rPr lang="en-US" dirty="0">
                <a:latin typeface="SabonLTStd-Roman"/>
              </a:rPr>
              <a:t>For this analysis, we introduce the local reuse of a mobile app, denoted as </a:t>
            </a:r>
            <a:r>
              <a:rPr lang="en-US" i="1" dirty="0">
                <a:latin typeface="SabonLTStd-Italic"/>
              </a:rPr>
              <a:t>local</a:t>
            </a:r>
            <a:r>
              <a:rPr lang="en-US" dirty="0">
                <a:latin typeface="SabonLTStd-Roman"/>
              </a:rPr>
              <a:t>(</a:t>
            </a:r>
            <a:r>
              <a:rPr lang="en-US" i="1" dirty="0">
                <a:latin typeface="SabonLTStd-Italic"/>
              </a:rPr>
              <a:t>A,B</a:t>
            </a:r>
            <a:r>
              <a:rPr lang="en-US" dirty="0">
                <a:latin typeface="SabonLTStd-Roman"/>
              </a:rPr>
              <a:t>). For a pair of mobile apps </a:t>
            </a:r>
            <a:r>
              <a:rPr lang="en-US" i="1" dirty="0">
                <a:latin typeface="SabonLTStd-Italic"/>
              </a:rPr>
              <a:t>A </a:t>
            </a:r>
            <a:r>
              <a:rPr lang="en-US" dirty="0">
                <a:latin typeface="SabonLTStd-Roman"/>
              </a:rPr>
              <a:t>and </a:t>
            </a:r>
            <a:r>
              <a:rPr lang="en-US" i="1" dirty="0">
                <a:latin typeface="SabonLTStd-Italic"/>
              </a:rPr>
              <a:t>B</a:t>
            </a:r>
            <a:r>
              <a:rPr lang="en-US" dirty="0">
                <a:latin typeface="SabonLTStd-Roman"/>
              </a:rPr>
              <a:t>, local reuse is the proportion of class signatures found in </a:t>
            </a:r>
            <a:r>
              <a:rPr lang="en-US" i="1" dirty="0">
                <a:latin typeface="SabonLTStd-Italic"/>
              </a:rPr>
              <a:t>A </a:t>
            </a:r>
            <a:r>
              <a:rPr lang="en-US" dirty="0">
                <a:latin typeface="SabonLTStd-Roman"/>
              </a:rPr>
              <a:t>that also occur in </a:t>
            </a:r>
            <a:r>
              <a:rPr lang="en-US" i="1" dirty="0">
                <a:latin typeface="SabonLTStd-Italic"/>
              </a:rPr>
              <a:t>B</a:t>
            </a:r>
            <a:r>
              <a:rPr lang="en-US" dirty="0">
                <a:latin typeface="SabonLTStd-Roman"/>
              </a:rPr>
              <a:t>:</a:t>
            </a:r>
            <a:endParaRPr lang="en-US" dirty="0"/>
          </a:p>
        </p:txBody>
      </p:sp>
      <p:sp>
        <p:nvSpPr>
          <p:cNvPr id="7" name="Rectangle 6"/>
          <p:cNvSpPr/>
          <p:nvPr/>
        </p:nvSpPr>
        <p:spPr>
          <a:xfrm>
            <a:off x="3994032" y="3806005"/>
            <a:ext cx="7979434" cy="369332"/>
          </a:xfrm>
          <a:prstGeom prst="rect">
            <a:avLst/>
          </a:prstGeom>
        </p:spPr>
        <p:txBody>
          <a:bodyPr wrap="square">
            <a:spAutoFit/>
          </a:bodyPr>
          <a:lstStyle/>
          <a:p>
            <a:r>
              <a:rPr lang="en-US" i="1" dirty="0">
                <a:latin typeface="TimesNewRomanPS-ItalicMT"/>
              </a:rPr>
              <a:t>,s (X) </a:t>
            </a:r>
            <a:r>
              <a:rPr lang="en-US" dirty="0">
                <a:latin typeface="TimesNewRomanPSMT"/>
              </a:rPr>
              <a:t> is set of signatures in app X</a:t>
            </a:r>
            <a:endParaRPr lang="en-US" dirty="0"/>
          </a:p>
        </p:txBody>
      </p:sp>
      <p:grpSp>
        <p:nvGrpSpPr>
          <p:cNvPr id="23" name="Group 22"/>
          <p:cNvGrpSpPr/>
          <p:nvPr/>
        </p:nvGrpSpPr>
        <p:grpSpPr>
          <a:xfrm>
            <a:off x="750497" y="3631569"/>
            <a:ext cx="9980763" cy="923330"/>
            <a:chOff x="750497" y="3631569"/>
            <a:chExt cx="9980763" cy="923330"/>
          </a:xfrm>
        </p:grpSpPr>
        <p:grpSp>
          <p:nvGrpSpPr>
            <p:cNvPr id="8" name="Group 7"/>
            <p:cNvGrpSpPr/>
            <p:nvPr/>
          </p:nvGrpSpPr>
          <p:grpSpPr>
            <a:xfrm>
              <a:off x="750497" y="3631569"/>
              <a:ext cx="9980763" cy="923330"/>
              <a:chOff x="750497" y="3631569"/>
              <a:chExt cx="9980763" cy="923330"/>
            </a:xfrm>
          </p:grpSpPr>
          <p:sp>
            <p:nvSpPr>
              <p:cNvPr id="9" name="Rectangle 8"/>
              <p:cNvSpPr/>
              <p:nvPr/>
            </p:nvSpPr>
            <p:spPr>
              <a:xfrm>
                <a:off x="750497" y="3631569"/>
                <a:ext cx="9980763" cy="923330"/>
              </a:xfrm>
              <a:prstGeom prst="rect">
                <a:avLst/>
              </a:prstGeom>
              <a:ln>
                <a:solidFill>
                  <a:schemeClr val="bg1"/>
                </a:solidFill>
              </a:ln>
            </p:spPr>
            <p:txBody>
              <a:bodyPr wrap="square">
                <a:spAutoFit/>
              </a:bodyPr>
              <a:lstStyle/>
              <a:p>
                <a:r>
                  <a:rPr lang="en-US" dirty="0">
                    <a:latin typeface="+mj-lt"/>
                  </a:rPr>
                  <a:t>		</a:t>
                </a:r>
                <a:r>
                  <a:rPr lang="en-US" i="1" dirty="0">
                    <a:latin typeface="TimesNewRomanPS-ItalicMT"/>
                  </a:rPr>
                  <a:t>s(A)     s (B)</a:t>
                </a:r>
                <a:endParaRPr lang="en-US" dirty="0">
                  <a:latin typeface="+mj-lt"/>
                </a:endParaRPr>
              </a:p>
              <a:p>
                <a:r>
                  <a:rPr lang="en-US" i="1" dirty="0">
                    <a:latin typeface="TimesNewRomanPS-ItalicMT"/>
                  </a:rPr>
                  <a:t>Local( A, B) =</a:t>
                </a:r>
                <a:r>
                  <a:rPr lang="en-US" dirty="0">
                    <a:latin typeface="+mj-lt"/>
                  </a:rPr>
                  <a:t>         </a:t>
                </a:r>
              </a:p>
              <a:p>
                <a:r>
                  <a:rPr lang="en-US" dirty="0">
                    <a:latin typeface="+mj-lt"/>
                  </a:rPr>
                  <a:t>		   </a:t>
                </a:r>
                <a:r>
                  <a:rPr lang="en-US" i="1" dirty="0">
                    <a:latin typeface="TimesNewRomanPS-ItalicMT"/>
                  </a:rPr>
                  <a:t>s (A) </a:t>
                </a:r>
                <a:endParaRPr lang="en-US" dirty="0">
                  <a:latin typeface="+mj-lt"/>
                </a:endParaRPr>
              </a:p>
            </p:txBody>
          </p:sp>
          <p:cxnSp>
            <p:nvCxnSpPr>
              <p:cNvPr id="10" name="Straight Connector 9"/>
              <p:cNvCxnSpPr/>
              <p:nvPr/>
            </p:nvCxnSpPr>
            <p:spPr>
              <a:xfrm flipV="1">
                <a:off x="2645635" y="4093234"/>
                <a:ext cx="1089603" cy="476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14" name="Straight Connector 13"/>
            <p:cNvCxnSpPr/>
            <p:nvPr/>
          </p:nvCxnSpPr>
          <p:spPr>
            <a:xfrm>
              <a:off x="2567997" y="3652320"/>
              <a:ext cx="0" cy="3190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3911036" y="3652320"/>
              <a:ext cx="0" cy="3190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769280" y="4175337"/>
              <a:ext cx="0" cy="3190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387506" y="4175337"/>
              <a:ext cx="0" cy="3190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2" name="Arc 21"/>
            <p:cNvSpPr/>
            <p:nvPr/>
          </p:nvSpPr>
          <p:spPr>
            <a:xfrm>
              <a:off x="3137153" y="3701111"/>
              <a:ext cx="182880" cy="579120"/>
            </a:xfrm>
            <a:prstGeom prst="arc">
              <a:avLst>
                <a:gd name="adj1" fmla="val 12069676"/>
                <a:gd name="adj2" fmla="val 20123663"/>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4" name="Rectangle 23"/>
          <p:cNvSpPr/>
          <p:nvPr/>
        </p:nvSpPr>
        <p:spPr>
          <a:xfrm>
            <a:off x="863035" y="5255243"/>
            <a:ext cx="10454821" cy="369332"/>
          </a:xfrm>
          <a:prstGeom prst="rect">
            <a:avLst/>
          </a:prstGeom>
        </p:spPr>
        <p:txBody>
          <a:bodyPr wrap="square">
            <a:spAutoFit/>
          </a:bodyPr>
          <a:lstStyle/>
          <a:p>
            <a:r>
              <a:rPr lang="en-US" dirty="0">
                <a:latin typeface="SabonLTStd-Roman"/>
              </a:rPr>
              <a:t>A high value of local reuse means that a high number of class signatures are reused in another app.</a:t>
            </a:r>
            <a:endParaRPr lang="en-US" dirty="0"/>
          </a:p>
        </p:txBody>
      </p:sp>
      <p:sp>
        <p:nvSpPr>
          <p:cNvPr id="3" name="Slide Number Placeholder 2"/>
          <p:cNvSpPr>
            <a:spLocks noGrp="1"/>
          </p:cNvSpPr>
          <p:nvPr>
            <p:ph type="sldNum" sz="quarter" idx="12"/>
          </p:nvPr>
        </p:nvSpPr>
        <p:spPr/>
        <p:txBody>
          <a:bodyPr/>
          <a:lstStyle/>
          <a:p>
            <a:fld id="{5FAD8A63-AB99-094D-874B-7C6430332091}" type="slidenum">
              <a:rPr lang="en-US" smtClean="0"/>
              <a:t>17</a:t>
            </a:fld>
            <a:endParaRPr lang="en-US"/>
          </a:p>
        </p:txBody>
      </p:sp>
      <p:sp>
        <p:nvSpPr>
          <p:cNvPr id="11" name="Footer Placeholder 10"/>
          <p:cNvSpPr>
            <a:spLocks noGrp="1"/>
          </p:cNvSpPr>
          <p:nvPr>
            <p:ph type="ftr" sz="quarter" idx="11"/>
          </p:nvPr>
        </p:nvSpPr>
        <p:spPr/>
        <p:txBody>
          <a:bodyPr/>
          <a:lstStyle/>
          <a:p>
            <a:r>
              <a:rPr lang="en-US" sz="1600" dirty="0"/>
              <a:t>17</a:t>
            </a:r>
          </a:p>
        </p:txBody>
      </p:sp>
    </p:spTree>
    <p:extLst>
      <p:ext uri="{BB962C8B-B14F-4D97-AF65-F5344CB8AC3E}">
        <p14:creationId xmlns:p14="http://schemas.microsoft.com/office/powerpoint/2010/main" val="1675913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9117" y="1460976"/>
            <a:ext cx="11326483" cy="4247317"/>
          </a:xfrm>
          <a:prstGeom prst="rect">
            <a:avLst/>
          </a:prstGeom>
        </p:spPr>
        <p:txBody>
          <a:bodyPr wrap="square">
            <a:spAutoFit/>
          </a:bodyPr>
          <a:lstStyle/>
          <a:p>
            <a:pPr marL="285750" indent="-285750">
              <a:buFont typeface="Arial" panose="020B0604020202020204" pitchFamily="34" charset="0"/>
              <a:buChar char="•"/>
            </a:pPr>
            <a:r>
              <a:rPr lang="en-US" b="1" dirty="0">
                <a:latin typeface="+mj-lt"/>
              </a:rPr>
              <a:t>Local Reuse 1 </a:t>
            </a:r>
            <a:r>
              <a:rPr lang="en-US" dirty="0">
                <a:latin typeface="+mj-lt"/>
              </a:rPr>
              <a:t>means that both mobile apps have the same number of classes and each class signature in one mobile app is identical to a signature in the other mobile app.</a:t>
            </a:r>
          </a:p>
          <a:p>
            <a:endParaRPr lang="en-US" dirty="0">
              <a:latin typeface="+mj-lt"/>
            </a:endParaRPr>
          </a:p>
          <a:p>
            <a:endParaRPr lang="en-US" dirty="0">
              <a:latin typeface="+mj-lt"/>
            </a:endParaRPr>
          </a:p>
          <a:p>
            <a:pPr marL="285750" indent="-285750">
              <a:buFont typeface="Arial" panose="020B0604020202020204" pitchFamily="34" charset="0"/>
              <a:buChar char="•"/>
            </a:pPr>
            <a:r>
              <a:rPr lang="en-US" dirty="0">
                <a:latin typeface="+mj-lt"/>
              </a:rPr>
              <a:t>It is found that 1,811 sets of mobile apps had the same set of class signatures, comprising 17,109 individual mobile apps (8.2 percent of all studied mobile apps), and 30 out of the 1,811 sets comprise apps from different categories</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a:latin typeface="+mj-lt"/>
              </a:rPr>
              <a:t>The number of classes (app sizes) across the 1,811 different sets of apps where local reuse=1 is true varies from one to 1,903 classes.</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a:latin typeface="+mj-lt"/>
              </a:rPr>
              <a:t>The top three largest clusters consist of 473 apps with one reused class, 339 apps with eight reused classes, and 334 apps with 20 reused classes.</a:t>
            </a:r>
          </a:p>
          <a:p>
            <a:endParaRPr lang="en-US" dirty="0">
              <a:latin typeface="+mj-lt"/>
            </a:endParaRPr>
          </a:p>
        </p:txBody>
      </p:sp>
      <p:sp>
        <p:nvSpPr>
          <p:cNvPr id="5" name="Rectangle 4"/>
          <p:cNvSpPr/>
          <p:nvPr/>
        </p:nvSpPr>
        <p:spPr>
          <a:xfrm>
            <a:off x="560717" y="423497"/>
            <a:ext cx="5873193" cy="584775"/>
          </a:xfrm>
          <a:prstGeom prst="rect">
            <a:avLst/>
          </a:prstGeom>
        </p:spPr>
        <p:txBody>
          <a:bodyPr wrap="square">
            <a:spAutoFit/>
          </a:bodyPr>
          <a:lstStyle/>
          <a:p>
            <a:r>
              <a:rPr lang="en-US" sz="3200" i="1" u="sng" dirty="0"/>
              <a:t>Framework reuse of whole apps ..</a:t>
            </a:r>
          </a:p>
        </p:txBody>
      </p:sp>
      <p:sp>
        <p:nvSpPr>
          <p:cNvPr id="3" name="Slide Number Placeholder 2"/>
          <p:cNvSpPr>
            <a:spLocks noGrp="1"/>
          </p:cNvSpPr>
          <p:nvPr>
            <p:ph type="sldNum" sz="quarter" idx="12"/>
          </p:nvPr>
        </p:nvSpPr>
        <p:spPr/>
        <p:txBody>
          <a:bodyPr/>
          <a:lstStyle/>
          <a:p>
            <a:fld id="{5FAD8A63-AB99-094D-874B-7C6430332091}" type="slidenum">
              <a:rPr lang="en-US" smtClean="0"/>
              <a:t>18</a:t>
            </a:fld>
            <a:endParaRPr lang="en-US"/>
          </a:p>
        </p:txBody>
      </p:sp>
      <p:sp>
        <p:nvSpPr>
          <p:cNvPr id="6" name="Footer Placeholder 5"/>
          <p:cNvSpPr>
            <a:spLocks noGrp="1"/>
          </p:cNvSpPr>
          <p:nvPr>
            <p:ph type="ftr" sz="quarter" idx="11"/>
          </p:nvPr>
        </p:nvSpPr>
        <p:spPr/>
        <p:txBody>
          <a:bodyPr/>
          <a:lstStyle/>
          <a:p>
            <a:r>
              <a:rPr lang="en-US" sz="1600" dirty="0"/>
              <a:t>18</a:t>
            </a:r>
          </a:p>
        </p:txBody>
      </p:sp>
    </p:spTree>
    <p:extLst>
      <p:ext uri="{BB962C8B-B14F-4D97-AF65-F5344CB8AC3E}">
        <p14:creationId xmlns:p14="http://schemas.microsoft.com/office/powerpoint/2010/main" val="3060727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3416" y="2668782"/>
            <a:ext cx="11194212" cy="369332"/>
          </a:xfrm>
          <a:prstGeom prst="rect">
            <a:avLst/>
          </a:prstGeom>
        </p:spPr>
        <p:txBody>
          <a:bodyPr wrap="square">
            <a:spAutoFit/>
          </a:bodyPr>
          <a:lstStyle/>
          <a:p>
            <a:r>
              <a:rPr lang="en-US" dirty="0">
                <a:latin typeface="+mj-lt"/>
              </a:rPr>
              <a:t>When considering clusters with 100 or more classes and at least 100 apps, we found the following seven clusters:</a:t>
            </a:r>
          </a:p>
        </p:txBody>
      </p:sp>
      <p:sp>
        <p:nvSpPr>
          <p:cNvPr id="5" name="Rectangle 4"/>
          <p:cNvSpPr/>
          <p:nvPr/>
        </p:nvSpPr>
        <p:spPr>
          <a:xfrm>
            <a:off x="433416" y="3456040"/>
            <a:ext cx="10987178" cy="646331"/>
          </a:xfrm>
          <a:prstGeom prst="rect">
            <a:avLst/>
          </a:prstGeom>
        </p:spPr>
        <p:txBody>
          <a:bodyPr wrap="square">
            <a:spAutoFit/>
          </a:bodyPr>
          <a:lstStyle/>
          <a:p>
            <a:pPr marL="285750" indent="-285750">
              <a:buFont typeface="Arial" panose="020B0604020202020204" pitchFamily="34" charset="0"/>
              <a:buChar char="•"/>
            </a:pPr>
            <a:r>
              <a:rPr lang="en-US" dirty="0">
                <a:latin typeface="+mj-lt"/>
              </a:rPr>
              <a:t>174 apps with 124 classes, distributed across 20 different categories, especially News and magazines (27 apps), Business (24), Communication (22), and Music and audio (22), created by 18 different app developers.</a:t>
            </a:r>
          </a:p>
        </p:txBody>
      </p:sp>
      <p:sp>
        <p:nvSpPr>
          <p:cNvPr id="6" name="Rectangle 5"/>
          <p:cNvSpPr/>
          <p:nvPr/>
        </p:nvSpPr>
        <p:spPr>
          <a:xfrm>
            <a:off x="399691" y="4442258"/>
            <a:ext cx="11332234" cy="369332"/>
          </a:xfrm>
          <a:prstGeom prst="rect">
            <a:avLst/>
          </a:prstGeom>
        </p:spPr>
        <p:txBody>
          <a:bodyPr wrap="square">
            <a:spAutoFit/>
          </a:bodyPr>
          <a:lstStyle/>
          <a:p>
            <a:pPr marL="285750" indent="-285750">
              <a:buFont typeface="Arial" panose="020B0604020202020204" pitchFamily="34" charset="0"/>
              <a:buChar char="•"/>
            </a:pPr>
            <a:r>
              <a:rPr lang="en-US" dirty="0">
                <a:latin typeface="+mj-lt"/>
              </a:rPr>
              <a:t>154 apps with 161 classes, all under the Books and reference category and created by Chinese developer </a:t>
            </a:r>
            <a:r>
              <a:rPr lang="en-US" dirty="0" err="1">
                <a:latin typeface="+mj-lt"/>
              </a:rPr>
              <a:t>Lexun</a:t>
            </a:r>
            <a:endParaRPr lang="en-US" dirty="0">
              <a:latin typeface="+mj-lt"/>
            </a:endParaRPr>
          </a:p>
        </p:txBody>
      </p:sp>
      <p:sp>
        <p:nvSpPr>
          <p:cNvPr id="7" name="Rectangle 6"/>
          <p:cNvSpPr/>
          <p:nvPr/>
        </p:nvSpPr>
        <p:spPr>
          <a:xfrm>
            <a:off x="399691" y="5229516"/>
            <a:ext cx="10633496" cy="646331"/>
          </a:xfrm>
          <a:prstGeom prst="rect">
            <a:avLst/>
          </a:prstGeom>
        </p:spPr>
        <p:txBody>
          <a:bodyPr wrap="square">
            <a:spAutoFit/>
          </a:bodyPr>
          <a:lstStyle/>
          <a:p>
            <a:pPr marL="285750" indent="-285750">
              <a:buFont typeface="Arial" panose="020B0604020202020204" pitchFamily="34" charset="0"/>
              <a:buChar char="•"/>
            </a:pPr>
            <a:r>
              <a:rPr lang="en-US" dirty="0">
                <a:latin typeface="+mj-lt"/>
              </a:rPr>
              <a:t>178 apps with 170 classes, all under the Books and reference category and were created by another Chinese</a:t>
            </a:r>
          </a:p>
          <a:p>
            <a:r>
              <a:rPr lang="en-US" dirty="0">
                <a:latin typeface="+mj-lt"/>
              </a:rPr>
              <a:t>       developer, 3GQA Dev Team</a:t>
            </a:r>
          </a:p>
        </p:txBody>
      </p:sp>
      <p:sp>
        <p:nvSpPr>
          <p:cNvPr id="8" name="Rectangle 7"/>
          <p:cNvSpPr/>
          <p:nvPr/>
        </p:nvSpPr>
        <p:spPr>
          <a:xfrm>
            <a:off x="399691" y="854927"/>
            <a:ext cx="11054628" cy="1200329"/>
          </a:xfrm>
          <a:prstGeom prst="rect">
            <a:avLst/>
          </a:prstGeom>
        </p:spPr>
        <p:txBody>
          <a:bodyPr wrap="square">
            <a:spAutoFit/>
          </a:bodyPr>
          <a:lstStyle/>
          <a:p>
            <a:pPr marL="285750" indent="-285750">
              <a:buFont typeface="Arial" panose="020B0604020202020204" pitchFamily="34" charset="0"/>
              <a:buChar char="•"/>
            </a:pPr>
            <a:r>
              <a:rPr lang="en-US" dirty="0">
                <a:latin typeface="+mj-lt"/>
              </a:rPr>
              <a:t>Mobile apps that are identical to other mobile apps seem to belong to one of the following four types of framework reuse: reuse of private closed source classes owned by companies for their own purposes; reuse of private closed source classes owned by companies to develop solutions for their clients; reuse of a public, open source collection of libraries; or use of automatic mobile app builders.</a:t>
            </a:r>
          </a:p>
        </p:txBody>
      </p:sp>
      <p:sp>
        <p:nvSpPr>
          <p:cNvPr id="3" name="Slide Number Placeholder 2"/>
          <p:cNvSpPr>
            <a:spLocks noGrp="1"/>
          </p:cNvSpPr>
          <p:nvPr>
            <p:ph type="sldNum" sz="quarter" idx="12"/>
          </p:nvPr>
        </p:nvSpPr>
        <p:spPr/>
        <p:txBody>
          <a:bodyPr/>
          <a:lstStyle/>
          <a:p>
            <a:fld id="{5FAD8A63-AB99-094D-874B-7C6430332091}" type="slidenum">
              <a:rPr lang="en-US" smtClean="0"/>
              <a:t>19</a:t>
            </a:fld>
            <a:endParaRPr lang="en-US"/>
          </a:p>
        </p:txBody>
      </p:sp>
      <p:sp>
        <p:nvSpPr>
          <p:cNvPr id="9" name="Footer Placeholder 8"/>
          <p:cNvSpPr>
            <a:spLocks noGrp="1"/>
          </p:cNvSpPr>
          <p:nvPr>
            <p:ph type="ftr" sz="quarter" idx="11"/>
          </p:nvPr>
        </p:nvSpPr>
        <p:spPr/>
        <p:txBody>
          <a:bodyPr/>
          <a:lstStyle/>
          <a:p>
            <a:r>
              <a:rPr lang="en-US" sz="1600" dirty="0"/>
              <a:t>19</a:t>
            </a:r>
          </a:p>
        </p:txBody>
      </p:sp>
    </p:spTree>
    <p:extLst>
      <p:ext uri="{BB962C8B-B14F-4D97-AF65-F5344CB8AC3E}">
        <p14:creationId xmlns:p14="http://schemas.microsoft.com/office/powerpoint/2010/main" val="1978328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988" y="801247"/>
            <a:ext cx="10363200" cy="1470025"/>
          </a:xfrm>
        </p:spPr>
        <p:txBody>
          <a:bodyPr/>
          <a:lstStyle/>
          <a:p>
            <a:pPr algn="l"/>
            <a:r>
              <a:rPr lang="en-US" dirty="0"/>
              <a:t>    </a:t>
            </a:r>
            <a:r>
              <a:rPr lang="en-US" sz="3200" dirty="0">
                <a:latin typeface="+mj-lt"/>
              </a:rPr>
              <a:t>Introduction:</a:t>
            </a:r>
          </a:p>
        </p:txBody>
      </p:sp>
      <p:sp>
        <p:nvSpPr>
          <p:cNvPr id="3" name="Subtitle 2"/>
          <p:cNvSpPr>
            <a:spLocks noGrp="1"/>
          </p:cNvSpPr>
          <p:nvPr>
            <p:ph type="subTitle" idx="1"/>
          </p:nvPr>
        </p:nvSpPr>
        <p:spPr>
          <a:xfrm>
            <a:off x="254523" y="2271272"/>
            <a:ext cx="11434713" cy="2820186"/>
          </a:xfrm>
        </p:spPr>
        <p:txBody>
          <a:bodyPr>
            <a:normAutofit/>
          </a:bodyPr>
          <a:lstStyle/>
          <a:p>
            <a:pPr algn="l"/>
            <a:endParaRPr lang="en-US" sz="1800" dirty="0">
              <a:solidFill>
                <a:schemeClr val="tx1"/>
              </a:solidFill>
              <a:latin typeface="+mn-lt"/>
            </a:endParaRPr>
          </a:p>
          <a:p>
            <a:pPr algn="l"/>
            <a:endParaRPr lang="en-US" sz="1800" dirty="0">
              <a:solidFill>
                <a:schemeClr val="tx1"/>
              </a:solidFill>
              <a:latin typeface="+mn-lt"/>
            </a:endParaRPr>
          </a:p>
          <a:p>
            <a:pPr algn="l"/>
            <a:r>
              <a:rPr lang="en-US" sz="1800" dirty="0">
                <a:solidFill>
                  <a:schemeClr val="tx1"/>
                </a:solidFill>
                <a:latin typeface="+mn-lt"/>
              </a:rPr>
              <a:t>A study of hundreds of thousands of Android apps found substantial software reuse, indicating that while these apps benefited from increased productivity, they’re also more dependent on the quality of the apps and libraries that they reuse. </a:t>
            </a:r>
          </a:p>
        </p:txBody>
      </p:sp>
      <p:sp>
        <p:nvSpPr>
          <p:cNvPr id="5" name="Slide Number Placeholder 4"/>
          <p:cNvSpPr>
            <a:spLocks noGrp="1"/>
          </p:cNvSpPr>
          <p:nvPr>
            <p:ph type="sldNum" sz="quarter" idx="12"/>
          </p:nvPr>
        </p:nvSpPr>
        <p:spPr/>
        <p:txBody>
          <a:bodyPr/>
          <a:lstStyle/>
          <a:p>
            <a:fld id="{5FAD8A63-AB99-094D-874B-7C6430332091}" type="slidenum">
              <a:rPr lang="en-US" smtClean="0"/>
              <a:t>2</a:t>
            </a:fld>
            <a:endParaRPr lang="en-US"/>
          </a:p>
        </p:txBody>
      </p:sp>
      <p:sp>
        <p:nvSpPr>
          <p:cNvPr id="6" name="Footer Placeholder 5"/>
          <p:cNvSpPr>
            <a:spLocks noGrp="1"/>
          </p:cNvSpPr>
          <p:nvPr>
            <p:ph type="ftr" sz="quarter" idx="11"/>
          </p:nvPr>
        </p:nvSpPr>
        <p:spPr/>
        <p:txBody>
          <a:bodyPr/>
          <a:lstStyle/>
          <a:p>
            <a:r>
              <a:rPr lang="en-US" sz="1600" dirty="0"/>
              <a:t>2</a:t>
            </a:r>
          </a:p>
        </p:txBody>
      </p:sp>
    </p:spTree>
    <p:extLst>
      <p:ext uri="{BB962C8B-B14F-4D97-AF65-F5344CB8AC3E}">
        <p14:creationId xmlns:p14="http://schemas.microsoft.com/office/powerpoint/2010/main" val="1120089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0717" y="423497"/>
            <a:ext cx="5873193" cy="584775"/>
          </a:xfrm>
          <a:prstGeom prst="rect">
            <a:avLst/>
          </a:prstGeom>
        </p:spPr>
        <p:txBody>
          <a:bodyPr wrap="square">
            <a:spAutoFit/>
          </a:bodyPr>
          <a:lstStyle/>
          <a:p>
            <a:r>
              <a:rPr lang="en-US" sz="3200" i="1" u="sng" dirty="0"/>
              <a:t>Conclusion</a:t>
            </a:r>
          </a:p>
        </p:txBody>
      </p:sp>
      <p:sp>
        <p:nvSpPr>
          <p:cNvPr id="3" name="Rectangle 2"/>
          <p:cNvSpPr/>
          <p:nvPr/>
        </p:nvSpPr>
        <p:spPr>
          <a:xfrm>
            <a:off x="485954" y="1336467"/>
            <a:ext cx="10737011" cy="2585323"/>
          </a:xfrm>
          <a:prstGeom prst="rect">
            <a:avLst/>
          </a:prstGeom>
        </p:spPr>
        <p:txBody>
          <a:bodyPr wrap="square">
            <a:spAutoFit/>
          </a:bodyPr>
          <a:lstStyle/>
          <a:p>
            <a:r>
              <a:rPr lang="en-US" b="1" dirty="0">
                <a:latin typeface="+mj-lt"/>
              </a:rPr>
              <a:t>Benefits:</a:t>
            </a:r>
          </a:p>
          <a:p>
            <a:endParaRPr lang="en-US" dirty="0">
              <a:latin typeface="+mj-lt"/>
            </a:endParaRPr>
          </a:p>
          <a:p>
            <a:pPr marL="285750" indent="-285750">
              <a:buFont typeface="Wingdings" panose="05000000000000000000" pitchFamily="2" charset="2"/>
              <a:buChar char="ü"/>
            </a:pPr>
            <a:r>
              <a:rPr lang="en-US" dirty="0">
                <a:latin typeface="+mj-lt"/>
              </a:rPr>
              <a:t>improved productivity</a:t>
            </a:r>
          </a:p>
          <a:p>
            <a:endParaRPr lang="en-US" dirty="0">
              <a:latin typeface="+mj-lt"/>
            </a:endParaRPr>
          </a:p>
          <a:p>
            <a:pPr marL="285750" indent="-285750">
              <a:buFont typeface="Wingdings" panose="05000000000000000000" pitchFamily="2" charset="2"/>
              <a:buChar char="ü"/>
            </a:pPr>
            <a:r>
              <a:rPr lang="en-US" dirty="0">
                <a:latin typeface="+mj-lt"/>
              </a:rPr>
              <a:t>higher-quality software</a:t>
            </a:r>
          </a:p>
          <a:p>
            <a:endParaRPr lang="en-US" dirty="0">
              <a:latin typeface="+mj-lt"/>
            </a:endParaRPr>
          </a:p>
          <a:p>
            <a:pPr marL="285750" indent="-285750">
              <a:buFont typeface="Wingdings" panose="05000000000000000000" pitchFamily="2" charset="2"/>
              <a:buChar char="ü"/>
            </a:pPr>
            <a:r>
              <a:rPr lang="en-US" dirty="0">
                <a:latin typeface="+mj-lt"/>
              </a:rPr>
              <a:t>faster time to market</a:t>
            </a:r>
          </a:p>
          <a:p>
            <a:endParaRPr lang="en-US" dirty="0">
              <a:latin typeface="+mj-lt"/>
            </a:endParaRPr>
          </a:p>
          <a:p>
            <a:pPr marL="285750" indent="-285750">
              <a:buFont typeface="Wingdings" panose="05000000000000000000" pitchFamily="2" charset="2"/>
              <a:buChar char="ü"/>
            </a:pPr>
            <a:r>
              <a:rPr lang="en-US" dirty="0">
                <a:latin typeface="+mj-lt"/>
              </a:rPr>
              <a:t>No deep formal training in software engineering</a:t>
            </a:r>
          </a:p>
        </p:txBody>
      </p:sp>
      <p:sp>
        <p:nvSpPr>
          <p:cNvPr id="4" name="Rectangle 3"/>
          <p:cNvSpPr/>
          <p:nvPr/>
        </p:nvSpPr>
        <p:spPr>
          <a:xfrm>
            <a:off x="621103" y="4649486"/>
            <a:ext cx="10601862" cy="646331"/>
          </a:xfrm>
          <a:prstGeom prst="rect">
            <a:avLst/>
          </a:prstGeom>
        </p:spPr>
        <p:txBody>
          <a:bodyPr wrap="square">
            <a:spAutoFit/>
          </a:bodyPr>
          <a:lstStyle/>
          <a:p>
            <a:r>
              <a:rPr lang="en-US" i="1" dirty="0">
                <a:latin typeface="SabonLTStd-Roman"/>
              </a:rPr>
              <a:t>Interesting thing is that mobile platforms encourage reuse by making frequently reused apps and libraries a part of the mobile platform itself.</a:t>
            </a:r>
            <a:endParaRPr lang="en-US" i="1" dirty="0"/>
          </a:p>
        </p:txBody>
      </p:sp>
      <p:sp>
        <p:nvSpPr>
          <p:cNvPr id="6" name="Slide Number Placeholder 5"/>
          <p:cNvSpPr>
            <a:spLocks noGrp="1"/>
          </p:cNvSpPr>
          <p:nvPr>
            <p:ph type="sldNum" sz="quarter" idx="12"/>
          </p:nvPr>
        </p:nvSpPr>
        <p:spPr/>
        <p:txBody>
          <a:bodyPr/>
          <a:lstStyle/>
          <a:p>
            <a:fld id="{5FAD8A63-AB99-094D-874B-7C6430332091}" type="slidenum">
              <a:rPr lang="en-US" smtClean="0"/>
              <a:t>20</a:t>
            </a:fld>
            <a:endParaRPr lang="en-US"/>
          </a:p>
        </p:txBody>
      </p:sp>
      <p:sp>
        <p:nvSpPr>
          <p:cNvPr id="7" name="Footer Placeholder 6"/>
          <p:cNvSpPr>
            <a:spLocks noGrp="1"/>
          </p:cNvSpPr>
          <p:nvPr>
            <p:ph type="ftr" sz="quarter" idx="11"/>
          </p:nvPr>
        </p:nvSpPr>
        <p:spPr/>
        <p:txBody>
          <a:bodyPr/>
          <a:lstStyle/>
          <a:p>
            <a:r>
              <a:rPr lang="en-US" sz="1600" dirty="0"/>
              <a:t>20</a:t>
            </a:r>
          </a:p>
        </p:txBody>
      </p:sp>
    </p:spTree>
    <p:extLst>
      <p:ext uri="{BB962C8B-B14F-4D97-AF65-F5344CB8AC3E}">
        <p14:creationId xmlns:p14="http://schemas.microsoft.com/office/powerpoint/2010/main" val="798873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0551" y="1051317"/>
            <a:ext cx="11360988" cy="2585323"/>
          </a:xfrm>
          <a:prstGeom prst="rect">
            <a:avLst/>
          </a:prstGeom>
        </p:spPr>
        <p:txBody>
          <a:bodyPr wrap="square">
            <a:spAutoFit/>
          </a:bodyPr>
          <a:lstStyle/>
          <a:p>
            <a:r>
              <a:rPr lang="en-US" dirty="0">
                <a:latin typeface="+mj-lt"/>
              </a:rPr>
              <a:t>Some disadvantages of reuse:</a:t>
            </a:r>
          </a:p>
          <a:p>
            <a:endParaRPr lang="en-US" dirty="0">
              <a:latin typeface="+mj-lt"/>
            </a:endParaRPr>
          </a:p>
          <a:p>
            <a:pPr marL="285750" indent="-285750">
              <a:buFont typeface="Wingdings" panose="05000000000000000000" pitchFamily="2" charset="2"/>
              <a:buChar char="v"/>
            </a:pPr>
            <a:r>
              <a:rPr lang="en-US" dirty="0">
                <a:latin typeface="+mj-lt"/>
              </a:rPr>
              <a:t>Increased dependencies on the reused classes</a:t>
            </a:r>
          </a:p>
          <a:p>
            <a:pPr marL="285750" indent="-285750">
              <a:buFont typeface="Wingdings" panose="05000000000000000000" pitchFamily="2" charset="2"/>
              <a:buChar char="v"/>
            </a:pPr>
            <a:endParaRPr lang="en-US" dirty="0">
              <a:latin typeface="+mj-lt"/>
            </a:endParaRPr>
          </a:p>
          <a:p>
            <a:pPr marL="285750" indent="-285750">
              <a:buFont typeface="Wingdings" panose="05000000000000000000" pitchFamily="2" charset="2"/>
              <a:buChar char="v"/>
            </a:pPr>
            <a:r>
              <a:rPr lang="en-US" dirty="0">
                <a:latin typeface="+mj-lt"/>
              </a:rPr>
              <a:t>Potentially large amount of effort needed to integrate a reused class in the mobile app.</a:t>
            </a:r>
          </a:p>
          <a:p>
            <a:endParaRPr lang="en-US" dirty="0">
              <a:latin typeface="+mj-lt"/>
            </a:endParaRPr>
          </a:p>
          <a:p>
            <a:pPr marL="285750" indent="-285750">
              <a:buFont typeface="Wingdings" panose="05000000000000000000" pitchFamily="2" charset="2"/>
              <a:buChar char="v"/>
            </a:pPr>
            <a:r>
              <a:rPr lang="en-US" dirty="0">
                <a:latin typeface="+mj-lt"/>
              </a:rPr>
              <a:t>Risk of Bugs</a:t>
            </a:r>
          </a:p>
          <a:p>
            <a:endParaRPr lang="en-US" dirty="0">
              <a:latin typeface="+mj-lt"/>
            </a:endParaRPr>
          </a:p>
          <a:p>
            <a:pPr marL="285750" indent="-285750">
              <a:buFont typeface="Wingdings" panose="05000000000000000000" pitchFamily="2" charset="2"/>
              <a:buChar char="v"/>
            </a:pPr>
            <a:r>
              <a:rPr lang="en-US" dirty="0"/>
              <a:t>harm to Quality and Reliability</a:t>
            </a:r>
            <a:endParaRPr lang="en-US" dirty="0">
              <a:latin typeface="+mj-lt"/>
            </a:endParaRPr>
          </a:p>
        </p:txBody>
      </p:sp>
      <p:sp>
        <p:nvSpPr>
          <p:cNvPr id="3" name="Rectangle 2"/>
          <p:cNvSpPr/>
          <p:nvPr/>
        </p:nvSpPr>
        <p:spPr>
          <a:xfrm>
            <a:off x="422514" y="4347686"/>
            <a:ext cx="11249025" cy="646331"/>
          </a:xfrm>
          <a:prstGeom prst="rect">
            <a:avLst/>
          </a:prstGeom>
        </p:spPr>
        <p:txBody>
          <a:bodyPr wrap="square">
            <a:spAutoFit/>
          </a:bodyPr>
          <a:lstStyle/>
          <a:p>
            <a:r>
              <a:rPr lang="en-US" dirty="0">
                <a:latin typeface="SabonLTStd-Roman"/>
              </a:rPr>
              <a:t>More research is needed to analyze this negative impact on mobile apps in the long term, as well as to analyze other forms of reuse such as the general case of framework reuse.</a:t>
            </a:r>
            <a:endParaRPr lang="en-US" dirty="0"/>
          </a:p>
        </p:txBody>
      </p:sp>
      <p:sp>
        <p:nvSpPr>
          <p:cNvPr id="5" name="Slide Number Placeholder 4"/>
          <p:cNvSpPr>
            <a:spLocks noGrp="1"/>
          </p:cNvSpPr>
          <p:nvPr>
            <p:ph type="sldNum" sz="quarter" idx="12"/>
          </p:nvPr>
        </p:nvSpPr>
        <p:spPr/>
        <p:txBody>
          <a:bodyPr/>
          <a:lstStyle/>
          <a:p>
            <a:fld id="{5FAD8A63-AB99-094D-874B-7C6430332091}" type="slidenum">
              <a:rPr lang="en-US" smtClean="0"/>
              <a:t>21</a:t>
            </a:fld>
            <a:endParaRPr lang="en-US"/>
          </a:p>
        </p:txBody>
      </p:sp>
      <p:sp>
        <p:nvSpPr>
          <p:cNvPr id="6" name="Footer Placeholder 5"/>
          <p:cNvSpPr>
            <a:spLocks noGrp="1"/>
          </p:cNvSpPr>
          <p:nvPr>
            <p:ph type="ftr" sz="quarter" idx="11"/>
          </p:nvPr>
        </p:nvSpPr>
        <p:spPr/>
        <p:txBody>
          <a:bodyPr/>
          <a:lstStyle/>
          <a:p>
            <a:r>
              <a:rPr lang="en-US" sz="1600" dirty="0"/>
              <a:t>21</a:t>
            </a:r>
          </a:p>
        </p:txBody>
      </p:sp>
    </p:spTree>
    <p:extLst>
      <p:ext uri="{BB962C8B-B14F-4D97-AF65-F5344CB8AC3E}">
        <p14:creationId xmlns:p14="http://schemas.microsoft.com/office/powerpoint/2010/main" val="3785307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551113"/>
            <a:ext cx="10972800" cy="1143000"/>
          </a:xfrm>
        </p:spPr>
        <p:txBody>
          <a:bodyPr/>
          <a:lstStyle/>
          <a:p>
            <a:r>
              <a:rPr lang="en-US" dirty="0"/>
              <a:t>Thank you &amp; Any questions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2"/>
          </p:nvPr>
        </p:nvSpPr>
        <p:spPr/>
        <p:txBody>
          <a:bodyPr/>
          <a:lstStyle/>
          <a:p>
            <a:fld id="{5FAD8A63-AB99-094D-874B-7C6430332091}" type="slidenum">
              <a:rPr lang="en-US" smtClean="0"/>
              <a:t>22</a:t>
            </a:fld>
            <a:endParaRPr lang="en-US"/>
          </a:p>
        </p:txBody>
      </p:sp>
      <p:sp>
        <p:nvSpPr>
          <p:cNvPr id="5" name="Footer Placeholder 4"/>
          <p:cNvSpPr>
            <a:spLocks noGrp="1"/>
          </p:cNvSpPr>
          <p:nvPr>
            <p:ph type="ftr" sz="quarter" idx="11"/>
          </p:nvPr>
        </p:nvSpPr>
        <p:spPr/>
        <p:txBody>
          <a:bodyPr/>
          <a:lstStyle/>
          <a:p>
            <a:r>
              <a:rPr lang="en-US" sz="1600" dirty="0"/>
              <a:t>22</a:t>
            </a:r>
          </a:p>
        </p:txBody>
      </p:sp>
    </p:spTree>
    <p:extLst>
      <p:ext uri="{BB962C8B-B14F-4D97-AF65-F5344CB8AC3E}">
        <p14:creationId xmlns:p14="http://schemas.microsoft.com/office/powerpoint/2010/main" val="352728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67613"/>
            <a:ext cx="10363200" cy="1470025"/>
          </a:xfrm>
        </p:spPr>
        <p:txBody>
          <a:bodyPr>
            <a:normAutofit/>
          </a:bodyPr>
          <a:lstStyle/>
          <a:p>
            <a:r>
              <a:rPr lang="en-US" sz="3200" dirty="0">
                <a:latin typeface="+mj-lt"/>
              </a:rPr>
              <a:t>What are Mobile Applications ?</a:t>
            </a:r>
          </a:p>
        </p:txBody>
      </p:sp>
      <p:sp>
        <p:nvSpPr>
          <p:cNvPr id="3" name="Subtitle 2"/>
          <p:cNvSpPr>
            <a:spLocks noGrp="1"/>
          </p:cNvSpPr>
          <p:nvPr>
            <p:ph type="subTitle" idx="1"/>
          </p:nvPr>
        </p:nvSpPr>
        <p:spPr>
          <a:xfrm>
            <a:off x="-15711" y="1837637"/>
            <a:ext cx="12207711" cy="4016407"/>
          </a:xfrm>
        </p:spPr>
        <p:txBody>
          <a:bodyPr>
            <a:normAutofit/>
          </a:bodyPr>
          <a:lstStyle/>
          <a:p>
            <a:pPr marL="285750" indent="-285750" algn="l">
              <a:buFont typeface="Wingdings" panose="05000000000000000000" pitchFamily="2" charset="2"/>
              <a:buChar char="Ø"/>
            </a:pPr>
            <a:r>
              <a:rPr lang="en-US" sz="1800" dirty="0">
                <a:solidFill>
                  <a:schemeClr val="tx1"/>
                </a:solidFill>
                <a:latin typeface="+mn-lt"/>
              </a:rPr>
              <a:t>Application developed to run on devices such as smart phones or Tablets</a:t>
            </a:r>
          </a:p>
          <a:p>
            <a:endParaRPr lang="en-US" sz="1800" dirty="0">
              <a:solidFill>
                <a:schemeClr val="tx1"/>
              </a:solidFill>
              <a:latin typeface="+mn-lt"/>
            </a:endParaRPr>
          </a:p>
          <a:p>
            <a:pPr marL="285750" indent="-285750" algn="l">
              <a:buFont typeface="Wingdings" panose="05000000000000000000" pitchFamily="2" charset="2"/>
              <a:buChar char="Ø"/>
            </a:pPr>
            <a:r>
              <a:rPr lang="en-US" sz="1800" dirty="0">
                <a:solidFill>
                  <a:schemeClr val="tx1"/>
                </a:solidFill>
                <a:latin typeface="+mn-lt"/>
              </a:rPr>
              <a:t>These applications can be accessed from</a:t>
            </a:r>
          </a:p>
          <a:p>
            <a:pPr marL="285750" indent="-285750" algn="l">
              <a:buFont typeface="Wingdings" panose="05000000000000000000" pitchFamily="2" charset="2"/>
              <a:buChar char="ü"/>
            </a:pPr>
            <a:r>
              <a:rPr lang="en-US" sz="1800" dirty="0">
                <a:solidFill>
                  <a:schemeClr val="tx1"/>
                </a:solidFill>
                <a:latin typeface="+mn-lt"/>
              </a:rPr>
              <a:t> Google Play</a:t>
            </a:r>
          </a:p>
          <a:p>
            <a:pPr marL="285750" indent="-285750" algn="l">
              <a:buFont typeface="Wingdings" panose="05000000000000000000" pitchFamily="2" charset="2"/>
              <a:buChar char="ü"/>
            </a:pPr>
            <a:r>
              <a:rPr lang="en-US" sz="1800" dirty="0">
                <a:solidFill>
                  <a:schemeClr val="tx1"/>
                </a:solidFill>
                <a:latin typeface="+mn-lt"/>
              </a:rPr>
              <a:t>Black-Berry World</a:t>
            </a:r>
          </a:p>
          <a:p>
            <a:pPr marL="285750" indent="-285750" algn="l">
              <a:buFont typeface="Wingdings" panose="05000000000000000000" pitchFamily="2" charset="2"/>
              <a:buChar char="ü"/>
            </a:pPr>
            <a:r>
              <a:rPr lang="en-US" sz="1800" dirty="0">
                <a:solidFill>
                  <a:schemeClr val="tx1"/>
                </a:solidFill>
                <a:latin typeface="+mn-lt"/>
              </a:rPr>
              <a:t>Apple App Store</a:t>
            </a:r>
          </a:p>
          <a:p>
            <a:pPr marL="285750" indent="-285750" algn="l">
              <a:buFont typeface="Wingdings" panose="05000000000000000000" pitchFamily="2" charset="2"/>
              <a:buChar char="ü"/>
            </a:pPr>
            <a:r>
              <a:rPr lang="en-US" sz="1800" dirty="0">
                <a:solidFill>
                  <a:schemeClr val="tx1"/>
                </a:solidFill>
                <a:latin typeface="+mn-lt"/>
              </a:rPr>
              <a:t> Windows Phone marketplace.</a:t>
            </a:r>
          </a:p>
          <a:p>
            <a:endParaRPr lang="en-US" sz="1800" dirty="0">
              <a:solidFill>
                <a:schemeClr val="tx1"/>
              </a:solidFill>
              <a:latin typeface="+mn-lt"/>
            </a:endParaRPr>
          </a:p>
          <a:p>
            <a:pPr marL="285750" indent="-285750" algn="l">
              <a:buFont typeface="Wingdings" panose="05000000000000000000" pitchFamily="2" charset="2"/>
              <a:buChar char="Ø"/>
            </a:pPr>
            <a:r>
              <a:rPr lang="en-US" sz="1800" dirty="0">
                <a:solidFill>
                  <a:schemeClr val="tx1"/>
                </a:solidFill>
                <a:latin typeface="+mn-lt"/>
              </a:rPr>
              <a:t>The number of available products is staggering, with Google Play alone offering 700,000 apps at the end of 2012</a:t>
            </a:r>
          </a:p>
        </p:txBody>
      </p:sp>
      <p:sp>
        <p:nvSpPr>
          <p:cNvPr id="5" name="Slide Number Placeholder 4"/>
          <p:cNvSpPr>
            <a:spLocks noGrp="1"/>
          </p:cNvSpPr>
          <p:nvPr>
            <p:ph type="sldNum" sz="quarter" idx="12"/>
          </p:nvPr>
        </p:nvSpPr>
        <p:spPr/>
        <p:txBody>
          <a:bodyPr/>
          <a:lstStyle/>
          <a:p>
            <a:fld id="{5FAD8A63-AB99-094D-874B-7C6430332091}" type="slidenum">
              <a:rPr lang="en-US" smtClean="0"/>
              <a:t>3</a:t>
            </a:fld>
            <a:endParaRPr lang="en-US"/>
          </a:p>
        </p:txBody>
      </p:sp>
      <p:sp>
        <p:nvSpPr>
          <p:cNvPr id="6" name="Footer Placeholder 5"/>
          <p:cNvSpPr>
            <a:spLocks noGrp="1"/>
          </p:cNvSpPr>
          <p:nvPr>
            <p:ph type="ftr" sz="quarter" idx="11"/>
          </p:nvPr>
        </p:nvSpPr>
        <p:spPr/>
        <p:txBody>
          <a:bodyPr/>
          <a:lstStyle/>
          <a:p>
            <a:r>
              <a:rPr lang="en-US" sz="1600" dirty="0"/>
              <a:t>3</a:t>
            </a:r>
          </a:p>
        </p:txBody>
      </p:sp>
    </p:spTree>
    <p:extLst>
      <p:ext uri="{BB962C8B-B14F-4D97-AF65-F5344CB8AC3E}">
        <p14:creationId xmlns:p14="http://schemas.microsoft.com/office/powerpoint/2010/main" val="742803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2804" y="461882"/>
            <a:ext cx="10363200" cy="1470025"/>
          </a:xfrm>
        </p:spPr>
        <p:txBody>
          <a:bodyPr>
            <a:normAutofit/>
          </a:bodyPr>
          <a:lstStyle/>
          <a:p>
            <a:pPr algn="l"/>
            <a:r>
              <a:rPr lang="en-US" sz="3200" dirty="0">
                <a:latin typeface="+mj-lt"/>
              </a:rPr>
              <a:t>Mobile Market Revenue:</a:t>
            </a:r>
          </a:p>
        </p:txBody>
      </p:sp>
      <p:sp>
        <p:nvSpPr>
          <p:cNvPr id="3" name="Subtitle 2"/>
          <p:cNvSpPr>
            <a:spLocks noGrp="1"/>
          </p:cNvSpPr>
          <p:nvPr>
            <p:ph type="subTitle" idx="1"/>
          </p:nvPr>
        </p:nvSpPr>
        <p:spPr>
          <a:xfrm>
            <a:off x="970961" y="1828800"/>
            <a:ext cx="9392239" cy="3810000"/>
          </a:xfrm>
        </p:spPr>
        <p:txBody>
          <a:bodyPr>
            <a:noAutofit/>
          </a:bodyPr>
          <a:lstStyle/>
          <a:p>
            <a:pPr algn="l"/>
            <a:r>
              <a:rPr lang="en-US" sz="1800" dirty="0">
                <a:solidFill>
                  <a:schemeClr val="tx1"/>
                </a:solidFill>
                <a:latin typeface="+mn-lt"/>
              </a:rPr>
              <a:t>The huge market combined with standardized app stores and feature-packed mobile platforms such as Android or iOS, has attracted thousands of developers.</a:t>
            </a:r>
          </a:p>
          <a:p>
            <a:pPr algn="l"/>
            <a:endParaRPr lang="en-US" sz="1800" dirty="0">
              <a:solidFill>
                <a:schemeClr val="tx1"/>
              </a:solidFill>
              <a:latin typeface="+mn-lt"/>
            </a:endParaRPr>
          </a:p>
          <a:p>
            <a:pPr algn="l"/>
            <a:r>
              <a:rPr lang="en-US" sz="1800" dirty="0">
                <a:solidFill>
                  <a:schemeClr val="tx1"/>
                </a:solidFill>
                <a:latin typeface="+mn-lt"/>
              </a:rPr>
              <a:t> A survey of 352 app developers showed that</a:t>
            </a:r>
          </a:p>
          <a:p>
            <a:pPr algn="l"/>
            <a:endParaRPr lang="en-US" sz="1800" dirty="0">
              <a:solidFill>
                <a:schemeClr val="tx1"/>
              </a:solidFill>
              <a:latin typeface="+mn-lt"/>
            </a:endParaRPr>
          </a:p>
          <a:p>
            <a:pPr algn="l"/>
            <a:r>
              <a:rPr lang="en-US" sz="1800" dirty="0">
                <a:solidFill>
                  <a:schemeClr val="tx1"/>
                </a:solidFill>
                <a:latin typeface="+mn-lt"/>
              </a:rPr>
              <a:t>• 40 percent develop apps outside of their main job</a:t>
            </a:r>
          </a:p>
          <a:p>
            <a:pPr algn="l"/>
            <a:r>
              <a:rPr lang="en-US" sz="1800" dirty="0">
                <a:solidFill>
                  <a:schemeClr val="tx1"/>
                </a:solidFill>
                <a:latin typeface="+mn-lt"/>
              </a:rPr>
              <a:t>• 21 percent work on apps part time</a:t>
            </a:r>
          </a:p>
          <a:p>
            <a:pPr algn="l"/>
            <a:r>
              <a:rPr lang="en-US" sz="1800" dirty="0">
                <a:solidFill>
                  <a:schemeClr val="tx1"/>
                </a:solidFill>
                <a:latin typeface="+mn-lt"/>
              </a:rPr>
              <a:t>• 39 percent made their living through app development</a:t>
            </a:r>
            <a:r>
              <a:rPr lang="en-US" sz="1800" dirty="0">
                <a:latin typeface="+mn-lt"/>
              </a:rPr>
              <a:t>.</a:t>
            </a:r>
          </a:p>
          <a:p>
            <a:pPr algn="l"/>
            <a:endParaRPr lang="en-US" sz="1800" dirty="0">
              <a:latin typeface="+mn-lt"/>
            </a:endParaRPr>
          </a:p>
          <a:p>
            <a:pPr algn="l"/>
            <a:r>
              <a:rPr lang="en-US" sz="1800" dirty="0">
                <a:solidFill>
                  <a:schemeClr val="tx1"/>
                </a:solidFill>
                <a:latin typeface="+mn-lt"/>
              </a:rPr>
              <a:t>Billions of downloaded apps, with projected revenue of more than US$22 billion by 2016</a:t>
            </a:r>
          </a:p>
        </p:txBody>
      </p:sp>
      <p:sp>
        <p:nvSpPr>
          <p:cNvPr id="5" name="Slide Number Placeholder 4"/>
          <p:cNvSpPr>
            <a:spLocks noGrp="1"/>
          </p:cNvSpPr>
          <p:nvPr>
            <p:ph type="sldNum" sz="quarter" idx="12"/>
          </p:nvPr>
        </p:nvSpPr>
        <p:spPr/>
        <p:txBody>
          <a:bodyPr/>
          <a:lstStyle/>
          <a:p>
            <a:fld id="{5FAD8A63-AB99-094D-874B-7C6430332091}" type="slidenum">
              <a:rPr lang="en-US" smtClean="0"/>
              <a:t>4</a:t>
            </a:fld>
            <a:endParaRPr lang="en-US"/>
          </a:p>
        </p:txBody>
      </p:sp>
      <p:sp>
        <p:nvSpPr>
          <p:cNvPr id="6" name="Footer Placeholder 5"/>
          <p:cNvSpPr>
            <a:spLocks noGrp="1"/>
          </p:cNvSpPr>
          <p:nvPr>
            <p:ph type="ftr" sz="quarter" idx="11"/>
          </p:nvPr>
        </p:nvSpPr>
        <p:spPr/>
        <p:txBody>
          <a:bodyPr/>
          <a:lstStyle/>
          <a:p>
            <a:r>
              <a:rPr lang="en-US" sz="1600" dirty="0"/>
              <a:t>4</a:t>
            </a:r>
          </a:p>
        </p:txBody>
      </p:sp>
    </p:spTree>
    <p:extLst>
      <p:ext uri="{BB962C8B-B14F-4D97-AF65-F5344CB8AC3E}">
        <p14:creationId xmlns:p14="http://schemas.microsoft.com/office/powerpoint/2010/main" val="1838564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683" y="669271"/>
            <a:ext cx="10363200" cy="1470025"/>
          </a:xfrm>
        </p:spPr>
        <p:txBody>
          <a:bodyPr>
            <a:normAutofit/>
          </a:bodyPr>
          <a:lstStyle/>
          <a:p>
            <a:r>
              <a:rPr lang="en-US" sz="3200" dirty="0">
                <a:latin typeface="+mj-lt"/>
              </a:rPr>
              <a:t>Educational Background </a:t>
            </a:r>
          </a:p>
        </p:txBody>
      </p:sp>
      <p:sp>
        <p:nvSpPr>
          <p:cNvPr id="3" name="Subtitle 2"/>
          <p:cNvSpPr>
            <a:spLocks noGrp="1"/>
          </p:cNvSpPr>
          <p:nvPr>
            <p:ph type="subTitle" idx="1"/>
          </p:nvPr>
        </p:nvSpPr>
        <p:spPr>
          <a:xfrm>
            <a:off x="169683" y="2302496"/>
            <a:ext cx="10539166" cy="3890913"/>
          </a:xfrm>
        </p:spPr>
        <p:txBody>
          <a:bodyPr>
            <a:noAutofit/>
          </a:bodyPr>
          <a:lstStyle/>
          <a:p>
            <a:pPr marL="285750" indent="-285750" algn="l">
              <a:buFont typeface="Wingdings" panose="05000000000000000000" pitchFamily="2" charset="2"/>
              <a:buChar char="Ø"/>
            </a:pPr>
            <a:r>
              <a:rPr lang="en-US" sz="1800" dirty="0">
                <a:solidFill>
                  <a:schemeClr val="tx1"/>
                </a:solidFill>
                <a:latin typeface="+mn-lt"/>
              </a:rPr>
              <a:t>Many of these developers are highly educated (for instance, 33 percent had some graduate school experience), but their schooling isn’t necessarily in software engineering.</a:t>
            </a:r>
          </a:p>
          <a:p>
            <a:pPr algn="l"/>
            <a:endParaRPr lang="en-US" sz="1800" dirty="0">
              <a:solidFill>
                <a:schemeClr val="tx1"/>
              </a:solidFill>
              <a:latin typeface="+mn-lt"/>
            </a:endParaRPr>
          </a:p>
          <a:p>
            <a:pPr marL="285750" indent="-285750" algn="l">
              <a:buFont typeface="Wingdings" panose="05000000000000000000" pitchFamily="2" charset="2"/>
              <a:buChar char="Ø"/>
            </a:pPr>
            <a:r>
              <a:rPr lang="en-US" sz="1800" dirty="0">
                <a:solidFill>
                  <a:schemeClr val="tx1"/>
                </a:solidFill>
                <a:latin typeface="+mn-lt"/>
              </a:rPr>
              <a:t>Thus, the survey concluded that app developers often lack expertise in all the aspects of app development</a:t>
            </a:r>
          </a:p>
          <a:p>
            <a:pPr algn="l"/>
            <a:r>
              <a:rPr lang="en-US" sz="1800" dirty="0">
                <a:solidFill>
                  <a:schemeClr val="tx1"/>
                </a:solidFill>
                <a:latin typeface="+mn-lt"/>
              </a:rPr>
              <a:t>needed to be successful.</a:t>
            </a:r>
          </a:p>
          <a:p>
            <a:pPr algn="l"/>
            <a:endParaRPr lang="en-US" sz="1800" dirty="0">
              <a:solidFill>
                <a:schemeClr val="tx1"/>
              </a:solidFill>
              <a:latin typeface="+mn-lt"/>
            </a:endParaRPr>
          </a:p>
          <a:p>
            <a:pPr marL="285750" indent="-285750" algn="l">
              <a:buFont typeface="Wingdings" panose="05000000000000000000" pitchFamily="2" charset="2"/>
              <a:buChar char="Ø"/>
            </a:pPr>
            <a:r>
              <a:rPr lang="en-US" sz="1800" dirty="0">
                <a:solidFill>
                  <a:schemeClr val="tx1"/>
                </a:solidFill>
                <a:latin typeface="+mn-lt"/>
              </a:rPr>
              <a:t> Although half of those surveyed earned less than $15,000 per year, the average income was still $45,000.</a:t>
            </a:r>
          </a:p>
        </p:txBody>
      </p:sp>
      <p:sp>
        <p:nvSpPr>
          <p:cNvPr id="5" name="Slide Number Placeholder 4"/>
          <p:cNvSpPr>
            <a:spLocks noGrp="1"/>
          </p:cNvSpPr>
          <p:nvPr>
            <p:ph type="sldNum" sz="quarter" idx="12"/>
          </p:nvPr>
        </p:nvSpPr>
        <p:spPr/>
        <p:txBody>
          <a:bodyPr/>
          <a:lstStyle/>
          <a:p>
            <a:fld id="{5FAD8A63-AB99-094D-874B-7C6430332091}" type="slidenum">
              <a:rPr lang="en-US" smtClean="0"/>
              <a:t>5</a:t>
            </a:fld>
            <a:endParaRPr lang="en-US"/>
          </a:p>
        </p:txBody>
      </p:sp>
      <p:sp>
        <p:nvSpPr>
          <p:cNvPr id="6" name="Footer Placeholder 5"/>
          <p:cNvSpPr>
            <a:spLocks noGrp="1"/>
          </p:cNvSpPr>
          <p:nvPr>
            <p:ph type="ftr" sz="quarter" idx="11"/>
          </p:nvPr>
        </p:nvSpPr>
        <p:spPr/>
        <p:txBody>
          <a:bodyPr/>
          <a:lstStyle/>
          <a:p>
            <a:r>
              <a:rPr lang="en-US" sz="1600" dirty="0"/>
              <a:t>5</a:t>
            </a:r>
          </a:p>
        </p:txBody>
      </p:sp>
    </p:spTree>
    <p:extLst>
      <p:ext uri="{BB962C8B-B14F-4D97-AF65-F5344CB8AC3E}">
        <p14:creationId xmlns:p14="http://schemas.microsoft.com/office/powerpoint/2010/main" val="776741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subTitle" idx="1"/>
          </p:nvPr>
        </p:nvSpPr>
        <p:spPr>
          <a:xfrm>
            <a:off x="179109" y="876693"/>
            <a:ext cx="11830639" cy="4762107"/>
          </a:xfrm>
        </p:spPr>
        <p:txBody>
          <a:bodyPr>
            <a:noAutofit/>
          </a:bodyPr>
          <a:lstStyle/>
          <a:p>
            <a:pPr marL="285750" indent="-285750" algn="l">
              <a:buFont typeface="Wingdings" panose="05000000000000000000" pitchFamily="2" charset="2"/>
              <a:buChar char="Ø"/>
            </a:pPr>
            <a:r>
              <a:rPr lang="en-US" sz="1800" dirty="0">
                <a:solidFill>
                  <a:schemeClr val="tx1"/>
                </a:solidFill>
                <a:latin typeface="+mn-lt"/>
              </a:rPr>
              <a:t>we found 48 clusters of 217 apps that were identical, often consisting of fake apps cobbled together by unscrupulous app developers from existing. </a:t>
            </a:r>
          </a:p>
          <a:p>
            <a:pPr algn="l"/>
            <a:r>
              <a:rPr lang="en-US" sz="1800" dirty="0">
                <a:solidFill>
                  <a:schemeClr val="tx1"/>
                </a:solidFill>
                <a:latin typeface="+mn-lt"/>
              </a:rPr>
              <a:t>We also found that some of these developers</a:t>
            </a:r>
          </a:p>
          <a:p>
            <a:pPr algn="l"/>
            <a:endParaRPr lang="en-US" sz="1800" dirty="0">
              <a:solidFill>
                <a:schemeClr val="tx1"/>
              </a:solidFill>
              <a:latin typeface="+mn-lt"/>
            </a:endParaRPr>
          </a:p>
          <a:p>
            <a:pPr algn="l"/>
            <a:r>
              <a:rPr lang="en-US" sz="1800" dirty="0">
                <a:solidFill>
                  <a:schemeClr val="tx1"/>
                </a:solidFill>
                <a:latin typeface="+mn-lt"/>
              </a:rPr>
              <a:t>• replace advertisement libraries to steal revenue from the original app developers.</a:t>
            </a:r>
          </a:p>
          <a:p>
            <a:pPr algn="l"/>
            <a:r>
              <a:rPr lang="en-US" sz="1800" dirty="0">
                <a:solidFill>
                  <a:schemeClr val="tx1"/>
                </a:solidFill>
                <a:latin typeface="+mn-lt"/>
              </a:rPr>
              <a:t>• add malicious functions to steal information from the</a:t>
            </a:r>
          </a:p>
          <a:p>
            <a:pPr algn="l"/>
            <a:r>
              <a:rPr lang="en-US" sz="1800" dirty="0">
                <a:solidFill>
                  <a:schemeClr val="tx1"/>
                </a:solidFill>
                <a:latin typeface="+mn-lt"/>
              </a:rPr>
              <a:t>app users (for example, contact list numbers).</a:t>
            </a:r>
          </a:p>
          <a:p>
            <a:pPr algn="l"/>
            <a:r>
              <a:rPr lang="en-US" sz="1800" dirty="0">
                <a:solidFill>
                  <a:schemeClr val="tx1"/>
                </a:solidFill>
                <a:latin typeface="+mn-lt"/>
              </a:rPr>
              <a:t>• automatically charge app users without their knowledge(for example, by sending text messages to premium numbers)</a:t>
            </a:r>
          </a:p>
          <a:p>
            <a:pPr algn="l"/>
            <a:endParaRPr lang="en-US" sz="1800" dirty="0">
              <a:solidFill>
                <a:schemeClr val="tx1"/>
              </a:solidFill>
              <a:latin typeface="+mn-lt"/>
            </a:endParaRPr>
          </a:p>
          <a:p>
            <a:pPr marL="285750" indent="-285750" algn="l">
              <a:buFont typeface="Wingdings" panose="05000000000000000000" pitchFamily="2" charset="2"/>
              <a:buChar char="ü"/>
            </a:pPr>
            <a:r>
              <a:rPr lang="en-US" sz="1800" dirty="0">
                <a:solidFill>
                  <a:schemeClr val="tx1"/>
                </a:solidFill>
                <a:latin typeface="+mn-lt"/>
              </a:rPr>
              <a:t>To analyze whether these phenomena are just specific to the apps in our previous study or to mobile apps in general, we extended our study to more than 200,000 free Android apps across all 30 app categories from Google Play</a:t>
            </a:r>
            <a:r>
              <a:rPr lang="en-US" sz="1800" dirty="0">
                <a:latin typeface="+mn-lt"/>
              </a:rPr>
              <a:t>.</a:t>
            </a:r>
          </a:p>
        </p:txBody>
      </p:sp>
      <p:sp>
        <p:nvSpPr>
          <p:cNvPr id="3" name="Slide Number Placeholder 2"/>
          <p:cNvSpPr>
            <a:spLocks noGrp="1"/>
          </p:cNvSpPr>
          <p:nvPr>
            <p:ph type="sldNum" sz="quarter" idx="12"/>
          </p:nvPr>
        </p:nvSpPr>
        <p:spPr/>
        <p:txBody>
          <a:bodyPr/>
          <a:lstStyle/>
          <a:p>
            <a:fld id="{5FAD8A63-AB99-094D-874B-7C6430332091}" type="slidenum">
              <a:rPr lang="en-US" smtClean="0"/>
              <a:t>6</a:t>
            </a:fld>
            <a:endParaRPr lang="en-US"/>
          </a:p>
        </p:txBody>
      </p:sp>
      <p:sp>
        <p:nvSpPr>
          <p:cNvPr id="5" name="Footer Placeholder 4"/>
          <p:cNvSpPr>
            <a:spLocks noGrp="1"/>
          </p:cNvSpPr>
          <p:nvPr>
            <p:ph type="ftr" sz="quarter" idx="11"/>
          </p:nvPr>
        </p:nvSpPr>
        <p:spPr/>
        <p:txBody>
          <a:bodyPr/>
          <a:lstStyle/>
          <a:p>
            <a:r>
              <a:rPr lang="en-US" sz="1600" dirty="0"/>
              <a:t>6</a:t>
            </a:r>
          </a:p>
        </p:txBody>
      </p:sp>
    </p:spTree>
    <p:extLst>
      <p:ext uri="{BB962C8B-B14F-4D97-AF65-F5344CB8AC3E}">
        <p14:creationId xmlns:p14="http://schemas.microsoft.com/office/powerpoint/2010/main" val="3386840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3683" y="759125"/>
            <a:ext cx="8031192" cy="584775"/>
          </a:xfrm>
          <a:prstGeom prst="rect">
            <a:avLst/>
          </a:prstGeom>
          <a:noFill/>
        </p:spPr>
        <p:txBody>
          <a:bodyPr wrap="square" rtlCol="0">
            <a:spAutoFit/>
          </a:bodyPr>
          <a:lstStyle/>
          <a:p>
            <a:r>
              <a:rPr lang="en-US" sz="3200" i="1" u="sng" dirty="0"/>
              <a:t>Study Design</a:t>
            </a:r>
          </a:p>
        </p:txBody>
      </p:sp>
      <p:sp>
        <p:nvSpPr>
          <p:cNvPr id="8" name="Content Placeholder 7"/>
          <p:cNvSpPr>
            <a:spLocks noGrp="1"/>
          </p:cNvSpPr>
          <p:nvPr>
            <p:ph idx="1"/>
          </p:nvPr>
        </p:nvSpPr>
        <p:spPr>
          <a:xfrm>
            <a:off x="609600" y="1600201"/>
            <a:ext cx="10972800" cy="4178299"/>
          </a:xfrm>
        </p:spPr>
        <p:txBody>
          <a:bodyPr>
            <a:normAutofit lnSpcReduction="10000"/>
          </a:bodyPr>
          <a:lstStyle/>
          <a:p>
            <a:pPr>
              <a:buFont typeface="Wingdings" pitchFamily="2" charset="2"/>
              <a:buChar char="§"/>
            </a:pPr>
            <a:r>
              <a:rPr lang="en-IN" sz="2800" dirty="0">
                <a:latin typeface="Calibri" pitchFamily="34" charset="0"/>
              </a:rPr>
              <a:t>Software Reuse has been analysed since 1968 when Douglas McIlroy proposed to mass produce software with the help of reusable components.</a:t>
            </a:r>
          </a:p>
          <a:p>
            <a:pPr>
              <a:buFont typeface="Wingdings" pitchFamily="2" charset="2"/>
              <a:buChar char="§"/>
            </a:pPr>
            <a:r>
              <a:rPr lang="en-IN" sz="2800" dirty="0">
                <a:latin typeface="Calibri" pitchFamily="34" charset="0"/>
              </a:rPr>
              <a:t>How can we implement the reusable components?</a:t>
            </a:r>
          </a:p>
          <a:p>
            <a:pPr>
              <a:buFont typeface="Wingdings" pitchFamily="2" charset="2"/>
              <a:buChar char="§"/>
            </a:pPr>
            <a:r>
              <a:rPr lang="en-IN" sz="2800" dirty="0">
                <a:latin typeface="Calibri" pitchFamily="34" charset="0"/>
              </a:rPr>
              <a:t>To analyse these different forms of reuse, they generated a signature for each Java class of a mobile app, then tracked the signature across all apps.</a:t>
            </a:r>
          </a:p>
          <a:p>
            <a:pPr>
              <a:buFont typeface="Wingdings" pitchFamily="2" charset="2"/>
              <a:buChar char="§"/>
            </a:pPr>
            <a:r>
              <a:rPr lang="en-IN" sz="2800" dirty="0">
                <a:latin typeface="Calibri" pitchFamily="34" charset="0"/>
              </a:rPr>
              <a:t>In 2011, two authors started gathering information from the official Google Play app store to obtain two datasets.</a:t>
            </a:r>
          </a:p>
          <a:p>
            <a:pPr>
              <a:buFont typeface="Wingdings" pitchFamily="2" charset="2"/>
              <a:buChar char="§"/>
            </a:pPr>
            <a:endParaRPr lang="en-IN" sz="2800" dirty="0">
              <a:latin typeface="Calibri" pitchFamily="34" charset="0"/>
            </a:endParaRPr>
          </a:p>
          <a:p>
            <a:pPr>
              <a:buFont typeface="Wingdings" pitchFamily="2" charset="2"/>
              <a:buChar char="§"/>
            </a:pPr>
            <a:endParaRPr lang="en-IN" sz="2800" dirty="0">
              <a:latin typeface="Calibri" pitchFamily="34" charset="0"/>
            </a:endParaRPr>
          </a:p>
          <a:p>
            <a:pPr>
              <a:buFont typeface="Wingdings" pitchFamily="2" charset="2"/>
              <a:buChar char="§"/>
            </a:pPr>
            <a:endParaRPr lang="en-IN" sz="2800" dirty="0">
              <a:latin typeface="Calibri" pitchFamily="34" charset="0"/>
            </a:endParaRPr>
          </a:p>
          <a:p>
            <a:pPr>
              <a:buFont typeface="Wingdings" pitchFamily="2" charset="2"/>
              <a:buChar char="§"/>
            </a:pPr>
            <a:endParaRPr lang="en-IN" sz="2800" dirty="0">
              <a:latin typeface="Calibri" pitchFamily="34" charset="0"/>
            </a:endParaRPr>
          </a:p>
        </p:txBody>
      </p:sp>
      <p:sp>
        <p:nvSpPr>
          <p:cNvPr id="3" name="Slide Number Placeholder 2"/>
          <p:cNvSpPr>
            <a:spLocks noGrp="1"/>
          </p:cNvSpPr>
          <p:nvPr>
            <p:ph type="sldNum" sz="quarter" idx="12"/>
          </p:nvPr>
        </p:nvSpPr>
        <p:spPr/>
        <p:txBody>
          <a:bodyPr/>
          <a:lstStyle/>
          <a:p>
            <a:fld id="{5FAD8A63-AB99-094D-874B-7C6430332091}" type="slidenum">
              <a:rPr lang="en-US" smtClean="0"/>
              <a:t>7</a:t>
            </a:fld>
            <a:endParaRPr lang="en-US"/>
          </a:p>
        </p:txBody>
      </p:sp>
      <p:sp>
        <p:nvSpPr>
          <p:cNvPr id="5" name="Footer Placeholder 4"/>
          <p:cNvSpPr>
            <a:spLocks noGrp="1"/>
          </p:cNvSpPr>
          <p:nvPr>
            <p:ph type="ftr" sz="quarter" idx="11"/>
          </p:nvPr>
        </p:nvSpPr>
        <p:spPr/>
        <p:txBody>
          <a:bodyPr/>
          <a:lstStyle/>
          <a:p>
            <a:r>
              <a:rPr lang="en-US" sz="1600" dirty="0"/>
              <a:t>7</a:t>
            </a:r>
          </a:p>
        </p:txBody>
      </p:sp>
    </p:spTree>
    <p:extLst>
      <p:ext uri="{BB962C8B-B14F-4D97-AF65-F5344CB8AC3E}">
        <p14:creationId xmlns:p14="http://schemas.microsoft.com/office/powerpoint/2010/main" val="121159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09600" y="-736600"/>
            <a:ext cx="10972800" cy="127000"/>
          </a:xfrm>
        </p:spPr>
        <p:txBody>
          <a:bodyPr>
            <a:normAutofit fontScale="90000"/>
          </a:bodyPr>
          <a:lstStyle/>
          <a:p>
            <a:endParaRPr lang="en-IN" dirty="0"/>
          </a:p>
        </p:txBody>
      </p:sp>
      <p:sp>
        <p:nvSpPr>
          <p:cNvPr id="4" name="Content Placeholder 3"/>
          <p:cNvSpPr>
            <a:spLocks noGrp="1"/>
          </p:cNvSpPr>
          <p:nvPr>
            <p:ph idx="1"/>
          </p:nvPr>
        </p:nvSpPr>
        <p:spPr>
          <a:xfrm>
            <a:off x="609600" y="939800"/>
            <a:ext cx="10972800" cy="5186364"/>
          </a:xfrm>
        </p:spPr>
        <p:txBody>
          <a:bodyPr/>
          <a:lstStyle/>
          <a:p>
            <a:r>
              <a:rPr lang="en-IN" sz="2800" dirty="0">
                <a:latin typeface="Calibri" pitchFamily="34" charset="0"/>
              </a:rPr>
              <a:t>Obtained info of the binary android apps in the official Android Package (APK) and the apps metadata.</a:t>
            </a:r>
          </a:p>
          <a:p>
            <a:r>
              <a:rPr lang="en-IN" sz="2800" dirty="0">
                <a:latin typeface="Calibri" pitchFamily="34" charset="0"/>
              </a:rPr>
              <a:t>They studied only information collected from free to download Android apps as they required access to source code</a:t>
            </a:r>
          </a:p>
          <a:p>
            <a:r>
              <a:rPr lang="en-IN" sz="2800" dirty="0">
                <a:latin typeface="Calibri" pitchFamily="34" charset="0"/>
              </a:rPr>
              <a:t>From gathered data they concluded that Google Play considers 27 different app categories and eight game subcategories</a:t>
            </a:r>
          </a:p>
          <a:p>
            <a:r>
              <a:rPr lang="en-IN" sz="2800" dirty="0">
                <a:latin typeface="Calibri" pitchFamily="34" charset="0"/>
              </a:rPr>
              <a:t>They didn’t find the data related two categories Live Wallpapers and Widgets but found two identically named subcategories under Games.</a:t>
            </a:r>
          </a:p>
          <a:p>
            <a:endParaRPr lang="en-IN" sz="2800" dirty="0">
              <a:latin typeface="Calibri" pitchFamily="34" charset="0"/>
            </a:endParaRPr>
          </a:p>
        </p:txBody>
      </p:sp>
      <p:sp>
        <p:nvSpPr>
          <p:cNvPr id="5" name="Slide Number Placeholder 4"/>
          <p:cNvSpPr>
            <a:spLocks noGrp="1"/>
          </p:cNvSpPr>
          <p:nvPr>
            <p:ph type="sldNum" sz="quarter" idx="12"/>
          </p:nvPr>
        </p:nvSpPr>
        <p:spPr/>
        <p:txBody>
          <a:bodyPr/>
          <a:lstStyle/>
          <a:p>
            <a:fld id="{5FAD8A63-AB99-094D-874B-7C6430332091}" type="slidenum">
              <a:rPr lang="en-US" smtClean="0"/>
              <a:t>8</a:t>
            </a:fld>
            <a:endParaRPr lang="en-US"/>
          </a:p>
        </p:txBody>
      </p:sp>
      <p:sp>
        <p:nvSpPr>
          <p:cNvPr id="6" name="Footer Placeholder 5"/>
          <p:cNvSpPr>
            <a:spLocks noGrp="1"/>
          </p:cNvSpPr>
          <p:nvPr>
            <p:ph type="ftr" sz="quarter" idx="11"/>
          </p:nvPr>
        </p:nvSpPr>
        <p:spPr/>
        <p:txBody>
          <a:bodyPr/>
          <a:lstStyle/>
          <a:p>
            <a:r>
              <a:rPr lang="en-US" sz="1600" dirty="0"/>
              <a:t>8</a:t>
            </a:r>
          </a:p>
        </p:txBody>
      </p:sp>
    </p:spTree>
    <p:extLst>
      <p:ext uri="{BB962C8B-B14F-4D97-AF65-F5344CB8AC3E}">
        <p14:creationId xmlns:p14="http://schemas.microsoft.com/office/powerpoint/2010/main" val="217843815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727" y="797814"/>
            <a:ext cx="8153400" cy="511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5FAD8A63-AB99-094D-874B-7C6430332091}" type="slidenum">
              <a:rPr lang="en-US" smtClean="0"/>
              <a:t>9</a:t>
            </a:fld>
            <a:endParaRPr lang="en-US"/>
          </a:p>
        </p:txBody>
      </p:sp>
      <p:sp>
        <p:nvSpPr>
          <p:cNvPr id="4" name="Footer Placeholder 3"/>
          <p:cNvSpPr>
            <a:spLocks noGrp="1"/>
          </p:cNvSpPr>
          <p:nvPr>
            <p:ph type="ftr" sz="quarter" idx="11"/>
          </p:nvPr>
        </p:nvSpPr>
        <p:spPr/>
        <p:txBody>
          <a:bodyPr/>
          <a:lstStyle/>
          <a:p>
            <a:r>
              <a:rPr lang="en-US" sz="1600" dirty="0"/>
              <a:t>9</a:t>
            </a:r>
          </a:p>
        </p:txBody>
      </p:sp>
    </p:spTree>
    <p:extLst>
      <p:ext uri="{BB962C8B-B14F-4D97-AF65-F5344CB8AC3E}">
        <p14:creationId xmlns:p14="http://schemas.microsoft.com/office/powerpoint/2010/main" val="191463743"/>
      </p:ext>
    </p:extLst>
  </p:cSld>
  <p:clrMapOvr>
    <a:masterClrMapping/>
  </p:clrMapOvr>
</p:sld>
</file>

<file path=ppt/theme/theme1.xml><?xml version="1.0" encoding="utf-8"?>
<a:theme xmlns:a="http://schemas.openxmlformats.org/drawingml/2006/main" name="UMKC_PPT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UMKC_PPT4</Template>
  <TotalTime>506</TotalTime>
  <Words>1578</Words>
  <Application>Microsoft Office PowerPoint</Application>
  <PresentationFormat>Widescreen</PresentationFormat>
  <Paragraphs>212</Paragraphs>
  <Slides>22</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22</vt:i4>
      </vt:variant>
    </vt:vector>
  </HeadingPairs>
  <TitlesOfParts>
    <vt:vector size="34" baseType="lpstr">
      <vt:lpstr>Arial</vt:lpstr>
      <vt:lpstr>Calibri</vt:lpstr>
      <vt:lpstr>CalvertMTStd</vt:lpstr>
      <vt:lpstr>CalvertMTStd-Light</vt:lpstr>
      <vt:lpstr>Helvetica</vt:lpstr>
      <vt:lpstr>SabonLTStd-Italic</vt:lpstr>
      <vt:lpstr>SabonLTStd-Roman</vt:lpstr>
      <vt:lpstr>TimesNewRomanPS-ItalicMT</vt:lpstr>
      <vt:lpstr>TimesNewRomanPSMT</vt:lpstr>
      <vt:lpstr>Wingdings</vt:lpstr>
      <vt:lpstr>UMKC_PPT4</vt:lpstr>
      <vt:lpstr>Custom Design</vt:lpstr>
      <vt:lpstr>PowerPoint Presentation</vt:lpstr>
      <vt:lpstr>    Introduction:</vt:lpstr>
      <vt:lpstr>What are Mobile Applications ?</vt:lpstr>
      <vt:lpstr>Mobile Market Revenue:</vt:lpstr>
      <vt:lpstr>Educational Background </vt:lpstr>
      <vt:lpstr>PowerPoint Presentation</vt:lpstr>
      <vt:lpstr>PowerPoint Presentation</vt:lpstr>
      <vt:lpstr>PowerPoint Presentation</vt:lpstr>
      <vt:lpstr>PowerPoint Presentation</vt:lpstr>
      <vt:lpstr>Class Signature Extraction</vt:lpstr>
      <vt:lpstr>PowerPoint Presentation</vt:lpstr>
      <vt:lpstr>PowerPoint Presentation</vt:lpstr>
      <vt:lpstr>Inheritance Reuse</vt:lpstr>
      <vt:lpstr>PowerPoint Presentation</vt:lpstr>
      <vt:lpstr>Code Reuse</vt:lpstr>
      <vt:lpstr>PowerPoint Presentation</vt:lpstr>
      <vt:lpstr>PowerPoint Presentation</vt:lpstr>
      <vt:lpstr>PowerPoint Presentation</vt:lpstr>
      <vt:lpstr>PowerPoint Presentation</vt:lpstr>
      <vt:lpstr>PowerPoint Presentation</vt:lpstr>
      <vt:lpstr>PowerPoint Presentation</vt:lpstr>
      <vt:lpstr>Thank you &amp; 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vilas mamidyala</dc:creator>
  <cp:lastModifiedBy>DINESH KUMAR BANDAM</cp:lastModifiedBy>
  <cp:revision>49</cp:revision>
  <dcterms:created xsi:type="dcterms:W3CDTF">2016-04-11T01:58:55Z</dcterms:created>
  <dcterms:modified xsi:type="dcterms:W3CDTF">2016-04-11T23:40:33Z</dcterms:modified>
</cp:coreProperties>
</file>