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126" d="100"/>
          <a:sy n="126" d="100"/>
        </p:scale>
        <p:origin x="15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1003624" y="1113915"/>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dirty="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1" i="0" u="none" strike="noStrike" kern="0" cap="none" spc="0" baseline="0" dirty="0">
                <a:solidFill>
                  <a:srgbClr val="000000"/>
                </a:solidFill>
                <a:latin typeface="Arial" charset="0"/>
                <a:ea typeface="Arial" charset="0"/>
                <a:cs typeface="Arial" charset="0"/>
                <a:sym typeface="Arial" charset="0"/>
              </a:rPr>
              <a:t>Dinesh kumar S</a:t>
            </a:r>
            <a:endParaRPr lang="en-US" altLang="zh-CN" sz="1100" b="1" i="0" u="none" strike="noStrike" kern="0" cap="none" spc="0" baseline="0" dirty="0">
              <a:solidFill>
                <a:srgbClr val="000000"/>
              </a:solidFill>
              <a:latin typeface="Arial" charset="0"/>
              <a:ea typeface="Arial" charset="0"/>
              <a:cs typeface="Arial" charset="0"/>
            </a:endParaRP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1" i="0" u="none" strike="noStrike" kern="0" cap="none" spc="0" baseline="0" dirty="0">
                <a:solidFill>
                  <a:srgbClr val="000000"/>
                </a:solidFill>
                <a:latin typeface="Arial" charset="0"/>
                <a:ea typeface="Arial" charset="0"/>
                <a:cs typeface="Arial" charset="0"/>
                <a:sym typeface="Arial" charset="0"/>
              </a:rPr>
              <a:t>au513521104013</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108503"/>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dirty="0">
                <a:solidFill>
                  <a:srgbClr val="000000"/>
                </a:solidFill>
                <a:latin typeface="Arial" charset="0"/>
                <a:ea typeface="Arial" charset="0"/>
                <a:cs typeface="Arial" charset="0"/>
                <a:sym typeface="Arial" charset="0"/>
              </a:rPr>
              <a:t>MODELLING:</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Database Modeling</a:t>
            </a:r>
            <a:r>
              <a:rPr lang="en-US" altLang="zh-CN" sz="1400" b="0" i="0" u="none" strike="noStrike" kern="0" cap="none" spc="0" baseline="0" dirty="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dirty="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RESULTS:</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User satisfaction on using our website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
        <p:nvSpPr>
          <p:cNvPr id="15" name="Text Placeholder 14">
            <a:extLst>
              <a:ext uri="{FF2B5EF4-FFF2-40B4-BE49-F238E27FC236}">
                <a16:creationId xmlns:a16="http://schemas.microsoft.com/office/drawing/2014/main" id="{912FDD8A-FF90-C09F-51BB-7286D74ADF3A}"/>
              </a:ext>
            </a:extLst>
          </p:cNvPr>
          <p:cNvSpPr>
            <a:spLocks noGrp="1"/>
          </p:cNvSpPr>
          <p:nvPr>
            <p:ph type="body" idx="1"/>
          </p:nvPr>
        </p:nvSpPr>
        <p:spPr>
          <a:xfrm>
            <a:off x="6914271" y="733800"/>
            <a:ext cx="2229729" cy="4084385"/>
          </a:xfrm>
        </p:spPr>
        <p:txBody>
          <a:bodyPr/>
          <a:lstStyle/>
          <a:p>
            <a:pPr marL="438023" indent="-285750" algn="l">
              <a:lnSpc>
                <a:spcPct val="115000"/>
              </a:lnSpc>
              <a:spcBef>
                <a:spcPts val="0"/>
              </a:spcBef>
              <a:spcAft>
                <a:spcPts val="0"/>
              </a:spcAft>
              <a:buClr>
                <a:srgbClr val="000000"/>
              </a:buClr>
              <a:buSzPts val="1200"/>
              <a:buFont typeface="Wingdings" panose="05000000000000000000" pitchFamily="2" charset="2"/>
              <a:buChar char="v"/>
            </a:pPr>
            <a:r>
              <a:rPr lang="en-US" altLang="zh-CN" sz="1400" i="0" u="none" strike="noStrike" kern="0" cap="none" spc="0" baseline="0" dirty="0">
                <a:solidFill>
                  <a:schemeClr val="tx1"/>
                </a:solidFill>
                <a:latin typeface="Arial" charset="0"/>
                <a:ea typeface="Arial" charset="0"/>
                <a:cs typeface="Arial" charset="0"/>
                <a:sym typeface="Arial" charset="0"/>
              </a:rPr>
              <a:t>The Home page consists of a friendly interface and easier navigation to all the pages like Find Bus,</a:t>
            </a:r>
            <a:r>
              <a:rPr lang="en-US" altLang="zh-CN" sz="1200" dirty="0">
                <a:solidFill>
                  <a:schemeClr val="tx1"/>
                </a:solidFill>
                <a:sym typeface="Arial" charset="0"/>
              </a:rPr>
              <a:t> </a:t>
            </a:r>
            <a:r>
              <a:rPr lang="en-US" altLang="zh-CN" sz="1400" i="0" u="none" strike="noStrike" kern="0" cap="none" spc="0" baseline="0" dirty="0">
                <a:solidFill>
                  <a:schemeClr val="tx1"/>
                </a:solidFill>
                <a:latin typeface="Arial" charset="0"/>
                <a:ea typeface="Arial" charset="0"/>
                <a:cs typeface="Arial" charset="0"/>
                <a:sym typeface="Arial" charset="0"/>
              </a:rPr>
              <a:t>See Bookings and   Registration pages .</a:t>
            </a:r>
            <a:endParaRPr lang="en-US" altLang="zh-CN" sz="1200" i="0" u="none" strike="noStrike" kern="0" cap="none" spc="0" baseline="0" dirty="0">
              <a:solidFill>
                <a:schemeClr val="tx1"/>
              </a:solidFill>
              <a:latin typeface="Arial" charset="0"/>
              <a:ea typeface="Arial" charset="0"/>
              <a:cs typeface="Arial" charset="0"/>
              <a:sym typeface="Arial" charset="0"/>
            </a:endParaRPr>
          </a:p>
          <a:p>
            <a:pPr marL="438023" indent="-285750" algn="l">
              <a:lnSpc>
                <a:spcPct val="115000"/>
              </a:lnSpc>
              <a:spcBef>
                <a:spcPts val="0"/>
              </a:spcBef>
              <a:spcAft>
                <a:spcPts val="0"/>
              </a:spcAft>
              <a:buClr>
                <a:srgbClr val="000000"/>
              </a:buClr>
              <a:buSzPts val="1200"/>
              <a:buFont typeface="Wingdings" panose="05000000000000000000" pitchFamily="2" charset="2"/>
              <a:buChar char="v"/>
            </a:pPr>
            <a:r>
              <a:rPr lang="en-US" altLang="zh-CN" sz="1400" i="0" u="none" strike="noStrike" kern="0" cap="none" spc="0" baseline="0" dirty="0">
                <a:solidFill>
                  <a:schemeClr val="tx1"/>
                </a:solidFill>
                <a:latin typeface="Arial" charset="0"/>
                <a:ea typeface="Arial" charset="0"/>
                <a:cs typeface="Arial" charset="0"/>
                <a:sym typeface="Arial" charset="0"/>
              </a:rPr>
              <a:t>It provides easy access so that all people can use the website without any issues</a:t>
            </a:r>
            <a:endParaRPr lang="zh-CN" altLang="en-US" sz="1200" i="0" u="none" strike="noStrike" kern="0" cap="none" spc="0" baseline="0" dirty="0">
              <a:solidFill>
                <a:schemeClr val="tx1"/>
              </a:solidFill>
              <a:latin typeface="Arial" charset="0"/>
              <a:ea typeface="Arial" charset="0"/>
              <a:cs typeface="Arial" charset="0"/>
              <a:sym typeface="Arial" charset="0"/>
            </a:endParaRPr>
          </a:p>
          <a:p>
            <a:endParaRPr lang="en-US" dirty="0"/>
          </a:p>
        </p:txBody>
      </p:sp>
      <p:pic>
        <p:nvPicPr>
          <p:cNvPr id="5" name="Picture 4">
            <a:extLst>
              <a:ext uri="{FF2B5EF4-FFF2-40B4-BE49-F238E27FC236}">
                <a16:creationId xmlns:a16="http://schemas.microsoft.com/office/drawing/2014/main" id="{52BAE2BB-493C-410A-4615-826CF897C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92" y="733800"/>
            <a:ext cx="6935811" cy="3937518"/>
          </a:xfrm>
          <a:prstGeom prst="rect">
            <a:avLst/>
          </a:prstGeom>
        </p:spPr>
      </p:pic>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
        <p:nvSpPr>
          <p:cNvPr id="3" name="TextBox 2">
            <a:extLst>
              <a:ext uri="{FF2B5EF4-FFF2-40B4-BE49-F238E27FC236}">
                <a16:creationId xmlns:a16="http://schemas.microsoft.com/office/drawing/2014/main" id="{91C4B2EC-E50C-69DF-D64F-0A092D25C436}"/>
              </a:ext>
            </a:extLst>
          </p:cNvPr>
          <p:cNvSpPr txBox="1"/>
          <p:nvPr/>
        </p:nvSpPr>
        <p:spPr>
          <a:xfrm>
            <a:off x="628560" y="1267733"/>
            <a:ext cx="8261842" cy="3348528"/>
          </a:xfrm>
          <a:prstGeom prst="rect">
            <a:avLst/>
          </a:prstGeom>
          <a:noFill/>
        </p:spPr>
        <p:txBody>
          <a:bodyPr wrap="square">
            <a:spAutoFit/>
          </a:bodyPr>
          <a:lstStyle/>
          <a:p>
            <a:pPr marL="285750" indent="-285750">
              <a:buFont typeface="Wingdings" panose="05000000000000000000" pitchFamily="2" charset="2"/>
              <a:buChar char="v"/>
            </a:pPr>
            <a:r>
              <a:rPr lang="en-IN" b="1" dirty="0"/>
              <a:t>Company Overview: </a:t>
            </a:r>
          </a:p>
          <a:p>
            <a:r>
              <a:rPr lang="en-IN" dirty="0"/>
              <a:t>              Provide a brief overview of the company operating the bus reservation system, including its history, mission, and values.</a:t>
            </a:r>
          </a:p>
          <a:p>
            <a:endParaRPr lang="en-IN" dirty="0"/>
          </a:p>
          <a:p>
            <a:pPr marL="285750" indent="-285750">
              <a:buFont typeface="Wingdings" panose="05000000000000000000" pitchFamily="2" charset="2"/>
              <a:buChar char="v"/>
            </a:pPr>
            <a:r>
              <a:rPr lang="en-IN" b="1" dirty="0"/>
              <a:t>Team Members:</a:t>
            </a:r>
          </a:p>
          <a:p>
            <a:r>
              <a:rPr lang="en-IN" dirty="0"/>
              <a:t>              Introduce key team members involved in developing and managing the reservation system, highlighting their expertise and roles.</a:t>
            </a:r>
          </a:p>
          <a:p>
            <a:endParaRPr lang="en-IN" dirty="0"/>
          </a:p>
          <a:p>
            <a:pPr marL="285750" indent="-285750">
              <a:buFont typeface="Wingdings" panose="05000000000000000000" pitchFamily="2" charset="2"/>
              <a:buChar char="v"/>
            </a:pPr>
            <a:r>
              <a:rPr lang="en-IN" b="1" dirty="0"/>
              <a:t>Service Offerings: </a:t>
            </a:r>
          </a:p>
          <a:p>
            <a:r>
              <a:rPr lang="en-IN" dirty="0"/>
              <a:t>              Describe the services offered through the reservation system, such as ticket booking, route information, and customer support.</a:t>
            </a:r>
          </a:p>
          <a:p>
            <a:endParaRPr lang="en-IN" b="1" dirty="0"/>
          </a:p>
          <a:p>
            <a:pPr marL="285750" indent="-285750">
              <a:buFont typeface="Wingdings" panose="05000000000000000000" pitchFamily="2" charset="2"/>
              <a:buChar char="v"/>
            </a:pPr>
            <a:r>
              <a:rPr lang="en-IN" b="1" dirty="0"/>
              <a:t>Contact Information:</a:t>
            </a:r>
          </a:p>
          <a:p>
            <a:r>
              <a:rPr lang="en-IN" dirty="0"/>
              <a:t>              Provide contact details, including address, phone number, and email, to allow users to reach out for inquiries or support.</a:t>
            </a:r>
          </a:p>
        </p:txBody>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52400" y="1267698"/>
            <a:ext cx="8033400"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Bus Ticket Booking:</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Provide a comprehensive search functionality for users to find buses based on their preferences such as date, time, and route. Allow users to select seats and make reservations easily.</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Real-time Availability: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Display real-time availability of seats on different buses, giving users up-to-date information to make informed decisions.</a:t>
            </a:r>
          </a:p>
          <a:p>
            <a:pPr marL="285750" indent="-285750" algn="l">
              <a:lnSpc>
                <a:spcPct val="100000"/>
              </a:lnSpc>
              <a:spcBef>
                <a:spcPts val="0"/>
              </a:spcBef>
              <a:spcAft>
                <a:spcPts val="0"/>
              </a:spcAft>
              <a:buClr>
                <a:srgbClr val="000000"/>
              </a:buClr>
              <a:buSzPts val="1400"/>
              <a:buFont typeface="Arial" charset="0"/>
              <a:buChar char="•"/>
            </a:pPr>
            <a:endParaRPr lang="en-US" altLang="zh-CN" sz="1400" b="1"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Payment Gateway:</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Integrate a secure payment gateway to process online transactions smoothly, ensuring a seamless booking experience for users.</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Booking Management:</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Allow users to manage their bookings, including viewing and modifying reservations. Provide booking confirmation and e-ticket generation for convenience.</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dirty="0">
                <a:solidFill>
                  <a:srgbClr val="000000"/>
                </a:solidFill>
                <a:latin typeface="Arial" charset="0"/>
                <a:ea typeface="Arial" charset="0"/>
                <a:cs typeface="Arial" charset="0"/>
                <a:sym typeface="Arial" charset="0"/>
              </a:rPr>
              <a:t>Departments-Page</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8" y="1077903"/>
            <a:ext cx="8248993" cy="375483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Department Overview: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Provide a brief description of each department within the bus reservation system, such as Ticketing, Operations, Finance, and Customer Service. This overview should highlight the role and responsibilities of each department in the system.</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Department Contacts: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Include contact information for key personnel in each department, such as email addresses or phone numbers. This allows users to easily reach out for assistance or inquiries related to their bookings.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Department Services: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Detail the specific services offered by each department. For example, Ticketing handles ticket reservations, Operations manages bus schedules and routes, </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Department Updates and Announcements: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Provide a section for departments to post updates, announcements, or changes in services. This helps keep users informed about any relevant information that may affect their travel plans or bookings.</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539390"/>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Integration with Travel Agencies:</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Partnering with travel agencies to offer bundled services such as hotel bookings, tour packages, and travel insurance along with bus tickets.</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Mobile App Development:</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Developing a mobile app to allow passengers to book tickets, track buses in real-time, receive notifications, and access their booking history on the go.</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Enhanced Analytics:</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Implementing advanced analytics to gather insights on booking patterns, popular routes, and passenger demographics to optimize bus schedules and improve service efficiency.</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Accessibility Features: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Adding features such as voice-enabled search, support for multiple languages, and compatibility with screen readers to make the system more accessible to all users.</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539390"/>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Improved User Experience: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Bus Reservation System significantly improves the booking experience for passengers by providing a user-friendly interface and streamlined booking process.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Efficient Ticket Management: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system efficiently manages ticket availability, seat selection, and booking confirmation, reducing errors and ensuring a smooth booking process.</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Secure Online Transactions: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Integration with a secure payment gateway enables passengers to make online transactions safely and conveniently, enhancing the overall booking experience.</a:t>
            </a: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Enhanced Operational Efficiency: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system's admin panel allows bus operators to manage schedules, routes, and ticket prices effectively, leading to improved operational efficiency and better decision-making.</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err="1">
                <a:solidFill>
                  <a:srgbClr val="000000"/>
                </a:solidFill>
                <a:latin typeface="Arial" charset="0"/>
                <a:ea typeface="Arial" charset="0"/>
                <a:cs typeface="Arial" charset="0"/>
                <a:sym typeface="Arial" charset="0"/>
              </a:rPr>
              <a:t>Purpose</a:t>
            </a:r>
            <a:r>
              <a:rPr lang="en-US" altLang="zh-CN" sz="1400" b="0" i="0" u="none" strike="noStrike" kern="0" cap="none" spc="0" baseline="0" dirty="0" err="1">
                <a:solidFill>
                  <a:srgbClr val="000000"/>
                </a:solidFill>
                <a:latin typeface="Arial" charset="0"/>
                <a:ea typeface="Arial" charset="0"/>
                <a:cs typeface="Arial" charset="0"/>
                <a:sym typeface="Arial" charset="0"/>
              </a:rPr>
              <a:t>:</a:t>
            </a:r>
            <a:r>
              <a:rPr lang="en-US" altLang="zh-CN" dirty="0" err="1">
                <a:sym typeface="Arial" charset="0"/>
              </a:rPr>
              <a:t>T</a:t>
            </a:r>
            <a:r>
              <a:rPr lang="en-US" altLang="zh-CN" sz="1400" b="0" i="0" u="none" strike="noStrike" kern="0" cap="none" spc="0" baseline="0" dirty="0" err="1">
                <a:solidFill>
                  <a:srgbClr val="000000"/>
                </a:solidFill>
                <a:latin typeface="Arial" charset="0"/>
                <a:ea typeface="Arial" charset="0"/>
                <a:cs typeface="Arial" charset="0"/>
                <a:sym typeface="Arial" charset="0"/>
              </a:rPr>
              <a:t>he</a:t>
            </a:r>
            <a:r>
              <a:rPr lang="en-US" altLang="zh-CN" sz="1400" b="0" i="0" u="none" strike="noStrike" kern="0" cap="none" spc="0" baseline="0" dirty="0">
                <a:solidFill>
                  <a:srgbClr val="000000"/>
                </a:solidFill>
                <a:latin typeface="Arial" charset="0"/>
                <a:ea typeface="Arial" charset="0"/>
                <a:cs typeface="Arial" charset="0"/>
                <a:sym typeface="Arial" charset="0"/>
              </a:rPr>
              <a:t>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err="1">
                <a:solidFill>
                  <a:srgbClr val="000000"/>
                </a:solidFill>
                <a:latin typeface="Arial" charset="0"/>
                <a:ea typeface="Arial" charset="0"/>
                <a:cs typeface="Arial" charset="0"/>
                <a:sym typeface="Arial" charset="0"/>
              </a:rPr>
              <a:t>Features:</a:t>
            </a:r>
            <a:r>
              <a:rPr lang="en-US" altLang="zh-CN" sz="1400" b="0" i="0" u="none" strike="noStrike" kern="0" cap="none" spc="0" baseline="0" dirty="0" err="1">
                <a:solidFill>
                  <a:srgbClr val="000000"/>
                </a:solidFill>
                <a:latin typeface="Arial" charset="0"/>
                <a:ea typeface="Arial" charset="0"/>
                <a:cs typeface="Arial" charset="0"/>
                <a:sym typeface="Arial" charset="0"/>
              </a:rPr>
              <a:t>The</a:t>
            </a:r>
            <a:r>
              <a:rPr lang="en-US" altLang="zh-CN" sz="1400" b="0" i="0" u="none" strike="noStrike" kern="0" cap="none" spc="0" baseline="0" dirty="0">
                <a:solidFill>
                  <a:srgbClr val="000000"/>
                </a:solidFill>
                <a:latin typeface="Arial" charset="0"/>
                <a:ea typeface="Arial" charset="0"/>
                <a:cs typeface="Arial" charset="0"/>
                <a:sym typeface="Arial" charset="0"/>
              </a:rPr>
              <a:t>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Technology </a:t>
            </a:r>
            <a:r>
              <a:rPr lang="en-US" altLang="zh-CN" sz="1400" b="1" i="0" u="none" strike="noStrike" kern="0" cap="none" spc="0" baseline="0" dirty="0" err="1">
                <a:solidFill>
                  <a:srgbClr val="000000"/>
                </a:solidFill>
                <a:latin typeface="Arial" charset="0"/>
                <a:ea typeface="Arial" charset="0"/>
                <a:cs typeface="Arial" charset="0"/>
                <a:sym typeface="Arial" charset="0"/>
              </a:rPr>
              <a:t>Stack</a:t>
            </a:r>
            <a:r>
              <a:rPr lang="en-US" altLang="zh-CN" sz="1400" b="0" i="0" u="none" strike="noStrike" kern="0" cap="none" spc="0" baseline="0" dirty="0" err="1">
                <a:solidFill>
                  <a:srgbClr val="000000"/>
                </a:solidFill>
                <a:latin typeface="Arial" charset="0"/>
                <a:ea typeface="Arial" charset="0"/>
                <a:cs typeface="Arial" charset="0"/>
                <a:sym typeface="Arial" charset="0"/>
              </a:rPr>
              <a:t>:</a:t>
            </a:r>
            <a:r>
              <a:rPr lang="en-US" altLang="zh-CN" dirty="0" err="1">
                <a:sym typeface="Arial" charset="0"/>
              </a:rPr>
              <a:t>B</a:t>
            </a:r>
            <a:r>
              <a:rPr lang="en-US" altLang="zh-CN" sz="1400" b="0" i="0" u="none" strike="noStrike" kern="0" cap="none" spc="0" baseline="0" dirty="0" err="1">
                <a:solidFill>
                  <a:srgbClr val="000000"/>
                </a:solidFill>
                <a:latin typeface="Arial" charset="0"/>
                <a:ea typeface="Arial" charset="0"/>
                <a:cs typeface="Arial" charset="0"/>
                <a:sym typeface="Arial" charset="0"/>
              </a:rPr>
              <a:t>uilt</a:t>
            </a:r>
            <a:r>
              <a:rPr lang="en-US" altLang="zh-CN" sz="1400" b="0" i="0" u="none" strike="noStrike" kern="0" cap="none" spc="0" baseline="0" dirty="0">
                <a:solidFill>
                  <a:srgbClr val="000000"/>
                </a:solidFill>
                <a:latin typeface="Arial" charset="0"/>
                <a:ea typeface="Arial" charset="0"/>
                <a:cs typeface="Arial" charset="0"/>
                <a:sym typeface="Arial" charset="0"/>
              </a:rPr>
              <a: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err="1">
                <a:solidFill>
                  <a:srgbClr val="000000"/>
                </a:solidFill>
                <a:latin typeface="Arial" charset="0"/>
                <a:ea typeface="Arial" charset="0"/>
                <a:cs typeface="Arial" charset="0"/>
                <a:sym typeface="Arial" charset="0"/>
              </a:rPr>
              <a:t>Objective</a:t>
            </a:r>
            <a:r>
              <a:rPr lang="en-US" altLang="zh-CN" sz="1400" b="0" i="0" u="none" strike="noStrike" kern="0" cap="none" spc="0" baseline="0" dirty="0" err="1">
                <a:solidFill>
                  <a:srgbClr val="000000"/>
                </a:solidFill>
                <a:latin typeface="Arial" charset="0"/>
                <a:ea typeface="Arial" charset="0"/>
                <a:cs typeface="Arial" charset="0"/>
                <a:sym typeface="Arial" charset="0"/>
              </a:rPr>
              <a:t>:By</a:t>
            </a:r>
            <a:r>
              <a:rPr lang="en-US" altLang="zh-CN" sz="1400" b="0" i="0" u="none" strike="noStrike" kern="0" cap="none" spc="0" baseline="0" dirty="0">
                <a:solidFill>
                  <a:srgbClr val="000000"/>
                </a:solidFill>
                <a:latin typeface="Arial" charset="0"/>
                <a:ea typeface="Arial" charset="0"/>
                <a:cs typeface="Arial" charset="0"/>
                <a:sym typeface="Arial" charset="0"/>
              </a:rPr>
              <a:t>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67" name="矩形"/>
          <p:cNvSpPr>
            <a:spLocks/>
          </p:cNvSpPr>
          <p:nvPr/>
        </p:nvSpPr>
        <p:spPr>
          <a:xfrm>
            <a:off x="502617" y="1041592"/>
            <a:ext cx="7642282" cy="3539390"/>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User Interface</a:t>
            </a:r>
            <a:r>
              <a:rPr lang="en-US" altLang="zh-CN" sz="1400" b="0" i="0" u="none" strike="noStrike" kern="0" cap="none" spc="0" baseline="0" dirty="0">
                <a:solidFill>
                  <a:srgbClr val="000000"/>
                </a:solidFill>
                <a:latin typeface="Arial" charset="0"/>
                <a:ea typeface="Arial" charset="0"/>
                <a:cs typeface="Arial" charset="0"/>
                <a:sym typeface="Arial" charset="0"/>
              </a:rPr>
              <a:t>: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Create an intuitive and user-friendly interface for passengers to easily search for buses, select seats, and make reservations.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Ticket Management</a:t>
            </a:r>
            <a:r>
              <a:rPr lang="en-US" altLang="zh-CN" sz="1400" b="0" i="0" u="none" strike="noStrike" kern="0" cap="none" spc="0" baseline="0" dirty="0">
                <a:solidFill>
                  <a:srgbClr val="000000"/>
                </a:solidFill>
                <a:latin typeface="Arial" charset="0"/>
                <a:ea typeface="Arial" charset="0"/>
                <a:cs typeface="Arial" charset="0"/>
                <a:sym typeface="Arial" charset="0"/>
              </a:rPr>
              <a:t>: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Implement a system to manage ticket availability, seat selection, and booking confirmation.</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Payment Gateway Integration</a:t>
            </a:r>
            <a:r>
              <a:rPr lang="en-US" altLang="zh-CN" sz="1400" b="0" i="0" u="none" strike="noStrike" kern="0" cap="none" spc="0" baseline="0" dirty="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Integrate a secure payment gateway to facilitate online transactions for ticket reservations.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Admin Panel</a:t>
            </a:r>
            <a:r>
              <a:rPr lang="en-US" altLang="zh-CN" sz="1400" b="0" i="0" u="none" strike="noStrike" kern="0" cap="none" spc="0" baseline="0" dirty="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Develop an admin panel to manage bus schedules, routes, ticket prices, and view booking details.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
        <p:nvSpPr>
          <p:cNvPr id="73" name="矩形"/>
          <p:cNvSpPr>
            <a:spLocks/>
          </p:cNvSpPr>
          <p:nvPr/>
        </p:nvSpPr>
        <p:spPr>
          <a:xfrm>
            <a:off x="228151" y="918854"/>
            <a:ext cx="6772156" cy="3970277"/>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Objective:</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project aims to develop a bus reservation system to facilitate easy booking of bus tickets for passengers and streamline the ticketing process for bus operators.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Scope: </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system will include features such as user registration, bus search and booking, seat selection, payment processing, and an admin panel for managing bus schedules, routes, and bookings.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Technology Stack:</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system will be built using Django for the backend. The frontend will be developed using HTML, CSS, and JavaScript, with Bootstrap for styling.</a:t>
            </a:r>
          </a:p>
          <a:p>
            <a:pPr algn="l">
              <a:lnSpc>
                <a:spcPct val="100000"/>
              </a:lnSpc>
              <a:spcBef>
                <a:spcPts val="0"/>
              </a:spcBef>
              <a:spcAft>
                <a:spcPts val="0"/>
              </a:spcAft>
              <a:buClr>
                <a:srgbClr val="000000"/>
              </a:buClr>
              <a:buSzPts val="1400"/>
            </a:pPr>
            <a:endParaRPr lang="en-US" altLang="zh-CN" sz="1400" b="1"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Expected Outcome:</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The project will result in a fully functional bus reservation system that provides a seamless booking experience for passengers and efficient management tools for bus operators.</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pic>
        <p:nvPicPr>
          <p:cNvPr id="3" name="Picture 2">
            <a:extLst>
              <a:ext uri="{FF2B5EF4-FFF2-40B4-BE49-F238E27FC236}">
                <a16:creationId xmlns:a16="http://schemas.microsoft.com/office/drawing/2014/main" id="{5CBAEFC1-14C7-8EE0-1E57-7384DA5EA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587" y="1438164"/>
            <a:ext cx="1943813" cy="2004510"/>
          </a:xfrm>
          <a:prstGeom prst="rect">
            <a:avLst/>
          </a:prstGeom>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323946"/>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Online Booking System: </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Implement a web-based platform where users can search for buses based on their preferences such as departure city, destination, date, and time. They can then select available seats and make reservations online.</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a:t>
            </a: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Seat Selection and Reservation:</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Develop a system that allows users to view the layout of the bus and choose their preferred seats. Once selected, the system should reserve the seats for a specific duration to allow the user to complete the booking process.</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Integration with Payment Gateway:</a:t>
            </a:r>
          </a:p>
          <a:p>
            <a:pPr algn="l">
              <a:lnSpc>
                <a:spcPct val="100000"/>
              </a:lnSpc>
              <a:spcBef>
                <a:spcPts val="0"/>
              </a:spcBef>
              <a:spcAft>
                <a:spcPts val="0"/>
              </a:spcAft>
              <a:buClr>
                <a:srgbClr val="000000"/>
              </a:buClr>
              <a:buSzPts val="1400"/>
            </a:pPr>
            <a:r>
              <a:rPr lang="en-US" altLang="zh-CN" sz="1400" b="0" i="0" u="none" strike="noStrike" kern="0" cap="none" spc="0" baseline="0" dirty="0">
                <a:solidFill>
                  <a:srgbClr val="000000"/>
                </a:solidFill>
                <a:latin typeface="Arial" charset="0"/>
                <a:ea typeface="Arial" charset="0"/>
                <a:cs typeface="Arial" charset="0"/>
                <a:sym typeface="Arial" charset="0"/>
              </a:rPr>
              <a:t>        Integrate a secure payment gateway to enable users to pay for their bookings online. The system should support various payment methods such as credit/debit cards, net banking, and digital wallets.</a:t>
            </a:r>
          </a:p>
          <a:p>
            <a:pPr algn="l">
              <a:lnSpc>
                <a:spcPct val="100000"/>
              </a:lnSpc>
              <a:spcBef>
                <a:spcPts val="0"/>
              </a:spcBef>
              <a:spcAft>
                <a:spcPts val="0"/>
              </a:spcAft>
              <a:buClr>
                <a:srgbClr val="000000"/>
              </a:buClr>
              <a:buSzPts val="1400"/>
            </a:pPr>
            <a:endParaRPr lang="en-US" altLang="zh-CN" sz="1400" b="1" i="0" u="none" strike="noStrike" kern="0" cap="none" spc="0" baseline="0" dirty="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75483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dirty="0">
                <a:solidFill>
                  <a:srgbClr val="000000"/>
                </a:solidFill>
                <a:latin typeface="Arial" charset="0"/>
                <a:ea typeface="Arial" charset="0"/>
                <a:cs typeface="Arial" charset="0"/>
                <a:sym typeface="Arial" charset="0"/>
              </a:rPr>
              <a:t>: </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dirty="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dirty="0">
                <a:solidFill>
                  <a:srgbClr val="000000"/>
                </a:solidFill>
                <a:latin typeface="Arial" charset="0"/>
                <a:ea typeface="Arial" charset="0"/>
                <a:cs typeface="Arial" charset="0"/>
                <a:sym typeface="Arial" charset="0"/>
              </a:rPr>
              <a:t>:</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910052" cy="440116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dirty="0">
                <a:solidFill>
                  <a:srgbClr val="000000"/>
                </a:solidFill>
                <a:latin typeface="Arial" charset="0"/>
                <a:ea typeface="Arial" charset="0"/>
                <a:cs typeface="Arial" charset="0"/>
                <a:sym typeface="Arial" charset="0"/>
              </a:rPr>
              <a:t>:  </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285750" algn="l">
              <a:lnSpc>
                <a:spcPct val="100000"/>
              </a:lnSpc>
              <a:spcBef>
                <a:spcPts val="0"/>
              </a:spcBef>
              <a:spcAft>
                <a:spcPts val="0"/>
              </a:spcAft>
              <a:buClr>
                <a:srgbClr val="000000"/>
              </a:buClr>
              <a:buSzPts val="1400"/>
              <a:buFont typeface="Wingdings" panose="05000000000000000000" pitchFamily="2" charset="2"/>
              <a:buChar char="v"/>
            </a:pPr>
            <a:endParaRPr lang="en-US" altLang="zh-CN" sz="1400" b="1"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Email Notifications</a:t>
            </a:r>
            <a:r>
              <a:rPr lang="en-US" altLang="zh-CN" sz="1400" b="0" i="0" u="none" strike="noStrike" kern="0" cap="none" spc="0" baseline="0" dirty="0">
                <a:solidFill>
                  <a:srgbClr val="000000"/>
                </a:solidFill>
                <a:latin typeface="Arial" charset="0"/>
                <a:ea typeface="Arial" charset="0"/>
                <a:cs typeface="Arial" charset="0"/>
                <a:sym typeface="Arial" charset="0"/>
              </a:rPr>
              <a:t>: </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sz="1400" b="1" i="0" u="none" strike="noStrike" kern="0" cap="none" spc="0" baseline="0" dirty="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dirty="0">
                <a:solidFill>
                  <a:srgbClr val="000000"/>
                </a:solidFill>
                <a:latin typeface="Arial" charset="0"/>
                <a:ea typeface="Arial" charset="0"/>
                <a:cs typeface="Arial" charset="0"/>
                <a:sym typeface="Arial" charset="0"/>
              </a:rPr>
              <a:t>: </a:t>
            </a:r>
            <a:endParaRPr lang="en-US" altLang="zh-CN" dirty="0">
              <a:sym typeface="Arial" charset="0"/>
            </a:endParaRP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Include features for users to provide feedback on their booking experience and seek support in case of any issues or concerns. </a:t>
            </a:r>
          </a:p>
          <a:p>
            <a:pPr algn="l">
              <a:lnSpc>
                <a:spcPct val="100000"/>
              </a:lnSpc>
              <a:spcBef>
                <a:spcPts val="0"/>
              </a:spcBef>
              <a:spcAft>
                <a:spcPts val="0"/>
              </a:spcAft>
              <a:buClr>
                <a:srgbClr val="000000"/>
              </a:buClr>
              <a:buSzPts val="1400"/>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Wingdings" panose="05000000000000000000" pitchFamily="2" charset="2"/>
              <a:buChar char="v"/>
            </a:pPr>
            <a:r>
              <a:rPr lang="en-US" altLang="zh-CN" b="1" dirty="0">
                <a:sym typeface="Arial" charset="0"/>
              </a:rPr>
              <a:t>Admin Dashboard:</a:t>
            </a:r>
          </a:p>
          <a:p>
            <a:pPr algn="l">
              <a:lnSpc>
                <a:spcPct val="100000"/>
              </a:lnSpc>
              <a:spcBef>
                <a:spcPts val="0"/>
              </a:spcBef>
              <a:spcAft>
                <a:spcPts val="0"/>
              </a:spcAft>
              <a:buClr>
                <a:srgbClr val="000000"/>
              </a:buClr>
              <a:buSzPts val="1400"/>
            </a:pPr>
            <a:r>
              <a:rPr lang="en-US" altLang="zh-CN" dirty="0">
                <a:sym typeface="Arial" charset="0"/>
              </a:rPr>
              <a:t>          </a:t>
            </a:r>
            <a:r>
              <a:rPr lang="en-US" altLang="zh-CN" sz="1400" b="0" i="0" u="none" strike="noStrike" kern="0" cap="none" spc="0" baseline="0" dirty="0">
                <a:solidFill>
                  <a:srgbClr val="000000"/>
                </a:solidFill>
                <a:latin typeface="Arial" charset="0"/>
                <a:ea typeface="Arial" charset="0"/>
                <a:cs typeface="Arial" charset="0"/>
                <a:sym typeface="Arial" charset="0"/>
              </a:rPr>
              <a:t>Create an admin dashboard to manage bus schedules, routes, seat availability, and bookings. The dashboard should provide real-time updates and insights to help administrators make informed decisions.</a:t>
            </a:r>
          </a:p>
          <a:p>
            <a:pPr marL="285750" indent="-196850" algn="l">
              <a:lnSpc>
                <a:spcPct val="100000"/>
              </a:lnSpc>
              <a:spcBef>
                <a:spcPts val="0"/>
              </a:spcBef>
              <a:spcAft>
                <a:spcPts val="0"/>
              </a:spcAft>
              <a:buNone/>
            </a:pP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endParaRPr lang="en-US" altLang="zh-CN" sz="1400" b="0" i="0" u="none" strike="noStrike" kern="0" cap="none" spc="0" baseline="0" dirty="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 name="Picture 2">
            <a:extLst>
              <a:ext uri="{FF2B5EF4-FFF2-40B4-BE49-F238E27FC236}">
                <a16:creationId xmlns:a16="http://schemas.microsoft.com/office/drawing/2014/main" id="{1412D678-00AD-201A-E0BC-78369B340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66" y="1662460"/>
            <a:ext cx="2708737" cy="2305269"/>
          </a:xfrm>
          <a:prstGeom prst="rect">
            <a:avLst/>
          </a:prstGeom>
        </p:spPr>
      </p:pic>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88</TotalTime>
  <Words>1656</Words>
  <Application>Microsoft Office PowerPoint</Application>
  <PresentationFormat>On-screen Show (16:9)</PresentationFormat>
  <Paragraphs>156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 S</dc:creator>
  <cp:lastModifiedBy>Dinesh kumar S</cp:lastModifiedBy>
  <cp:revision>12</cp:revision>
  <dcterms:modified xsi:type="dcterms:W3CDTF">2024-04-08T13:53:54Z</dcterms:modified>
</cp:coreProperties>
</file>