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09-2C89-0D47-6AC7-0C3309FC5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883046-8106-4B57-BC16-1F8CC8BE4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ED1F3B-F1E6-BF98-F599-1D41B3AB1E73}"/>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52A5A164-DA3C-87D0-B2A6-0680C492E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FA10C0-1D4D-5162-348E-63AB0F0685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521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4D62-D8F6-E0D4-2903-AFB4878ED8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D257A-DDB2-CB28-0CF8-32441AB0E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0CEC03-6BDC-120D-DBA6-E808256F64E7}"/>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12CBDDDB-331E-0527-B173-2F174C407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973C78-F735-BCD6-1680-B227D2D1C28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63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C63F8-1B76-FFAC-4430-C8F264FE3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66A9A-D109-C21B-68D5-5C2B2CB03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A01C7-CF30-7432-1AF9-373FAA4E162F}"/>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F035AB37-A5A6-2F53-F36B-B8AF7DFC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AD943-0C7A-E063-0427-501080EE58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2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ADFF-2A2D-8334-5F34-5F9FA1323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47847C-C198-A448-A09A-4C0E758A0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68CDB-F6F2-FB99-B1C4-1807BE12B552}"/>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4105CEFB-4933-69DE-8A06-FE08072A65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398615-0AE1-EC97-B2C1-AE57DB252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59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E035-13FF-C935-F2DE-EB9313F77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0CCA8-38DC-D58A-D2DC-C244D3E21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29462-1AAD-8D5A-207D-53EDCCBEA6E4}"/>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40D4EF5C-24BD-FB77-1FE4-D0B6C80903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FAC623-81B0-8DE9-E66C-DEE625A517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829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7BD7-D3CA-82E9-7989-28904205C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4C2C4-1F33-937E-1A68-E2E52C99C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F09DB9-A2A8-701E-DE99-2AB072660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5EAEB1-DD8D-25D4-FAF1-5B2F11B6CC58}"/>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a:extLst>
              <a:ext uri="{FF2B5EF4-FFF2-40B4-BE49-F238E27FC236}">
                <a16:creationId xmlns:a16="http://schemas.microsoft.com/office/drawing/2014/main" id="{FE4A6CBD-11C5-4538-6BAD-DEE26EE15E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A6FC21-C7A6-453F-4B25-47D3FD5FE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58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887E-3703-CEA2-539C-CE3792EAE1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C9866-38F5-E1BD-050C-CD1D58119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04134-E22C-2EC0-416E-46B6B1CFC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726ED6-32C2-580D-294F-A397B19FF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F9FA1-52C7-045C-8EB3-9F59E9417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1B612-AF41-89A5-9C50-6B5ECE6770D6}"/>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8" name="Footer Placeholder 7">
            <a:extLst>
              <a:ext uri="{FF2B5EF4-FFF2-40B4-BE49-F238E27FC236}">
                <a16:creationId xmlns:a16="http://schemas.microsoft.com/office/drawing/2014/main" id="{3764684C-DC29-0B0E-05D0-644EDE4B32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7CC1533-ED54-2A8F-A302-4DD489E628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64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30E5-F23D-0C4B-7BA6-A7544553E6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D421B1-9965-DAE9-2EBF-66B3EDA6E4C1}"/>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4" name="Footer Placeholder 3">
            <a:extLst>
              <a:ext uri="{FF2B5EF4-FFF2-40B4-BE49-F238E27FC236}">
                <a16:creationId xmlns:a16="http://schemas.microsoft.com/office/drawing/2014/main" id="{36604A57-943F-827E-48AD-7C9F7098C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AF86F9-9F12-4285-86FC-06A5980A75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575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0A014-6F84-3552-34CC-09835AFEEAE1}"/>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3" name="Footer Placeholder 2">
            <a:extLst>
              <a:ext uri="{FF2B5EF4-FFF2-40B4-BE49-F238E27FC236}">
                <a16:creationId xmlns:a16="http://schemas.microsoft.com/office/drawing/2014/main" id="{E875628F-F287-301D-EFB4-5FC7DE2F4E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330E0A9-67CA-499A-AC91-8944405D3A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25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659F-D2E4-A8EC-17C7-5A1F98889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DD3311-B0A9-1E66-A4D7-61ED73DE1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FB67C7-1EDD-6344-7CE3-17093DEA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23E63-A41A-08B3-D952-810AD8D467E2}"/>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a:extLst>
              <a:ext uri="{FF2B5EF4-FFF2-40B4-BE49-F238E27FC236}">
                <a16:creationId xmlns:a16="http://schemas.microsoft.com/office/drawing/2014/main" id="{31995B1B-568C-1D3C-2F01-B32D3DB779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FD59B3-9336-F48E-13C4-26C4E97636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40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94E2-9417-471F-AE98-8082B306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C465E-9A55-E3E8-01E1-E8FD312FC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F5C00612-8B54-2010-BB6E-1C7C6D3EF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21F70-A2F8-3A96-2F16-2B0F7E64FBEA}"/>
              </a:ext>
            </a:extLst>
          </p:cNvPr>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6" name="Footer Placeholder 5">
            <a:extLst>
              <a:ext uri="{FF2B5EF4-FFF2-40B4-BE49-F238E27FC236}">
                <a16:creationId xmlns:a16="http://schemas.microsoft.com/office/drawing/2014/main" id="{1F019844-58FD-F907-555B-6D80DDC7C0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9ACB41-146F-6E15-45FF-2CA0769B9CD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18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197B2-A683-D47C-4C6B-9F0C11781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DB694-0215-B779-1D1F-710975681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D161B-7B8D-2C57-A39D-F37EECE4E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10/18/2023</a:t>
            </a:fld>
            <a:endParaRPr lang="en-US" dirty="0"/>
          </a:p>
        </p:txBody>
      </p:sp>
      <p:sp>
        <p:nvSpPr>
          <p:cNvPr id="5" name="Footer Placeholder 4">
            <a:extLst>
              <a:ext uri="{FF2B5EF4-FFF2-40B4-BE49-F238E27FC236}">
                <a16:creationId xmlns:a16="http://schemas.microsoft.com/office/drawing/2014/main" id="{AFCCDE72-0BBB-1B7C-0E97-974D4834D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9A1BBF-4428-B7C3-AD57-C1D2C198F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748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3BF4-7022-CA87-5EB8-6947CBF39E4A}"/>
              </a:ext>
            </a:extLst>
          </p:cNvPr>
          <p:cNvSpPr>
            <a:spLocks noGrp="1"/>
          </p:cNvSpPr>
          <p:nvPr>
            <p:ph type="title"/>
          </p:nvPr>
        </p:nvSpPr>
        <p:spPr>
          <a:xfrm>
            <a:off x="1451579" y="804519"/>
            <a:ext cx="9603275" cy="1556125"/>
          </a:xfrm>
        </p:spPr>
        <p:txBody>
          <a:bodyPr>
            <a:normAutofit/>
          </a:bodyPr>
          <a:lstStyle/>
          <a:p>
            <a:pPr algn="ctr"/>
            <a:r>
              <a:rPr lang="en-GB" sz="2700" b="1" u="sng" dirty="0">
                <a:effectLst/>
                <a:latin typeface="Times New Roman" panose="02020603050405020304" pitchFamily="18" charset="0"/>
                <a:ea typeface="Times New Roman" panose="02020603050405020304" pitchFamily="18" charset="0"/>
              </a:rPr>
              <a:t>AI-Driven Exploration and Prediction of Company Registration Trends with </a:t>
            </a:r>
            <a:r>
              <a:rPr lang="en-GB" sz="2700" b="1" u="sng" dirty="0" err="1">
                <a:effectLst/>
                <a:latin typeface="Times New Roman" panose="02020603050405020304" pitchFamily="18" charset="0"/>
                <a:ea typeface="Times New Roman" panose="02020603050405020304" pitchFamily="18" charset="0"/>
              </a:rPr>
              <a:t>RoC</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DC5ADEC-C163-12FD-1EF4-741952F736F7}"/>
              </a:ext>
            </a:extLst>
          </p:cNvPr>
          <p:cNvSpPr>
            <a:spLocks noGrp="1"/>
          </p:cNvSpPr>
          <p:nvPr>
            <p:ph idx="1"/>
          </p:nvPr>
        </p:nvSpPr>
        <p:spPr>
          <a:xfrm>
            <a:off x="1451579" y="2817845"/>
            <a:ext cx="9603275" cy="2648500"/>
          </a:xfrm>
        </p:spPr>
        <p:txBody>
          <a:bodyPr>
            <a:normAutofit/>
          </a:bodyPr>
          <a:lstStyle/>
          <a:p>
            <a:pPr marL="0" indent="0" algn="ctr">
              <a:buNone/>
            </a:pPr>
            <a:endParaRPr lang="en-GB" sz="2400" dirty="0">
              <a:effectLst/>
              <a:latin typeface="Times New Roman" panose="02020603050405020304" pitchFamily="18" charset="0"/>
              <a:ea typeface="Times New Roman" panose="02020603050405020304" pitchFamily="18" charset="0"/>
            </a:endParaRPr>
          </a:p>
          <a:p>
            <a:pPr marL="0" indent="0" algn="ctr">
              <a:buNone/>
            </a:pPr>
            <a:r>
              <a:rPr lang="en-GB" sz="2400" dirty="0">
                <a:latin typeface="Times New Roman" panose="02020603050405020304" pitchFamily="18" charset="0"/>
                <a:ea typeface="Arial" panose="020B0604020202020204" pitchFamily="34" charset="0"/>
              </a:rPr>
              <a:t>Project 3submission</a:t>
            </a:r>
          </a:p>
          <a:p>
            <a:pPr marL="0" indent="0">
              <a:buNone/>
            </a:pPr>
            <a:endParaRPr lang="en-IN" sz="2400" dirty="0"/>
          </a:p>
          <a:p>
            <a:pPr algn="ct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488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E23-766B-681D-52D0-F7FCBB14B025}"/>
              </a:ext>
            </a:extLst>
          </p:cNvPr>
          <p:cNvSpPr>
            <a:spLocks noGrp="1"/>
          </p:cNvSpPr>
          <p:nvPr>
            <p:ph type="title"/>
          </p:nvPr>
        </p:nvSpPr>
        <p:spPr>
          <a:xfrm flipV="1">
            <a:off x="838200" y="251928"/>
            <a:ext cx="10515600" cy="1131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F962B00-6232-65B3-187D-8418B6ACCACD}"/>
              </a:ext>
            </a:extLst>
          </p:cNvPr>
          <p:cNvSpPr>
            <a:spLocks noGrp="1"/>
          </p:cNvSpPr>
          <p:nvPr>
            <p:ph idx="1"/>
          </p:nvPr>
        </p:nvSpPr>
        <p:spPr>
          <a:xfrm>
            <a:off x="642257" y="565992"/>
            <a:ext cx="10515600" cy="6040080"/>
          </a:xfrm>
        </p:spPr>
        <p:txBody>
          <a:bodyPr>
            <a:normAutofit/>
          </a:bodyPr>
          <a:lstStyle/>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once the data is split, we can train the linear regression model using the following code:</a:t>
            </a:r>
          </a:p>
          <a:p>
            <a:pPr marL="0" indent="0">
              <a:lnSpc>
                <a:spcPct val="150000"/>
              </a:lnSpc>
              <a:buNone/>
            </a:pPr>
            <a:r>
              <a:rPr lang="en-US" sz="1600" b="1" dirty="0">
                <a:solidFill>
                  <a:srgbClr val="1F1F1F"/>
                </a:solidFill>
                <a:latin typeface="Times New Roman" panose="02020603050405020304" pitchFamily="18" charset="0"/>
                <a:cs typeface="Times New Roman" panose="02020603050405020304" pitchFamily="18" charset="0"/>
              </a:rPr>
              <a:t>Code:</a:t>
            </a:r>
            <a:endParaRPr lang="en-US" sz="1600" b="1" i="0" dirty="0">
              <a:solidFill>
                <a:srgbClr val="1F1F1F"/>
              </a:solidFill>
              <a:effectLst/>
              <a:latin typeface="Times New Roman" panose="02020603050405020304" pitchFamily="18" charset="0"/>
              <a:cs typeface="Times New Roman" panose="02020603050405020304" pitchFamily="18" charset="0"/>
            </a:endParaRPr>
          </a:p>
          <a:p>
            <a:pPr>
              <a:lnSpc>
                <a:spcPct val="150000"/>
              </a:lnSpc>
            </a:pPr>
            <a:r>
              <a:rPr lang="fr-FR" sz="1600" dirty="0">
                <a:latin typeface="Times New Roman" panose="02020603050405020304" pitchFamily="18" charset="0"/>
                <a:cs typeface="Times New Roman" panose="02020603050405020304" pitchFamily="18" charset="0"/>
              </a:rPr>
              <a:t>model = </a:t>
            </a:r>
            <a:r>
              <a:rPr lang="fr-FR" sz="1600" dirty="0" err="1">
                <a:latin typeface="Times New Roman" panose="02020603050405020304" pitchFamily="18" charset="0"/>
                <a:cs typeface="Times New Roman" panose="02020603050405020304" pitchFamily="18" charset="0"/>
              </a:rPr>
              <a:t>LinearRegression</a:t>
            </a:r>
            <a:r>
              <a:rPr lang="fr-FR" sz="1600" dirty="0">
                <a:latin typeface="Times New Roman" panose="02020603050405020304" pitchFamily="18" charset="0"/>
                <a:cs typeface="Times New Roman" panose="02020603050405020304" pitchFamily="18" charset="0"/>
              </a:rPr>
              <a:t>()</a:t>
            </a:r>
          </a:p>
          <a:p>
            <a:pPr>
              <a:lnSpc>
                <a:spcPct val="100000"/>
              </a:lnSpc>
            </a:pPr>
            <a:r>
              <a:rPr lang="fr-FR" sz="1600" dirty="0" err="1">
                <a:latin typeface="Times New Roman" panose="02020603050405020304" pitchFamily="18" charset="0"/>
                <a:cs typeface="Times New Roman" panose="02020603050405020304" pitchFamily="18" charset="0"/>
              </a:rPr>
              <a:t>model.fit</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X_train</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y_train</a:t>
            </a:r>
            <a:r>
              <a:rPr lang="fr-FR" sz="1600" dirty="0">
                <a:latin typeface="Times New Roman" panose="02020603050405020304" pitchFamily="18" charset="0"/>
                <a:cs typeface="Times New Roman" panose="02020603050405020304" pitchFamily="18" charset="0"/>
              </a:rPr>
              <a:t>)</a:t>
            </a:r>
          </a:p>
          <a:p>
            <a:pPr>
              <a:lnSpc>
                <a:spcPct val="100000"/>
              </a:lnSpc>
            </a:pP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now that the model is trained, we can use it to predict company registration trends for future dates.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 Predict the number of company registrations for 2024</a:t>
            </a:r>
          </a:p>
          <a:p>
            <a:pPr>
              <a:lnSpc>
                <a:spcPct val="150000"/>
              </a:lnSpc>
            </a:pPr>
            <a:r>
              <a:rPr lang="en-US" sz="1600" b="0" i="0" dirty="0" err="1">
                <a:solidFill>
                  <a:srgbClr val="1F1F1F"/>
                </a:solidFill>
                <a:effectLst/>
                <a:latin typeface="Times New Roman" panose="02020603050405020304" pitchFamily="18" charset="0"/>
                <a:cs typeface="Times New Roman" panose="02020603050405020304" pitchFamily="18" charset="0"/>
              </a:rPr>
              <a:t>y_pred</a:t>
            </a:r>
            <a:r>
              <a:rPr lang="en-US" sz="1600" b="0" i="0" dirty="0">
                <a:solidFill>
                  <a:srgbClr val="1F1F1F"/>
                </a:solidFill>
                <a:effectLst/>
                <a:latin typeface="Times New Roman" panose="02020603050405020304" pitchFamily="18" charset="0"/>
                <a:cs typeface="Times New Roman" panose="02020603050405020304" pitchFamily="18" charset="0"/>
              </a:rPr>
              <a:t> = </a:t>
            </a:r>
            <a:r>
              <a:rPr lang="en-US" sz="1600" b="0" i="0" dirty="0" err="1">
                <a:solidFill>
                  <a:srgbClr val="1F1F1F"/>
                </a:solidFill>
                <a:effectLst/>
                <a:latin typeface="Times New Roman" panose="02020603050405020304" pitchFamily="18" charset="0"/>
                <a:cs typeface="Times New Roman" panose="02020603050405020304" pitchFamily="18" charset="0"/>
              </a:rPr>
              <a:t>model.predict</a:t>
            </a:r>
            <a:r>
              <a:rPr lang="en-US" sz="1600" b="0" i="0" dirty="0">
                <a:solidFill>
                  <a:srgbClr val="1F1F1F"/>
                </a:solidFill>
                <a:effectLst/>
                <a:latin typeface="Times New Roman" panose="02020603050405020304" pitchFamily="18" charset="0"/>
                <a:cs typeface="Times New Roman" panose="02020603050405020304" pitchFamily="18" charset="0"/>
              </a:rPr>
              <a:t>(</a:t>
            </a:r>
            <a:r>
              <a:rPr lang="en-US" sz="1600" b="0" i="0" dirty="0" err="1">
                <a:solidFill>
                  <a:srgbClr val="1F1F1F"/>
                </a:solidFill>
                <a:effectLst/>
                <a:latin typeface="Times New Roman" panose="02020603050405020304" pitchFamily="18" charset="0"/>
                <a:cs typeface="Times New Roman" panose="02020603050405020304" pitchFamily="18" charset="0"/>
              </a:rPr>
              <a:t>pd.DataFrame</a:t>
            </a:r>
            <a:r>
              <a:rPr lang="en-US" sz="1600" b="0" i="0" dirty="0">
                <a:solidFill>
                  <a:srgbClr val="1F1F1F"/>
                </a:solidFill>
                <a:effectLst/>
                <a:latin typeface="Times New Roman" panose="02020603050405020304" pitchFamily="18" charset="0"/>
                <a:cs typeface="Times New Roman" panose="02020603050405020304" pitchFamily="18" charset="0"/>
              </a:rPr>
              <a:t>([[np.datetime64('2024-01-01')]]))</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 Print the predicted number of company registrations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print(</a:t>
            </a:r>
            <a:r>
              <a:rPr lang="en-US" sz="1600" b="0" i="0" dirty="0" err="1">
                <a:solidFill>
                  <a:srgbClr val="1F1F1F"/>
                </a:solidFill>
                <a:effectLst/>
                <a:latin typeface="Times New Roman" panose="02020603050405020304" pitchFamily="18" charset="0"/>
                <a:cs typeface="Times New Roman" panose="02020603050405020304" pitchFamily="18" charset="0"/>
              </a:rPr>
              <a:t>y_pred</a:t>
            </a:r>
            <a:r>
              <a:rPr lang="en-US" sz="1600" b="0" i="0" dirty="0">
                <a:solidFill>
                  <a:srgbClr val="1F1F1F"/>
                </a:solidFill>
                <a:effectLst/>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Loading dataset: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pPr>
              <a:lnSpc>
                <a:spcPct val="150000"/>
              </a:lnSpc>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1600" b="1"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57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D4D6-DF88-688A-A463-2CAE69BA0680}"/>
              </a:ext>
            </a:extLst>
          </p:cNvPr>
          <p:cNvSpPr>
            <a:spLocks noGrp="1"/>
          </p:cNvSpPr>
          <p:nvPr>
            <p:ph type="title"/>
          </p:nvPr>
        </p:nvSpPr>
        <p:spPr>
          <a:xfrm flipV="1">
            <a:off x="838200" y="177282"/>
            <a:ext cx="10515600" cy="18784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DCB60B5-29EC-8585-4675-3785CDC2FF18}"/>
              </a:ext>
            </a:extLst>
          </p:cNvPr>
          <p:cNvSpPr>
            <a:spLocks noGrp="1"/>
          </p:cNvSpPr>
          <p:nvPr>
            <p:ph idx="1"/>
          </p:nvPr>
        </p:nvSpPr>
        <p:spPr>
          <a:xfrm>
            <a:off x="838200" y="466531"/>
            <a:ext cx="10515600" cy="5710432"/>
          </a:xfrm>
        </p:spPr>
        <p:txBody>
          <a:bodyPr>
            <a:normAutofit fontScale="92500" lnSpcReduction="20000"/>
          </a:bodyPr>
          <a:lstStyle/>
          <a:p>
            <a:pPr marL="0" indent="0">
              <a:buNone/>
            </a:pPr>
            <a:r>
              <a:rPr lang="en-IN" sz="1800" b="1" dirty="0">
                <a:latin typeface="Times New Roman" panose="02020603050405020304" pitchFamily="18" charset="0"/>
                <a:cs typeface="Times New Roman" panose="02020603050405020304" pitchFamily="18" charset="0"/>
              </a:rPr>
              <a:t>Data Exploration:</a:t>
            </a:r>
          </a:p>
          <a:p>
            <a:pPr marL="0" indent="0">
              <a:buNone/>
            </a:pPr>
            <a:r>
              <a:rPr lang="en-IN" sz="1800" dirty="0">
                <a:latin typeface="Times New Roman" panose="02020603050405020304" pitchFamily="18" charset="0"/>
                <a:cs typeface="Times New Roman" panose="02020603050405020304" pitchFamily="18" charset="0"/>
              </a:rPr>
              <a:t>Dataset:</a:t>
            </a:r>
          </a:p>
          <a:p>
            <a:r>
              <a:rPr lang="en-US" sz="1700" dirty="0" err="1">
                <a:latin typeface="Times New Roman" panose="02020603050405020304" pitchFamily="18" charset="0"/>
                <a:cs typeface="Times New Roman" panose="02020603050405020304" pitchFamily="18" charset="0"/>
              </a:rPr>
              <a:t>Date,Industry,Number</a:t>
            </a:r>
            <a:r>
              <a:rPr lang="en-US" sz="1700" dirty="0">
                <a:latin typeface="Times New Roman" panose="02020603050405020304" pitchFamily="18" charset="0"/>
                <a:cs typeface="Times New Roman" panose="02020603050405020304" pitchFamily="18" charset="0"/>
              </a:rPr>
              <a:t> of Registrations</a:t>
            </a:r>
          </a:p>
          <a:p>
            <a:r>
              <a:rPr lang="en-US" sz="1700" dirty="0">
                <a:latin typeface="Times New Roman" panose="02020603050405020304" pitchFamily="18" charset="0"/>
                <a:cs typeface="Times New Roman" panose="02020603050405020304" pitchFamily="18" charset="0"/>
              </a:rPr>
              <a:t>2022-01-01,Software,10000</a:t>
            </a:r>
          </a:p>
          <a:p>
            <a:r>
              <a:rPr lang="en-US" sz="1700" dirty="0">
                <a:latin typeface="Times New Roman" panose="02020603050405020304" pitchFamily="18" charset="0"/>
                <a:cs typeface="Times New Roman" panose="02020603050405020304" pitchFamily="18" charset="0"/>
              </a:rPr>
              <a:t>2022-02-01,E-commerce,5000</a:t>
            </a:r>
          </a:p>
          <a:p>
            <a:r>
              <a:rPr lang="en-US" sz="1700" dirty="0">
                <a:latin typeface="Times New Roman" panose="02020603050405020304" pitchFamily="18" charset="0"/>
                <a:cs typeface="Times New Roman" panose="02020603050405020304" pitchFamily="18" charset="0"/>
              </a:rPr>
              <a:t>2022-03-01,Healthcare,3000</a:t>
            </a:r>
          </a:p>
          <a:p>
            <a:r>
              <a:rPr lang="en-US" sz="1700" dirty="0">
                <a:latin typeface="Times New Roman" panose="02020603050405020304" pitchFamily="18" charset="0"/>
                <a:cs typeface="Times New Roman" panose="02020603050405020304" pitchFamily="18" charset="0"/>
              </a:rPr>
              <a:t>2022-04-01,Manufacturing,2000</a:t>
            </a:r>
          </a:p>
          <a:p>
            <a:r>
              <a:rPr lang="en-US" sz="1700" dirty="0">
                <a:latin typeface="Times New Roman" panose="02020603050405020304" pitchFamily="18" charset="0"/>
                <a:cs typeface="Times New Roman" panose="02020603050405020304" pitchFamily="18" charset="0"/>
              </a:rPr>
              <a:t>2022-05-01,Education,1000</a:t>
            </a:r>
          </a:p>
          <a:p>
            <a:r>
              <a:rPr lang="en-US" sz="1700" dirty="0">
                <a:latin typeface="Times New Roman" panose="02020603050405020304" pitchFamily="18" charset="0"/>
                <a:cs typeface="Times New Roman" panose="02020603050405020304" pitchFamily="18" charset="0"/>
              </a:rPr>
              <a:t>2022-06-01,Software,12000</a:t>
            </a:r>
          </a:p>
          <a:p>
            <a:r>
              <a:rPr lang="en-US" sz="1700" dirty="0">
                <a:latin typeface="Times New Roman" panose="02020603050405020304" pitchFamily="18" charset="0"/>
                <a:cs typeface="Times New Roman" panose="02020603050405020304" pitchFamily="18" charset="0"/>
              </a:rPr>
              <a:t>2022-07-01,E-commerce,6000</a:t>
            </a:r>
          </a:p>
          <a:p>
            <a:r>
              <a:rPr lang="en-US" sz="1700" dirty="0">
                <a:latin typeface="Times New Roman" panose="02020603050405020304" pitchFamily="18" charset="0"/>
                <a:cs typeface="Times New Roman" panose="02020603050405020304" pitchFamily="18" charset="0"/>
              </a:rPr>
              <a:t>2022-08-01,Healthcare,4000</a:t>
            </a:r>
          </a:p>
          <a:p>
            <a:r>
              <a:rPr lang="en-US" sz="1700" dirty="0">
                <a:latin typeface="Times New Roman" panose="02020603050405020304" pitchFamily="18" charset="0"/>
                <a:cs typeface="Times New Roman" panose="02020603050405020304" pitchFamily="18" charset="0"/>
              </a:rPr>
              <a:t>2022-09-01,Manufacturing,2500</a:t>
            </a:r>
          </a:p>
          <a:p>
            <a:r>
              <a:rPr lang="en-US" sz="1700" dirty="0">
                <a:latin typeface="Times New Roman" panose="02020603050405020304" pitchFamily="18" charset="0"/>
                <a:cs typeface="Times New Roman" panose="02020603050405020304" pitchFamily="18" charset="0"/>
              </a:rPr>
              <a:t>2022-10-01,Education,1500</a:t>
            </a:r>
          </a:p>
          <a:p>
            <a:r>
              <a:rPr lang="en-US" sz="1700" dirty="0">
                <a:latin typeface="Times New Roman" panose="02020603050405020304" pitchFamily="18" charset="0"/>
                <a:cs typeface="Times New Roman" panose="02020603050405020304" pitchFamily="18" charset="0"/>
              </a:rPr>
              <a:t>2022-11-01,Software,14000</a:t>
            </a:r>
          </a:p>
          <a:p>
            <a:r>
              <a:rPr lang="en-US" sz="1700" dirty="0">
                <a:latin typeface="Times New Roman" panose="02020603050405020304" pitchFamily="18" charset="0"/>
                <a:cs typeface="Times New Roman" panose="02020603050405020304" pitchFamily="18" charset="0"/>
              </a:rPr>
              <a:t>2022-12-01,E-commerce,7000</a:t>
            </a:r>
          </a:p>
          <a:p>
            <a:r>
              <a:rPr lang="en-US" sz="1700" dirty="0">
                <a:latin typeface="Times New Roman" panose="02020603050405020304" pitchFamily="18" charset="0"/>
                <a:cs typeface="Times New Roman" panose="02020603050405020304" pitchFamily="18" charset="0"/>
              </a:rPr>
              <a:t>2023-01-01,Healthcare,5000</a:t>
            </a:r>
          </a:p>
          <a:p>
            <a:r>
              <a:rPr lang="en-US" sz="1700" dirty="0">
                <a:latin typeface="Times New Roman" panose="02020603050405020304" pitchFamily="18" charset="0"/>
                <a:cs typeface="Times New Roman" panose="02020603050405020304" pitchFamily="18" charset="0"/>
              </a:rPr>
              <a:t>2023-02-01,Manufacturing,3000</a:t>
            </a:r>
          </a:p>
          <a:p>
            <a:r>
              <a:rPr lang="en-US" sz="1700" dirty="0">
                <a:latin typeface="Times New Roman" panose="02020603050405020304" pitchFamily="18" charset="0"/>
                <a:cs typeface="Times New Roman" panose="02020603050405020304" pitchFamily="18" charset="0"/>
              </a:rPr>
              <a:t>2023-03-01,Education,2000</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2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48-3F1A-6B2D-E203-728C522B265A}"/>
              </a:ext>
            </a:extLst>
          </p:cNvPr>
          <p:cNvSpPr>
            <a:spLocks noGrp="1"/>
          </p:cNvSpPr>
          <p:nvPr>
            <p:ph type="title"/>
          </p:nvPr>
        </p:nvSpPr>
        <p:spPr>
          <a:xfrm>
            <a:off x="838200" y="365126"/>
            <a:ext cx="10515600" cy="288018"/>
          </a:xfrm>
        </p:spPr>
        <p:txBody>
          <a:bodyPr>
            <a:normAutofit fontScale="90000"/>
          </a:bodyPr>
          <a:lstStyle/>
          <a:p>
            <a:r>
              <a:rPr lang="en-US"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4CAF6B-1AB9-E468-B703-5546D77FCF0E}"/>
              </a:ext>
            </a:extLst>
          </p:cNvPr>
          <p:cNvSpPr>
            <a:spLocks noGrp="1"/>
          </p:cNvSpPr>
          <p:nvPr>
            <p:ph idx="1"/>
          </p:nvPr>
        </p:nvSpPr>
        <p:spPr>
          <a:xfrm>
            <a:off x="716903" y="653144"/>
            <a:ext cx="10515600" cy="5971591"/>
          </a:xfrm>
        </p:spPr>
        <p:txBody>
          <a:bodyPr>
            <a:normAutofit/>
          </a:bodyPr>
          <a:lstStyle/>
          <a:p>
            <a:r>
              <a:rPr lang="en-IN" sz="2200" b="0" i="0" dirty="0">
                <a:solidFill>
                  <a:srgbClr val="444746"/>
                </a:solidFill>
                <a:effectLst/>
                <a:latin typeface="Times New Roman" panose="02020603050405020304" pitchFamily="18" charset="0"/>
                <a:cs typeface="Times New Roman" panose="02020603050405020304" pitchFamily="18" charset="0"/>
              </a:rPr>
              <a:t>[100000]</a:t>
            </a:r>
          </a:p>
          <a:p>
            <a:endParaRPr lang="en-IN" sz="2200" dirty="0">
              <a:solidFill>
                <a:srgbClr val="444746"/>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Some common data preprocessing tasks include:</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Data </a:t>
            </a:r>
            <a:r>
              <a:rPr lang="en-US" sz="1600" b="1" i="0" dirty="0" err="1">
                <a:effectLst/>
                <a:latin typeface="Times New Roman" panose="02020603050405020304" pitchFamily="18" charset="0"/>
                <a:cs typeface="Times New Roman" panose="02020603050405020304" pitchFamily="18" charset="0"/>
              </a:rPr>
              <a:t>cleaning:</a:t>
            </a:r>
            <a:r>
              <a:rPr lang="en-US" sz="1600" b="0" i="0" dirty="0" err="1">
                <a:effectLst/>
                <a:latin typeface="Times New Roman" panose="02020603050405020304" pitchFamily="18" charset="0"/>
                <a:cs typeface="Times New Roman" panose="02020603050405020304" pitchFamily="18" charset="0"/>
              </a:rPr>
              <a:t>Data</a:t>
            </a:r>
            <a:r>
              <a:rPr lang="en-US" sz="1600" b="0" i="0" dirty="0">
                <a:effectLst/>
                <a:latin typeface="Times New Roman" panose="02020603050405020304" pitchFamily="18" charset="0"/>
                <a:cs typeface="Times New Roman" panose="02020603050405020304" pitchFamily="18" charset="0"/>
              </a:rPr>
              <a:t> cleaning is an essential step in any AI-driven exploration and prediction project. It involves identifying and correcting errors and inconsistencies in the data. This process is important because it helps to ensure that the AI model is trained on high-quality data, which will lead to more accurate predictions.</a:t>
            </a:r>
          </a:p>
          <a:p>
            <a:pPr algn="l">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Here are some common data cleaning tasks that may be necessary for an AI-driven exploration and prediction of company registration trends with </a:t>
            </a:r>
            <a:r>
              <a:rPr lang="en-US" sz="1600" b="0" i="0" dirty="0" err="1">
                <a:solidFill>
                  <a:srgbClr val="1F1F1F"/>
                </a:solidFill>
                <a:effectLst/>
                <a:latin typeface="Times New Roman" panose="02020603050405020304" pitchFamily="18" charset="0"/>
                <a:cs typeface="Times New Roman" panose="02020603050405020304" pitchFamily="18" charset="0"/>
              </a:rPr>
              <a:t>RoC</a:t>
            </a:r>
            <a:r>
              <a:rPr lang="en-US" sz="1600" b="0" i="0" dirty="0">
                <a:solidFill>
                  <a:srgbClr val="1F1F1F"/>
                </a:solidFill>
                <a:effectLst/>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duplicate rows.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rows with missing values.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Convert data types to a consistent format.</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Correct spelling and grammatical errors.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Identify and remove outliers.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Normalize the data.</a:t>
            </a:r>
            <a:r>
              <a:rPr lang="en-US" sz="1600" dirty="0">
                <a:solidFill>
                  <a:srgbClr val="1F1F1F"/>
                </a:solidFill>
                <a:latin typeface="Times New Roman" panose="02020603050405020304" pitchFamily="18" charset="0"/>
                <a:cs typeface="Times New Roman" panose="02020603050405020304" pitchFamily="18" charset="0"/>
              </a:rPr>
              <a:t>          </a:t>
            </a:r>
            <a:endParaRPr lang="en-US" sz="1600" b="0" i="0" dirty="0">
              <a:effectLst/>
              <a:latin typeface="Times New Roman" panose="02020603050405020304" pitchFamily="18" charset="0"/>
              <a:cs typeface="Times New Roman" panose="02020603050405020304" pitchFamily="18" charset="0"/>
            </a:endParaRPr>
          </a:p>
          <a:p>
            <a:pPr marL="0" indent="0">
              <a:lnSpc>
                <a:spcPct val="150000"/>
              </a:lnSpc>
              <a:buNone/>
            </a:pPr>
            <a:endParaRPr lang="en-IN" sz="2200" dirty="0">
              <a:solidFill>
                <a:srgbClr val="444746"/>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C83F-7CDD-295B-C028-50C75C1AAD86}"/>
              </a:ext>
            </a:extLst>
          </p:cNvPr>
          <p:cNvSpPr>
            <a:spLocks noGrp="1"/>
          </p:cNvSpPr>
          <p:nvPr>
            <p:ph type="title"/>
          </p:nvPr>
        </p:nvSpPr>
        <p:spPr>
          <a:xfrm>
            <a:off x="838200" y="365126"/>
            <a:ext cx="10515600" cy="941160"/>
          </a:xfrm>
        </p:spPr>
        <p:txBody>
          <a:bodyPr>
            <a:normAutofit/>
          </a:bodyPr>
          <a:lstStyle/>
          <a:p>
            <a:r>
              <a:rPr lang="en-US" sz="2400" dirty="0">
                <a:latin typeface="Times New Roman" panose="02020603050405020304" pitchFamily="18" charset="0"/>
                <a:cs typeface="Times New Roman" panose="02020603050405020304" pitchFamily="18" charset="0"/>
              </a:rPr>
              <a:t>Data transformation: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38BC8-D92B-3AC9-82C3-1A860E908A31}"/>
              </a:ext>
            </a:extLst>
          </p:cNvPr>
          <p:cNvSpPr>
            <a:spLocks noGrp="1"/>
          </p:cNvSpPr>
          <p:nvPr>
            <p:ph idx="1"/>
          </p:nvPr>
        </p:nvSpPr>
        <p:spPr>
          <a:xfrm>
            <a:off x="838200" y="466531"/>
            <a:ext cx="10515600" cy="6092889"/>
          </a:xfrm>
        </p:spPr>
        <p:txBody>
          <a:bodyPr>
            <a:normAutofit/>
          </a:bodyPr>
          <a:lstStyle/>
          <a:p>
            <a:pPr marL="0" indent="0">
              <a:lnSpc>
                <a:spcPct val="150000"/>
              </a:lnSpc>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1600" b="0" i="0" dirty="0">
                <a:solidFill>
                  <a:srgbClr val="1F1F1F"/>
                </a:solidFill>
                <a:effectLst/>
                <a:latin typeface="Times New Roman" panose="02020603050405020304" pitchFamily="18" charset="0"/>
                <a:cs typeface="Times New Roman" panose="02020603050405020304" pitchFamily="18" charset="0"/>
              </a:rPr>
              <a:t> Data transformation is a process of converting data into a format that is suitable for analysis and prediction. It involves identifying and correcting errors and inconsistencies in the data, as well as converting the data into a format that can be understood by AI model.</a:t>
            </a:r>
          </a:p>
          <a:p>
            <a:pPr marL="0" indent="0">
              <a:lnSpc>
                <a:spcPct val="150000"/>
              </a:lnSpc>
              <a:buNone/>
            </a:pPr>
            <a:r>
              <a:rPr lang="en-US" sz="2400" i="0" dirty="0">
                <a:solidFill>
                  <a:srgbClr val="1F1F1F"/>
                </a:solidFill>
                <a:effectLst/>
                <a:latin typeface="Times New Roman" panose="02020603050405020304" pitchFamily="18" charset="0"/>
                <a:cs typeface="Times New Roman" panose="02020603050405020304" pitchFamily="18" charset="0"/>
              </a:rPr>
              <a:t>Feature engineering:</a:t>
            </a:r>
          </a:p>
          <a:p>
            <a:pPr marL="0" indent="0" algn="just">
              <a:lnSpc>
                <a:spcPct val="150000"/>
              </a:lnSpc>
              <a:buNone/>
            </a:pPr>
            <a:r>
              <a:rPr lang="en-US" sz="1600" b="0" i="0" dirty="0">
                <a:solidFill>
                  <a:srgbClr val="1F1F1F"/>
                </a:solidFill>
                <a:effectLst/>
                <a:latin typeface="Times New Roman" panose="02020603050405020304" pitchFamily="18" charset="0"/>
                <a:cs typeface="Times New Roman" panose="02020603050405020304" pitchFamily="18" charset="0"/>
              </a:rPr>
              <a:t>  Feature engineering is the process of creating new features from existing features in the data. This can be done to improve the performance of the AI model. For example, we could create a new feature for the "age of company" by subtracting the "date of incorporation" from the "current date.“</a:t>
            </a:r>
          </a:p>
          <a:p>
            <a:pPr marL="0" indent="0" algn="just">
              <a:lnSpc>
                <a:spcPct val="150000"/>
              </a:lnSpc>
              <a:buNone/>
            </a:pPr>
            <a:r>
              <a:rPr lang="en-US" sz="2400" dirty="0">
                <a:solidFill>
                  <a:srgbClr val="1F1F1F"/>
                </a:solidFill>
                <a:latin typeface="Times New Roman" panose="02020603050405020304" pitchFamily="18" charset="0"/>
                <a:cs typeface="Times New Roman" panose="02020603050405020304" pitchFamily="18" charset="0"/>
              </a:rPr>
              <a:t>Data </a:t>
            </a:r>
            <a:r>
              <a:rPr lang="en-US" sz="2400" dirty="0" err="1">
                <a:solidFill>
                  <a:srgbClr val="1F1F1F"/>
                </a:solidFill>
                <a:latin typeface="Times New Roman" panose="02020603050405020304" pitchFamily="18" charset="0"/>
                <a:cs typeface="Times New Roman" panose="02020603050405020304" pitchFamily="18" charset="0"/>
              </a:rPr>
              <a:t>integeration</a:t>
            </a:r>
            <a:r>
              <a:rPr lang="en-US" sz="2400" dirty="0">
                <a:solidFill>
                  <a:srgbClr val="1F1F1F"/>
                </a:solidFill>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endParaRPr>
          </a:p>
          <a:p>
            <a:pPr marL="0" indent="0" algn="l" rtl="0">
              <a:lnSpc>
                <a:spcPct val="150000"/>
              </a:lnSpc>
              <a:buNone/>
            </a:pPr>
            <a:r>
              <a:rPr lang="en-US" sz="1600" b="0" i="0" dirty="0">
                <a:effectLst/>
                <a:latin typeface="Times New Roman" panose="02020603050405020304" pitchFamily="18" charset="0"/>
                <a:cs typeface="Times New Roman" panose="02020603050405020304" pitchFamily="18" charset="0"/>
              </a:rPr>
              <a:t> Data integration is the process of combining data from multiple sources into a single, unified dataset. This is necessary for AI-driven exploration and prediction of company registration trends with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because the data is likely to be spread across multiple sources, such as the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database, economic data sources, and demographic data sources</a:t>
            </a:r>
            <a:r>
              <a:rPr lang="en-US" sz="1600" b="0" i="0" dirty="0">
                <a:effectLst/>
                <a:latin typeface="Google Sans"/>
              </a:rPr>
              <a:t>.</a:t>
            </a:r>
          </a:p>
          <a:p>
            <a:pPr marL="0" indent="0" algn="just">
              <a:lnSpc>
                <a:spcPct val="150000"/>
              </a:lnSpc>
              <a:buNone/>
            </a:pPr>
            <a:endParaRPr lang="en-US" sz="2400" i="0" dirty="0">
              <a:solidFill>
                <a:srgbClr val="1F1F1F"/>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b="1" i="0" dirty="0">
              <a:solidFill>
                <a:srgbClr val="1F1F1F"/>
              </a:solidFill>
              <a:effectLst/>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288986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9DCB-77C0-912A-37A1-6CE94501FCC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program: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F2671-7CE9-042D-7598-58B8E5063435}"/>
              </a:ext>
            </a:extLst>
          </p:cNvPr>
          <p:cNvSpPr>
            <a:spLocks noGrp="1"/>
          </p:cNvSpPr>
          <p:nvPr>
            <p:ph idx="1"/>
          </p:nvPr>
        </p:nvSpPr>
        <p:spPr>
          <a:xfrm>
            <a:off x="838200" y="1268963"/>
            <a:ext cx="10515600" cy="4908000"/>
          </a:xfrm>
        </p:spPr>
        <p:txBody>
          <a:bodyPr>
            <a:normAutofit/>
          </a:bodyPr>
          <a:lstStyle/>
          <a:p>
            <a:r>
              <a:rPr lang="en-IN" sz="1600" dirty="0">
                <a:latin typeface="Times New Roman" panose="02020603050405020304" pitchFamily="18" charset="0"/>
                <a:cs typeface="Times New Roman" panose="02020603050405020304" pitchFamily="18" charset="0"/>
              </a:rPr>
              <a:t>import pandas as pd</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sklearn.linear_model</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LinearRegression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Remove duplicate rows</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roc_data.drop_duplicates</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Remove rows with missing values</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roc_data.dropna</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52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6A42-63AD-D671-C449-BE361695FA79}"/>
              </a:ext>
            </a:extLst>
          </p:cNvPr>
          <p:cNvSpPr>
            <a:spLocks noGrp="1"/>
          </p:cNvSpPr>
          <p:nvPr>
            <p:ph type="title"/>
          </p:nvPr>
        </p:nvSpPr>
        <p:spPr>
          <a:xfrm flipV="1">
            <a:off x="838200" y="289250"/>
            <a:ext cx="10515600" cy="758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E8945A4-EDA3-6D91-B3B1-2322AFA56B2F}"/>
              </a:ext>
            </a:extLst>
          </p:cNvPr>
          <p:cNvSpPr>
            <a:spLocks noGrp="1"/>
          </p:cNvSpPr>
          <p:nvPr>
            <p:ph idx="1"/>
          </p:nvPr>
        </p:nvSpPr>
        <p:spPr>
          <a:xfrm>
            <a:off x="838200" y="289250"/>
            <a:ext cx="10515600" cy="6406190"/>
          </a:xfrm>
        </p:spPr>
        <p:txBody>
          <a:bodyPr/>
          <a:lstStyle/>
          <a:p>
            <a:r>
              <a:rPr lang="en-IN" sz="1600" dirty="0">
                <a:latin typeface="Times New Roman" panose="02020603050405020304" pitchFamily="18" charset="0"/>
                <a:cs typeface="Times New Roman" panose="02020603050405020304" pitchFamily="18" charset="0"/>
              </a:rPr>
              <a:t># Convert the 'Date' column to datetime format</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 = </a:t>
            </a:r>
            <a:r>
              <a:rPr lang="en-IN" sz="1600" dirty="0" err="1">
                <a:latin typeface="Times New Roman" panose="02020603050405020304" pitchFamily="18" charset="0"/>
                <a:cs typeface="Times New Roman" panose="02020603050405020304" pitchFamily="18" charset="0"/>
              </a:rPr>
              <a:t>pd.to_datetime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Plot the number of company registrations over time</a:t>
            </a:r>
          </a:p>
          <a:p>
            <a:pPr>
              <a:lnSpc>
                <a:spcPct val="150000"/>
              </a:lnSpc>
            </a:pPr>
            <a:r>
              <a:rPr lang="en-IN" sz="1600" dirty="0" err="1">
                <a:latin typeface="Times New Roman" panose="02020603050405020304" pitchFamily="18" charset="0"/>
                <a:cs typeface="Times New Roman" panose="02020603050405020304" pitchFamily="18" charset="0"/>
              </a:rPr>
              <a:t>plt.plot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 </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('Date')</a:t>
            </a:r>
          </a:p>
          <a:p>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plt.title</a:t>
            </a:r>
            <a:r>
              <a:rPr lang="en-IN" sz="1600" dirty="0">
                <a:latin typeface="Times New Roman" panose="02020603050405020304" pitchFamily="18" charset="0"/>
                <a:cs typeface="Times New Roman" panose="02020603050405020304" pitchFamily="18" charset="0"/>
              </a:rPr>
              <a:t>('Number of Company Registrations in India')</a:t>
            </a:r>
          </a:p>
          <a:p>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Plot the 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sns.barplot</a:t>
            </a:r>
            <a:r>
              <a:rPr lang="en-US" sz="1600" dirty="0">
                <a:latin typeface="Times New Roman" panose="02020603050405020304" pitchFamily="18" charset="0"/>
                <a:cs typeface="Times New Roman" panose="02020603050405020304" pitchFamily="18" charset="0"/>
              </a:rPr>
              <a:t>(x='Industry', y='Number of Registrations', data=</a:t>
            </a:r>
            <a:r>
              <a:rPr lang="en-US" sz="1600" dirty="0" err="1">
                <a:latin typeface="Times New Roman" panose="02020603050405020304" pitchFamily="18" charset="0"/>
                <a:cs typeface="Times New Roman" panose="02020603050405020304" pitchFamily="18" charset="0"/>
              </a:rPr>
              <a:t>roc_data.nlargest</a:t>
            </a:r>
            <a:r>
              <a:rPr lang="en-US" sz="1600" dirty="0">
                <a:latin typeface="Times New Roman" panose="02020603050405020304" pitchFamily="18" charset="0"/>
                <a:cs typeface="Times New Roman" panose="02020603050405020304" pitchFamily="18" charset="0"/>
              </a:rPr>
              <a:t>(10, 'Number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('Industry')</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538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CF2-66D0-757C-ECBC-B4E29AF9FCD0}"/>
              </a:ext>
            </a:extLst>
          </p:cNvPr>
          <p:cNvSpPr>
            <a:spLocks noGrp="1"/>
          </p:cNvSpPr>
          <p:nvPr>
            <p:ph type="title"/>
          </p:nvPr>
        </p:nvSpPr>
        <p:spPr>
          <a:xfrm flipV="1">
            <a:off x="838200" y="81280"/>
            <a:ext cx="10515600" cy="28384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D4509C6-9D26-D905-896C-AA3F41F7BE2C}"/>
              </a:ext>
            </a:extLst>
          </p:cNvPr>
          <p:cNvSpPr>
            <a:spLocks noGrp="1"/>
          </p:cNvSpPr>
          <p:nvPr>
            <p:ph idx="1"/>
          </p:nvPr>
        </p:nvSpPr>
        <p:spPr>
          <a:xfrm>
            <a:off x="838200" y="442118"/>
            <a:ext cx="10515600" cy="5973763"/>
          </a:xfrm>
        </p:spPr>
        <p:txBody>
          <a:bodyPr>
            <a:normAutofit/>
          </a:bodyPr>
          <a:lstStyle/>
          <a:p>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[['Date']]</a:t>
            </a:r>
          </a:p>
          <a:p>
            <a:r>
              <a:rPr lang="en-US" sz="1600" dirty="0">
                <a:latin typeface="Times New Roman" panose="02020603050405020304" pitchFamily="18" charset="0"/>
                <a:cs typeface="Times New Roman" panose="02020603050405020304" pitchFamily="18" charset="0"/>
              </a:rPr>
              <a:t>y =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['Number of Registrations']</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X_train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y_test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train_test_split</a:t>
            </a:r>
            <a:r>
              <a:rPr lang="en-US" sz="1600" dirty="0">
                <a:latin typeface="Times New Roman" panose="02020603050405020304" pitchFamily="18" charset="0"/>
                <a:cs typeface="Times New Roman" panose="02020603050405020304" pitchFamily="18" charset="0"/>
              </a:rPr>
              <a:t>(X, y, </a:t>
            </a:r>
            <a:r>
              <a:rPr lang="en-US" sz="1600" dirty="0" err="1">
                <a:latin typeface="Times New Roman" panose="02020603050405020304" pitchFamily="18" charset="0"/>
                <a:cs typeface="Times New Roman" panose="02020603050405020304" pitchFamily="18" charset="0"/>
              </a:rPr>
              <a:t>test_size</a:t>
            </a:r>
            <a:r>
              <a:rPr lang="en-US" sz="1600" dirty="0">
                <a:latin typeface="Times New Roman" panose="02020603050405020304" pitchFamily="18" charset="0"/>
                <a:cs typeface="Times New Roman" panose="02020603050405020304" pitchFamily="18" charset="0"/>
              </a:rPr>
              <a:t>=0.25, </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Conclusion: </a:t>
            </a:r>
            <a:br>
              <a:rPr lang="en-US" sz="1600" b="0" i="0" dirty="0">
                <a:effectLst/>
                <a:latin typeface="Times New Roman" panose="02020603050405020304" pitchFamily="18" charset="0"/>
                <a:cs typeface="Times New Roman" panose="02020603050405020304" pitchFamily="18" charset="0"/>
              </a:rPr>
            </a:br>
            <a:endParaRPr lang="en-US" sz="1600" b="0" i="0"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AI-driven exploration and prediction of company registration trends with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is a powerful tool that can be used to gain valuable insights into the Indian economy and business landscape. By using this tool, businesses and policymakers can make better decisions about how to allocate resources and develop policies to support economic growth.</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80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C83-7F48-2C17-D94D-9BE8E5279A13}"/>
              </a:ext>
            </a:extLst>
          </p:cNvPr>
          <p:cNvSpPr>
            <a:spLocks noGrp="1"/>
          </p:cNvSpPr>
          <p:nvPr>
            <p:ph type="title"/>
          </p:nvPr>
        </p:nvSpPr>
        <p:spPr>
          <a:xfrm>
            <a:off x="922176" y="626382"/>
            <a:ext cx="10515600" cy="726557"/>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E581C8-8D85-FA98-93E5-93DD1CBE7791}"/>
              </a:ext>
            </a:extLst>
          </p:cNvPr>
          <p:cNvSpPr>
            <a:spLocks noGrp="1"/>
          </p:cNvSpPr>
          <p:nvPr>
            <p:ph idx="1"/>
          </p:nvPr>
        </p:nvSpPr>
        <p:spPr>
          <a:xfrm>
            <a:off x="838200" y="1561240"/>
            <a:ext cx="10515600" cy="5091485"/>
          </a:xfrm>
        </p:spPr>
        <p:txBody>
          <a:bodyPr>
            <a:normAutofit fontScale="32500" lnSpcReduction="20000"/>
          </a:bodyPr>
          <a:lstStyle/>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The Registrar of Companies (</a:t>
            </a:r>
            <a:r>
              <a:rPr lang="en-US" sz="4900" b="0" i="0" dirty="0" err="1">
                <a:solidFill>
                  <a:srgbClr val="1F1F1F"/>
                </a:solidFill>
                <a:effectLst/>
                <a:latin typeface="Times New Roman" panose="02020603050405020304" pitchFamily="18" charset="0"/>
                <a:cs typeface="Times New Roman" panose="02020603050405020304" pitchFamily="18" charset="0"/>
              </a:rPr>
              <a:t>RoC</a:t>
            </a:r>
            <a:r>
              <a:rPr lang="en-US" sz="4900" b="0" i="0" dirty="0">
                <a:solidFill>
                  <a:srgbClr val="1F1F1F"/>
                </a:solidFill>
                <a:effectLst/>
                <a:latin typeface="Times New Roman" panose="02020603050405020304" pitchFamily="18" charset="0"/>
                <a:cs typeface="Times New Roman" panose="02020603050405020304" pitchFamily="18" charset="0"/>
              </a:rPr>
              <a:t>) is a government agency that is responsible for registering and regulating companies in India. The </a:t>
            </a:r>
            <a:r>
              <a:rPr lang="en-US" sz="4900" b="0" i="0" dirty="0" err="1">
                <a:solidFill>
                  <a:srgbClr val="1F1F1F"/>
                </a:solidFill>
                <a:effectLst/>
                <a:latin typeface="Times New Roman" panose="02020603050405020304" pitchFamily="18" charset="0"/>
                <a:cs typeface="Times New Roman" panose="02020603050405020304" pitchFamily="18" charset="0"/>
              </a:rPr>
              <a:t>RoC</a:t>
            </a:r>
            <a:r>
              <a:rPr lang="en-US" sz="4900" b="0" i="0" dirty="0">
                <a:solidFill>
                  <a:srgbClr val="1F1F1F"/>
                </a:solidFill>
                <a:effectLst/>
                <a:latin typeface="Times New Roman" panose="02020603050405020304" pitchFamily="18" charset="0"/>
                <a:cs typeface="Times New Roman" panose="02020603050405020304" pitchFamily="18" charset="0"/>
              </a:rPr>
              <a:t> maintains a database of all registered companies in India, which includes information such as the company name, industry, date of incorporation, and authorized capital.</a:t>
            </a:r>
          </a:p>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This data can be used to analyze company registration trends and identify emerging industries. By using AI-driven exploration and prediction techniques, we can gain valuable insights into the Indian economy and business landscape.</a:t>
            </a:r>
          </a:p>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Benefits of AI-Driven Exploration and Prediction</a:t>
            </a:r>
          </a:p>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AI-driven exploration and prediction has a number of benefits for businesses and policymakers. For businesses, it can help them to identify new market opportunities, assess competitive risks, and make better investment decisions. For policymakers, it can help them to track economic trends, identify emerging industries, and develop policies to support business growth.</a:t>
            </a:r>
          </a:p>
          <a:p>
            <a:endParaRPr lang="en-IN" sz="4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0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A647-5E96-7F22-7604-70AB9B5004AB}"/>
              </a:ext>
            </a:extLst>
          </p:cNvPr>
          <p:cNvSpPr>
            <a:spLocks noGrp="1"/>
          </p:cNvSpPr>
          <p:nvPr>
            <p:ph type="title"/>
          </p:nvPr>
        </p:nvSpPr>
        <p:spPr/>
        <p:txBody>
          <a:bodyPr>
            <a:normAutofit/>
          </a:bodyPr>
          <a:lstStyle/>
          <a:p>
            <a:r>
              <a:rPr lang="en-US" sz="2400" b="1" i="0" dirty="0">
                <a:solidFill>
                  <a:srgbClr val="1F1F1F"/>
                </a:solidFill>
                <a:effectLst/>
                <a:latin typeface="Times New Roman" panose="02020603050405020304" pitchFamily="18" charset="0"/>
                <a:cs typeface="Times New Roman" panose="02020603050405020304" pitchFamily="18" charset="0"/>
              </a:rPr>
              <a:t>Applications</a:t>
            </a:r>
            <a:r>
              <a:rPr lang="en-US" sz="2000" b="1" i="0" dirty="0">
                <a:solidFill>
                  <a:srgbClr val="1F1F1F"/>
                </a:solidFill>
                <a:effectLst/>
                <a:latin typeface="Times New Roman" panose="02020603050405020304" pitchFamily="18" charset="0"/>
                <a:cs typeface="Times New Roman" panose="02020603050405020304" pitchFamily="18" charset="0"/>
              </a:rPr>
              <a:t> of AI-Driven Exploration and Prediction</a:t>
            </a:r>
            <a:br>
              <a:rPr lang="en-US" sz="4400" b="0" i="0" dirty="0">
                <a:solidFill>
                  <a:srgbClr val="1F1F1F"/>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F2EDDD-76DD-781D-4C31-672A25B6BF25}"/>
              </a:ext>
            </a:extLst>
          </p:cNvPr>
          <p:cNvSpPr>
            <a:spLocks noGrp="1"/>
          </p:cNvSpPr>
          <p:nvPr>
            <p:ph idx="1"/>
          </p:nvPr>
        </p:nvSpPr>
        <p:spPr>
          <a:xfrm>
            <a:off x="838200" y="1520890"/>
            <a:ext cx="10515600" cy="4702726"/>
          </a:xfrm>
        </p:spPr>
        <p:txBody>
          <a:bodyPr>
            <a:normAutofit fontScale="55000" lnSpcReduction="20000"/>
          </a:bodyPr>
          <a:lstStyle/>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AI-driven exploration and prediction can be used in a variety of ways, including:</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Identifying emerging industries: By analyzing company registration trends, we can identify new industries that are growing rapidly. This information can be used by businesses to identify new market opportunities and by policymakers to develop policies to support the growth of these industries.</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Assessing competitive risks: By understanding the competitive landscape, businesses can make better decisions about where to allocate their resources and how to differentiate themselves from their competitors.</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Making better investment decisions: AI-driven exploration and prediction can be used to identify companies that are likely to grow and perform well in the future. This information can be used by investors to make more informed investment decisions.</a:t>
            </a:r>
          </a:p>
          <a:p>
            <a:endParaRPr lang="en-IN" b="1" dirty="0"/>
          </a:p>
        </p:txBody>
      </p:sp>
    </p:spTree>
    <p:extLst>
      <p:ext uri="{BB962C8B-B14F-4D97-AF65-F5344CB8AC3E}">
        <p14:creationId xmlns:p14="http://schemas.microsoft.com/office/powerpoint/2010/main" val="38021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DA7-E3E6-DEB5-6487-2A9BE0A69AE3}"/>
              </a:ext>
            </a:extLst>
          </p:cNvPr>
          <p:cNvSpPr>
            <a:spLocks noGrp="1"/>
          </p:cNvSpPr>
          <p:nvPr>
            <p:ph type="title"/>
          </p:nvPr>
        </p:nvSpPr>
        <p:spPr>
          <a:xfrm>
            <a:off x="838200" y="365126"/>
            <a:ext cx="10515600" cy="679904"/>
          </a:xfrm>
        </p:spPr>
        <p:txBody>
          <a:bodyPr>
            <a:normAutofit/>
          </a:bodyPr>
          <a:lstStyle/>
          <a:p>
            <a:r>
              <a:rPr lang="en-US" sz="2400" b="1" dirty="0">
                <a:latin typeface="Times New Roman" panose="02020603050405020304" pitchFamily="18" charset="0"/>
                <a:cs typeface="Times New Roman" panose="02020603050405020304" pitchFamily="18" charset="0"/>
              </a:rPr>
              <a:t>Given Dataset: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262AE-29F0-0CE8-FE26-86ECCB7909CA}"/>
              </a:ext>
            </a:extLst>
          </p:cNvPr>
          <p:cNvSpPr>
            <a:spLocks noGrp="1"/>
          </p:cNvSpPr>
          <p:nvPr>
            <p:ph idx="1"/>
          </p:nvPr>
        </p:nvSpPr>
        <p:spPr>
          <a:xfrm>
            <a:off x="838200" y="1250302"/>
            <a:ext cx="4172339" cy="4926661"/>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r>
              <a:rPr lang="en-US" dirty="0" err="1"/>
              <a:t>Date,Industry,Number</a:t>
            </a:r>
            <a:r>
              <a:rPr lang="en-US" dirty="0"/>
              <a:t> of Registrations</a:t>
            </a:r>
          </a:p>
          <a:p>
            <a:r>
              <a:rPr lang="en-US" dirty="0"/>
              <a:t>2022-01-01,Software,10000</a:t>
            </a:r>
          </a:p>
          <a:p>
            <a:r>
              <a:rPr lang="en-US" dirty="0"/>
              <a:t>2022-02-01,E-commerce,5000</a:t>
            </a:r>
          </a:p>
          <a:p>
            <a:r>
              <a:rPr lang="en-US" dirty="0"/>
              <a:t>2022-03-01,Healthcare,3000</a:t>
            </a:r>
          </a:p>
          <a:p>
            <a:r>
              <a:rPr lang="en-US" dirty="0"/>
              <a:t>2022-04-01,Manufacturing,2000</a:t>
            </a:r>
          </a:p>
          <a:p>
            <a:r>
              <a:rPr lang="en-US" dirty="0"/>
              <a:t>2022-05-01,Education,1000</a:t>
            </a:r>
          </a:p>
          <a:p>
            <a:r>
              <a:rPr lang="en-US" dirty="0"/>
              <a:t>2022-06-01,Software,12000</a:t>
            </a:r>
          </a:p>
          <a:p>
            <a:r>
              <a:rPr lang="en-US" dirty="0"/>
              <a:t>2022-07-01,E-commerce,6000</a:t>
            </a:r>
          </a:p>
          <a:p>
            <a:r>
              <a:rPr lang="en-US" dirty="0"/>
              <a:t>2022-08-01,Healthcare,4000</a:t>
            </a:r>
          </a:p>
          <a:p>
            <a:r>
              <a:rPr lang="en-US" dirty="0"/>
              <a:t>2022-09-01,Manufacturing,2500</a:t>
            </a:r>
          </a:p>
          <a:p>
            <a:r>
              <a:rPr lang="en-US" dirty="0"/>
              <a:t>2022-10-01,Education,1500</a:t>
            </a:r>
          </a:p>
          <a:p>
            <a:r>
              <a:rPr lang="en-US" dirty="0"/>
              <a:t>2022-11-01,Software,14000</a:t>
            </a:r>
          </a:p>
          <a:p>
            <a:r>
              <a:rPr lang="en-US" dirty="0"/>
              <a:t>2022-12-01,E-commerce,7000</a:t>
            </a:r>
          </a:p>
          <a:p>
            <a:r>
              <a:rPr lang="en-US" dirty="0"/>
              <a:t>2023-01-01,Healthcare,5000</a:t>
            </a:r>
          </a:p>
          <a:p>
            <a:r>
              <a:rPr lang="en-US" dirty="0"/>
              <a:t>2023-02-01,Manufacturing,3000</a:t>
            </a:r>
          </a:p>
          <a:p>
            <a:r>
              <a:rPr lang="en-US" dirty="0"/>
              <a:t>2023-03-01,Education,2000</a:t>
            </a:r>
          </a:p>
          <a:p>
            <a:endParaRPr lang="en-IN" dirty="0"/>
          </a:p>
        </p:txBody>
      </p:sp>
    </p:spTree>
    <p:extLst>
      <p:ext uri="{BB962C8B-B14F-4D97-AF65-F5344CB8AC3E}">
        <p14:creationId xmlns:p14="http://schemas.microsoft.com/office/powerpoint/2010/main" val="122994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C3E0-C9BF-8495-AAFB-05DD9D52DF85}"/>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Necessary step to follow:</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1.Import the necessary Libraries: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67AB28-BB06-734F-BE2C-7B79663A2C35}"/>
              </a:ext>
            </a:extLst>
          </p:cNvPr>
          <p:cNvSpPr>
            <a:spLocks noGrp="1"/>
          </p:cNvSpPr>
          <p:nvPr>
            <p:ph idx="1"/>
          </p:nvPr>
        </p:nvSpPr>
        <p:spPr/>
        <p:txBody>
          <a:bodyPr/>
          <a:lstStyle/>
          <a:p>
            <a:pPr marL="0" indent="0">
              <a:lnSpc>
                <a:spcPct val="100000"/>
              </a:lnSpc>
              <a:buNone/>
            </a:pPr>
            <a:endParaRPr lang="en-IN"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b="1" dirty="0">
                <a:latin typeface="Times New Roman" panose="02020603050405020304" pitchFamily="18" charset="0"/>
                <a:cs typeface="Times New Roman" panose="02020603050405020304" pitchFamily="18" charset="0"/>
              </a:rPr>
              <a:t>  Program:</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import pandas as pd</a:t>
            </a:r>
          </a:p>
          <a:p>
            <a:pPr>
              <a:lnSpc>
                <a:spcPct val="10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pPr>
              <a:lnSpc>
                <a:spcPct val="10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sklearn.linear_model</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LinearRegression</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26915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0ACD-C9C2-F5CD-D2F5-FF00AA926814}"/>
              </a:ext>
            </a:extLst>
          </p:cNvPr>
          <p:cNvSpPr>
            <a:spLocks noGrp="1"/>
          </p:cNvSpPr>
          <p:nvPr>
            <p:ph type="title"/>
          </p:nvPr>
        </p:nvSpPr>
        <p:spPr>
          <a:xfrm>
            <a:off x="660918" y="551737"/>
            <a:ext cx="10515600" cy="1351707"/>
          </a:xfrm>
        </p:spPr>
        <p:txBody>
          <a:bodyPr>
            <a:normAutofit/>
          </a:bodyPr>
          <a:lstStyle/>
          <a:p>
            <a:r>
              <a:rPr lang="en-US" sz="2400" dirty="0">
                <a:latin typeface="Times New Roman" panose="02020603050405020304" pitchFamily="18" charset="0"/>
                <a:cs typeface="Times New Roman" panose="02020603050405020304" pitchFamily="18" charset="0"/>
              </a:rPr>
              <a:t>2.Load the Dataset:</a:t>
            </a:r>
            <a:br>
              <a:rPr lang="en-US" dirty="0"/>
            </a:br>
            <a:endParaRPr lang="en-IN" dirty="0"/>
          </a:p>
        </p:txBody>
      </p:sp>
      <p:sp>
        <p:nvSpPr>
          <p:cNvPr id="3" name="Content Placeholder 2">
            <a:extLst>
              <a:ext uri="{FF2B5EF4-FFF2-40B4-BE49-F238E27FC236}">
                <a16:creationId xmlns:a16="http://schemas.microsoft.com/office/drawing/2014/main" id="{51F3264F-813E-DDF3-537C-BC281034D545}"/>
              </a:ext>
            </a:extLst>
          </p:cNvPr>
          <p:cNvSpPr>
            <a:spLocks noGrp="1"/>
          </p:cNvSpPr>
          <p:nvPr>
            <p:ph idx="1"/>
          </p:nvPr>
        </p:nvSpPr>
        <p:spPr>
          <a:xfrm>
            <a:off x="660918" y="718457"/>
            <a:ext cx="10692882" cy="5458506"/>
          </a:xfrm>
        </p:spPr>
        <p:txBody>
          <a:bodyPr>
            <a:normAutofit fontScale="92500" lnSpcReduction="20000"/>
          </a:bodyPr>
          <a:lstStyle/>
          <a:p>
            <a:pPr marL="0" indent="0" algn="just">
              <a:buNone/>
            </a:pPr>
            <a:endParaRPr lang="en-US" dirty="0"/>
          </a:p>
          <a:p>
            <a:pPr algn="just"/>
            <a:r>
              <a:rPr lang="en-US" sz="1800" dirty="0">
                <a:latin typeface="Times New Roman" panose="02020603050405020304" pitchFamily="18" charset="0"/>
                <a:cs typeface="Times New Roman" panose="02020603050405020304" pitchFamily="18" charset="0"/>
              </a:rPr>
              <a:t>Load your dataset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You can typically find</a:t>
            </a:r>
          </a:p>
          <a:p>
            <a:pPr algn="just"/>
            <a:r>
              <a:rPr lang="en-US" sz="1800" dirty="0">
                <a:latin typeface="Times New Roman" panose="02020603050405020304" pitchFamily="18" charset="0"/>
                <a:cs typeface="Times New Roman" panose="02020603050405020304" pitchFamily="18" charset="0"/>
              </a:rPr>
              <a:t>house price datasets in CSV format, but you can adapt this code to other</a:t>
            </a:r>
          </a:p>
          <a:p>
            <a:pPr algn="just"/>
            <a:r>
              <a:rPr lang="en-US" sz="1800" dirty="0">
                <a:latin typeface="Times New Roman" panose="02020603050405020304" pitchFamily="18" charset="0"/>
                <a:cs typeface="Times New Roman" panose="02020603050405020304" pitchFamily="18" charset="0"/>
              </a:rPr>
              <a:t>formats as needed.</a:t>
            </a:r>
          </a:p>
          <a:p>
            <a:pPr algn="just"/>
            <a:endParaRPr lang="en-US" sz="18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Program:</a:t>
            </a:r>
          </a:p>
          <a:p>
            <a:pPr algn="just"/>
            <a:r>
              <a:rPr lang="en-IN" sz="2000" dirty="0" err="1">
                <a:latin typeface="Times New Roman" panose="02020603050405020304" pitchFamily="18" charset="0"/>
                <a:cs typeface="Times New Roman" panose="02020603050405020304" pitchFamily="18" charset="0"/>
              </a:rPr>
              <a:t>roc_data</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('roc_data.csv’)</a:t>
            </a:r>
          </a:p>
          <a:p>
            <a:pPr algn="just"/>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3.</a:t>
            </a:r>
            <a:r>
              <a:rPr lang="en-US" sz="1400" b="0" i="0" dirty="0">
                <a:solidFill>
                  <a:srgbClr val="1F1F1F"/>
                </a:solidFill>
                <a:effectLst/>
                <a:latin typeface="Google Sans"/>
              </a:rPr>
              <a:t> </a:t>
            </a:r>
            <a:r>
              <a:rPr lang="en-US" sz="2000" b="1" i="0" dirty="0">
                <a:solidFill>
                  <a:srgbClr val="1F1F1F"/>
                </a:solidFill>
                <a:effectLst/>
                <a:latin typeface="Times New Roman" panose="02020603050405020304" pitchFamily="18" charset="0"/>
                <a:cs typeface="Times New Roman" panose="02020603050405020304" pitchFamily="18" charset="0"/>
              </a:rPr>
              <a:t>Clean and prepare the data:</a:t>
            </a: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Remove duplicate rows</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 = </a:t>
            </a:r>
            <a:r>
              <a:rPr lang="en-US" sz="1700" i="0" dirty="0" err="1">
                <a:solidFill>
                  <a:srgbClr val="1F1F1F"/>
                </a:solidFill>
                <a:effectLst/>
                <a:latin typeface="Times New Roman" panose="02020603050405020304" pitchFamily="18" charset="0"/>
                <a:cs typeface="Times New Roman" panose="02020603050405020304" pitchFamily="18" charset="0"/>
              </a:rPr>
              <a:t>roc_data.drop_duplicates</a:t>
            </a:r>
            <a:r>
              <a:rPr lang="en-US" sz="1700" i="0" dirty="0">
                <a:solidFill>
                  <a:srgbClr val="1F1F1F"/>
                </a:solidFill>
                <a:effectLst/>
                <a:latin typeface="Times New Roman" panose="02020603050405020304" pitchFamily="18" charset="0"/>
                <a:cs typeface="Times New Roman" panose="02020603050405020304" pitchFamily="18" charset="0"/>
              </a:rPr>
              <a:t>()</a:t>
            </a:r>
          </a:p>
          <a:p>
            <a:pPr marL="0" indent="0" algn="just">
              <a:buNone/>
            </a:pPr>
            <a:endParaRPr lang="en-US" sz="170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Remove rows with missing values</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 = </a:t>
            </a:r>
            <a:r>
              <a:rPr lang="en-US" sz="1700" i="0" dirty="0" err="1">
                <a:solidFill>
                  <a:srgbClr val="1F1F1F"/>
                </a:solidFill>
                <a:effectLst/>
                <a:latin typeface="Times New Roman" panose="02020603050405020304" pitchFamily="18" charset="0"/>
                <a:cs typeface="Times New Roman" panose="02020603050405020304" pitchFamily="18" charset="0"/>
              </a:rPr>
              <a:t>roc_data.dropna</a:t>
            </a:r>
            <a:r>
              <a:rPr lang="en-US" sz="1700" i="0" dirty="0">
                <a:solidFill>
                  <a:srgbClr val="1F1F1F"/>
                </a:solidFill>
                <a:effectLst/>
                <a:latin typeface="Times New Roman" panose="02020603050405020304" pitchFamily="18" charset="0"/>
                <a:cs typeface="Times New Roman" panose="02020603050405020304" pitchFamily="18" charset="0"/>
              </a:rPr>
              <a:t>()</a:t>
            </a:r>
          </a:p>
          <a:p>
            <a:pPr marL="0" indent="0" algn="just">
              <a:buNone/>
            </a:pPr>
            <a:endParaRPr lang="en-US" sz="170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Convert the 'Date' column to datetime format</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['Date'] = </a:t>
            </a:r>
            <a:r>
              <a:rPr lang="en-US" sz="1700" i="0" dirty="0" err="1">
                <a:solidFill>
                  <a:srgbClr val="1F1F1F"/>
                </a:solidFill>
                <a:effectLst/>
                <a:latin typeface="Times New Roman" panose="02020603050405020304" pitchFamily="18" charset="0"/>
                <a:cs typeface="Times New Roman" panose="02020603050405020304" pitchFamily="18" charset="0"/>
              </a:rPr>
              <a:t>pd.to_datetime</a:t>
            </a:r>
            <a:r>
              <a:rPr lang="en-US" sz="1700" i="0" dirty="0">
                <a:solidFill>
                  <a:srgbClr val="1F1F1F"/>
                </a:solidFill>
                <a:effectLst/>
                <a:latin typeface="Times New Roman" panose="02020603050405020304" pitchFamily="18" charset="0"/>
                <a:cs typeface="Times New Roman" panose="02020603050405020304" pitchFamily="18" charset="0"/>
              </a:rPr>
              <a:t>(</a:t>
            </a: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['Date'])</a:t>
            </a:r>
          </a:p>
          <a:p>
            <a:pPr marL="0" indent="0" algn="just">
              <a:buNone/>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7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2094-6548-E251-7361-9F2D2E2D7A5B}"/>
              </a:ext>
            </a:extLst>
          </p:cNvPr>
          <p:cNvSpPr>
            <a:spLocks noGrp="1"/>
          </p:cNvSpPr>
          <p:nvPr>
            <p:ph type="title"/>
          </p:nvPr>
        </p:nvSpPr>
        <p:spPr>
          <a:xfrm>
            <a:off x="838200" y="411779"/>
            <a:ext cx="10515600" cy="623920"/>
          </a:xfrm>
        </p:spPr>
        <p:txBody>
          <a:bodyPr>
            <a:normAutofit/>
          </a:bodyPr>
          <a:lstStyle/>
          <a:p>
            <a:r>
              <a:rPr lang="en-US" sz="2400" b="1" dirty="0">
                <a:latin typeface="Times New Roman" panose="02020603050405020304" pitchFamily="18" charset="0"/>
                <a:cs typeface="Times New Roman" panose="02020603050405020304" pitchFamily="18" charset="0"/>
              </a:rPr>
              <a:t>4. Exploratory Data Analysis (EDA):</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F968A8-256F-40BB-D26A-17927BA1D8E0}"/>
              </a:ext>
            </a:extLst>
          </p:cNvPr>
          <p:cNvSpPr>
            <a:spLocks noGrp="1"/>
          </p:cNvSpPr>
          <p:nvPr>
            <p:ph idx="1"/>
          </p:nvPr>
        </p:nvSpPr>
        <p:spPr>
          <a:xfrm>
            <a:off x="838200" y="1035699"/>
            <a:ext cx="10515600" cy="5141264"/>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Perform EDA to understand your data better. This includes checking for missing values, exploring the data's statistics, and visualizing it to identify patterns</a:t>
            </a:r>
            <a:r>
              <a:rPr lang="en-US" dirty="0"/>
              <a:t>.</a:t>
            </a:r>
          </a:p>
          <a:p>
            <a:pPr marL="0" indent="0" algn="just">
              <a:lnSpc>
                <a:spcPct val="100000"/>
              </a:lnSpc>
              <a:buNone/>
            </a:pPr>
            <a:r>
              <a:rPr lang="en-IN" sz="1800" b="1" dirty="0">
                <a:latin typeface="Times New Roman" panose="02020603050405020304" pitchFamily="18" charset="0"/>
                <a:cs typeface="Times New Roman" panose="02020603050405020304" pitchFamily="18" charset="0"/>
              </a:rPr>
              <a:t>Program:</a:t>
            </a:r>
          </a:p>
          <a:p>
            <a:pPr algn="just">
              <a:lnSpc>
                <a:spcPct val="120000"/>
              </a:lnSpc>
            </a:pPr>
            <a:r>
              <a:rPr lang="en-IN" sz="1600" dirty="0">
                <a:latin typeface="Times New Roman" panose="02020603050405020304" pitchFamily="18" charset="0"/>
                <a:cs typeface="Times New Roman" panose="02020603050405020304" pitchFamily="18" charset="0"/>
              </a:rPr>
              <a:t>import pandas as pd</a:t>
            </a:r>
          </a:p>
          <a:p>
            <a:pPr algn="just">
              <a:lnSpc>
                <a:spcPct val="12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pPr algn="just">
              <a:lnSpc>
                <a:spcPct val="120000"/>
              </a:lnSpc>
            </a:pP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 Load the company registration data</a:t>
            </a:r>
          </a:p>
          <a:p>
            <a:pPr algn="just">
              <a:lnSpc>
                <a:spcPct val="120000"/>
              </a:lnSpc>
            </a:pP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pPr algn="just">
              <a:lnSpc>
                <a:spcPct val="120000"/>
              </a:lnSpc>
            </a:pP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 Calculate descriptive statistics</a:t>
            </a:r>
          </a:p>
          <a:p>
            <a:pPr algn="just">
              <a:lnSpc>
                <a:spcPct val="120000"/>
              </a:lnSpc>
            </a:pPr>
            <a:r>
              <a:rPr lang="en-IN" sz="1600" dirty="0" err="1">
                <a:latin typeface="Times New Roman" panose="02020603050405020304" pitchFamily="18" charset="0"/>
                <a:cs typeface="Times New Roman" panose="02020603050405020304" pitchFamily="18" charset="0"/>
              </a:rPr>
              <a:t>roc_data.describe</a:t>
            </a:r>
            <a:r>
              <a:rPr lang="en-IN" sz="1600" dirty="0">
                <a:latin typeface="Times New Roman" panose="02020603050405020304" pitchFamily="18" charset="0"/>
                <a:cs typeface="Times New Roman" panose="02020603050405020304" pitchFamily="18" charset="0"/>
              </a:rPr>
              <a:t>()</a:t>
            </a:r>
          </a:p>
          <a:p>
            <a:pPr algn="just">
              <a:lnSpc>
                <a:spcPct val="120000"/>
              </a:lnSpc>
            </a:pPr>
            <a:endParaRPr lang="en-IN" sz="1600" b="1" dirty="0">
              <a:latin typeface="Times New Roman" panose="02020603050405020304" pitchFamily="18" charset="0"/>
              <a:cs typeface="Times New Roman" panose="02020603050405020304" pitchFamily="18" charset="0"/>
            </a:endParaRPr>
          </a:p>
          <a:p>
            <a:pPr algn="just">
              <a:lnSpc>
                <a:spcPct val="120000"/>
              </a:lnSpc>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7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DDA5-D63C-8560-6F1B-D40F4054672D}"/>
              </a:ext>
            </a:extLst>
          </p:cNvPr>
          <p:cNvSpPr>
            <a:spLocks noGrp="1"/>
          </p:cNvSpPr>
          <p:nvPr>
            <p:ph type="title"/>
          </p:nvPr>
        </p:nvSpPr>
        <p:spPr>
          <a:xfrm flipH="1">
            <a:off x="11353799" y="365125"/>
            <a:ext cx="337457"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EA62F4F-D20B-A005-0594-EC606CE52870}"/>
              </a:ext>
            </a:extLst>
          </p:cNvPr>
          <p:cNvSpPr>
            <a:spLocks noGrp="1"/>
          </p:cNvSpPr>
          <p:nvPr>
            <p:ph idx="1"/>
          </p:nvPr>
        </p:nvSpPr>
        <p:spPr>
          <a:xfrm>
            <a:off x="0" y="552356"/>
            <a:ext cx="12772053" cy="6091137"/>
          </a:xfrm>
        </p:spPr>
        <p:txBody>
          <a:bodyPr>
            <a:normAutofit/>
          </a:bodyPr>
          <a:lstStyle/>
          <a:p>
            <a:r>
              <a:rPr lang="en-US" sz="1600" dirty="0">
                <a:latin typeface="Times New Roman" panose="02020603050405020304" pitchFamily="18" charset="0"/>
                <a:cs typeface="Times New Roman" panose="02020603050405020304" pitchFamily="18" charset="0"/>
              </a:rPr>
              <a:t># Plot the number of company registrations over time</a:t>
            </a:r>
          </a:p>
          <a:p>
            <a:r>
              <a:rPr lang="en-US" sz="1600" dirty="0" err="1">
                <a:latin typeface="Times New Roman" panose="02020603050405020304" pitchFamily="18" charset="0"/>
                <a:cs typeface="Times New Roman" panose="02020603050405020304" pitchFamily="18" charset="0"/>
              </a:rPr>
              <a:t>plt.plot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['Date'],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('Date')</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('Number of Company Registrations in India')</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Plot the 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sns.barplot</a:t>
            </a:r>
            <a:r>
              <a:rPr lang="en-US" sz="1600" dirty="0">
                <a:latin typeface="Times New Roman" panose="02020603050405020304" pitchFamily="18" charset="0"/>
                <a:cs typeface="Times New Roman" panose="02020603050405020304" pitchFamily="18" charset="0"/>
              </a:rPr>
              <a:t>(x='Industry', y='Number of Registrations', data=</a:t>
            </a:r>
            <a:r>
              <a:rPr lang="en-US" sz="1600" dirty="0" err="1">
                <a:latin typeface="Times New Roman" panose="02020603050405020304" pitchFamily="18" charset="0"/>
                <a:cs typeface="Times New Roman" panose="02020603050405020304" pitchFamily="18" charset="0"/>
              </a:rPr>
              <a:t>roc_data.nlargest</a:t>
            </a:r>
            <a:r>
              <a:rPr lang="en-US" sz="1600" dirty="0">
                <a:latin typeface="Times New Roman" panose="02020603050405020304" pitchFamily="18" charset="0"/>
                <a:cs typeface="Times New Roman" panose="02020603050405020304" pitchFamily="18" charset="0"/>
              </a:rPr>
              <a:t>(10, 'Number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('Industry')</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11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071-B2AC-274A-B58B-382BF53E18FB}"/>
              </a:ext>
            </a:extLst>
          </p:cNvPr>
          <p:cNvSpPr>
            <a:spLocks noGrp="1"/>
          </p:cNvSpPr>
          <p:nvPr>
            <p:ph type="title"/>
          </p:nvPr>
        </p:nvSpPr>
        <p:spPr>
          <a:xfrm flipV="1">
            <a:off x="838200" y="102638"/>
            <a:ext cx="10515600" cy="26248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4A9AA56-103D-8F8D-66A6-1DF570430FCA}"/>
              </a:ext>
            </a:extLst>
          </p:cNvPr>
          <p:cNvSpPr>
            <a:spLocks noGrp="1"/>
          </p:cNvSpPr>
          <p:nvPr>
            <p:ph idx="1"/>
          </p:nvPr>
        </p:nvSpPr>
        <p:spPr>
          <a:xfrm>
            <a:off x="838200" y="365126"/>
            <a:ext cx="10515600" cy="5811837"/>
          </a:xfrm>
        </p:spPr>
        <p:txBody>
          <a:bodyPr>
            <a:normAutofit/>
          </a:bodyPr>
          <a:lstStyle/>
          <a:p>
            <a:r>
              <a:rPr lang="en-IN" sz="1600" dirty="0">
                <a:latin typeface="Times New Roman" panose="02020603050405020304" pitchFamily="18" charset="0"/>
                <a:cs typeface="Times New Roman" panose="02020603050405020304" pitchFamily="18" charset="0"/>
              </a:rPr>
              <a:t># Check for outliers</a:t>
            </a:r>
          </a:p>
          <a:p>
            <a:r>
              <a:rPr lang="en-IN" sz="1600" dirty="0" err="1">
                <a:latin typeface="Times New Roman" panose="02020603050405020304" pitchFamily="18" charset="0"/>
                <a:cs typeface="Times New Roman" panose="02020603050405020304" pitchFamily="18" charset="0"/>
              </a:rPr>
              <a:t>sns.boxplot</a:t>
            </a:r>
            <a:r>
              <a:rPr lang="en-IN" sz="1600" dirty="0">
                <a:latin typeface="Times New Roman" panose="02020603050405020304" pitchFamily="18" charset="0"/>
                <a:cs typeface="Times New Roman" panose="02020603050405020304" pitchFamily="18" charset="0"/>
              </a:rPr>
              <a:t>(x='Industry', y='Number of Registrations', </a:t>
            </a:r>
            <a:r>
              <a:rPr lang="en-IN" sz="1600" dirty="0" err="1">
                <a:latin typeface="Times New Roman" panose="02020603050405020304" pitchFamily="18" charset="0"/>
                <a:cs typeface="Times New Roman" panose="02020603050405020304" pitchFamily="18" charset="0"/>
              </a:rPr>
              <a:t>showmeans</a:t>
            </a:r>
            <a:r>
              <a:rPr lang="en-IN" sz="1600" dirty="0">
                <a:latin typeface="Times New Roman" panose="02020603050405020304" pitchFamily="18" charset="0"/>
                <a:cs typeface="Times New Roman" panose="02020603050405020304" pitchFamily="18" charset="0"/>
              </a:rPr>
              <a:t>=True, data=</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('Industry')</a:t>
            </a:r>
          </a:p>
          <a:p>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plt.title</a:t>
            </a:r>
            <a:r>
              <a:rPr lang="en-IN" sz="1600" dirty="0">
                <a:latin typeface="Times New Roman" panose="02020603050405020304" pitchFamily="18" charset="0"/>
                <a:cs typeface="Times New Roman" panose="02020603050405020304" pitchFamily="18" charset="0"/>
              </a:rPr>
              <a:t>('Boxplot of Number of Company Registrations by Industry')</a:t>
            </a:r>
          </a:p>
          <a:p>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a:p>
            <a:endParaRPr lang="en-IN" sz="1600" b="1" dirty="0">
              <a:latin typeface="Times New Roman" panose="02020603050405020304" pitchFamily="18" charset="0"/>
              <a:cs typeface="Times New Roman" panose="02020603050405020304" pitchFamily="18" charset="0"/>
            </a:endParaRPr>
          </a:p>
          <a:p>
            <a:pPr marL="0" indent="0">
              <a:buNone/>
            </a:pPr>
            <a:r>
              <a:rPr lang="en-US" sz="1800" b="1" i="0" dirty="0">
                <a:solidFill>
                  <a:srgbClr val="1F1F1F"/>
                </a:solidFill>
                <a:effectLst/>
                <a:latin typeface="Times New Roman" panose="02020603050405020304" pitchFamily="18" charset="0"/>
                <a:cs typeface="Times New Roman" panose="02020603050405020304" pitchFamily="18" charset="0"/>
              </a:rPr>
              <a:t>5.Build an AI model to predict company registration trends: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Once we have explored the data and identified any trends or patterns, we can build an AI model to predict company registration trends. We can use a variety of machine learning algorithms, such as linear regression, random forests, and support vector machines.</a:t>
            </a:r>
          </a:p>
          <a:p>
            <a:pPr>
              <a:lnSpc>
                <a:spcPct val="150000"/>
              </a:lnSpc>
            </a:pPr>
            <a:r>
              <a:rPr lang="en-US" sz="1600" i="0" dirty="0">
                <a:solidFill>
                  <a:srgbClr val="1F1F1F"/>
                </a:solidFill>
                <a:effectLst/>
                <a:latin typeface="Times New Roman" panose="02020603050405020304" pitchFamily="18" charset="0"/>
                <a:cs typeface="Times New Roman" panose="02020603050405020304" pitchFamily="18" charset="0"/>
              </a:rPr>
              <a:t>X = </a:t>
            </a:r>
            <a:r>
              <a:rPr lang="en-US" sz="1600" i="0" dirty="0" err="1">
                <a:solidFill>
                  <a:srgbClr val="1F1F1F"/>
                </a:solidFill>
                <a:effectLst/>
                <a:latin typeface="Times New Roman" panose="02020603050405020304" pitchFamily="18" charset="0"/>
                <a:cs typeface="Times New Roman" panose="02020603050405020304" pitchFamily="18" charset="0"/>
              </a:rPr>
              <a:t>roc_data</a:t>
            </a:r>
            <a:r>
              <a:rPr lang="en-US" sz="1600" i="0" dirty="0">
                <a:solidFill>
                  <a:srgbClr val="1F1F1F"/>
                </a:solidFill>
                <a:effectLst/>
                <a:latin typeface="Times New Roman" panose="02020603050405020304" pitchFamily="18" charset="0"/>
                <a:cs typeface="Times New Roman" panose="02020603050405020304" pitchFamily="18" charset="0"/>
              </a:rPr>
              <a:t>[['Date']]</a:t>
            </a:r>
          </a:p>
          <a:p>
            <a:pPr>
              <a:lnSpc>
                <a:spcPct val="150000"/>
              </a:lnSpc>
            </a:pPr>
            <a:r>
              <a:rPr lang="en-US" sz="1600" i="0" dirty="0">
                <a:solidFill>
                  <a:srgbClr val="1F1F1F"/>
                </a:solidFill>
                <a:effectLst/>
                <a:latin typeface="Times New Roman" panose="02020603050405020304" pitchFamily="18" charset="0"/>
                <a:cs typeface="Times New Roman" panose="02020603050405020304" pitchFamily="18" charset="0"/>
              </a:rPr>
              <a:t>y = </a:t>
            </a:r>
            <a:r>
              <a:rPr lang="en-US" sz="1600" i="0" dirty="0" err="1">
                <a:solidFill>
                  <a:srgbClr val="1F1F1F"/>
                </a:solidFill>
                <a:effectLst/>
                <a:latin typeface="Times New Roman" panose="02020603050405020304" pitchFamily="18" charset="0"/>
                <a:cs typeface="Times New Roman" panose="02020603050405020304" pitchFamily="18" charset="0"/>
              </a:rPr>
              <a:t>roc_data</a:t>
            </a:r>
            <a:r>
              <a:rPr lang="en-US" sz="1600" i="0" dirty="0">
                <a:solidFill>
                  <a:srgbClr val="1F1F1F"/>
                </a:solidFill>
                <a:effectLst/>
                <a:latin typeface="Times New Roman" panose="02020603050405020304" pitchFamily="18" charset="0"/>
                <a:cs typeface="Times New Roman" panose="02020603050405020304" pitchFamily="18" charset="0"/>
              </a:rPr>
              <a:t>['Number of Registrations']</a:t>
            </a:r>
          </a:p>
          <a:p>
            <a:pPr>
              <a:lnSpc>
                <a:spcPct val="150000"/>
              </a:lnSpc>
            </a:pPr>
            <a:r>
              <a:rPr lang="en-US" sz="1600" i="0" dirty="0" err="1">
                <a:solidFill>
                  <a:srgbClr val="1F1F1F"/>
                </a:solidFill>
                <a:effectLst/>
                <a:latin typeface="Times New Roman" panose="02020603050405020304" pitchFamily="18" charset="0"/>
                <a:cs typeface="Times New Roman" panose="02020603050405020304" pitchFamily="18" charset="0"/>
              </a:rPr>
              <a:t>X_train</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X_test</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y_train</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y_test</a:t>
            </a:r>
            <a:r>
              <a:rPr lang="en-US" sz="1600" i="0" dirty="0">
                <a:solidFill>
                  <a:srgbClr val="1F1F1F"/>
                </a:solidFill>
                <a:effectLst/>
                <a:latin typeface="Times New Roman" panose="02020603050405020304" pitchFamily="18" charset="0"/>
                <a:cs typeface="Times New Roman" panose="02020603050405020304" pitchFamily="18" charset="0"/>
              </a:rPr>
              <a:t> = </a:t>
            </a:r>
            <a:r>
              <a:rPr lang="en-US" sz="1600" i="0" dirty="0" err="1">
                <a:solidFill>
                  <a:srgbClr val="1F1F1F"/>
                </a:solidFill>
                <a:effectLst/>
                <a:latin typeface="Times New Roman" panose="02020603050405020304" pitchFamily="18" charset="0"/>
                <a:cs typeface="Times New Roman" panose="02020603050405020304" pitchFamily="18" charset="0"/>
              </a:rPr>
              <a:t>train_test_split</a:t>
            </a:r>
            <a:r>
              <a:rPr lang="en-US" sz="1600" i="0" dirty="0">
                <a:solidFill>
                  <a:srgbClr val="1F1F1F"/>
                </a:solidFill>
                <a:effectLst/>
                <a:latin typeface="Times New Roman" panose="02020603050405020304" pitchFamily="18" charset="0"/>
                <a:cs typeface="Times New Roman" panose="02020603050405020304" pitchFamily="18" charset="0"/>
              </a:rPr>
              <a:t>(X, y, </a:t>
            </a:r>
            <a:r>
              <a:rPr lang="en-US" sz="1600" i="0" dirty="0" err="1">
                <a:solidFill>
                  <a:srgbClr val="1F1F1F"/>
                </a:solidFill>
                <a:effectLst/>
                <a:latin typeface="Times New Roman" panose="02020603050405020304" pitchFamily="18" charset="0"/>
                <a:cs typeface="Times New Roman" panose="02020603050405020304" pitchFamily="18" charset="0"/>
              </a:rPr>
              <a:t>test_size</a:t>
            </a:r>
            <a:r>
              <a:rPr lang="en-US" sz="1600" i="0" dirty="0">
                <a:solidFill>
                  <a:srgbClr val="1F1F1F"/>
                </a:solidFill>
                <a:effectLst/>
                <a:latin typeface="Times New Roman" panose="02020603050405020304" pitchFamily="18" charset="0"/>
                <a:cs typeface="Times New Roman" panose="02020603050405020304" pitchFamily="18" charset="0"/>
              </a:rPr>
              <a:t>=0.25, </a:t>
            </a:r>
            <a:r>
              <a:rPr lang="en-US" sz="1600" i="0" dirty="0" err="1">
                <a:solidFill>
                  <a:srgbClr val="1F1F1F"/>
                </a:solidFill>
                <a:effectLst/>
                <a:latin typeface="Times New Roman" panose="02020603050405020304" pitchFamily="18" charset="0"/>
                <a:cs typeface="Times New Roman" panose="02020603050405020304" pitchFamily="18" charset="0"/>
              </a:rPr>
              <a:t>random_state</a:t>
            </a:r>
            <a:r>
              <a:rPr lang="en-US" sz="1600" i="0" dirty="0">
                <a:solidFill>
                  <a:srgbClr val="1F1F1F"/>
                </a:solidFill>
                <a:effectLst/>
                <a:latin typeface="Times New Roman" panose="02020603050405020304" pitchFamily="18" charset="0"/>
                <a:cs typeface="Times New Roman" panose="02020603050405020304" pitchFamily="18" charset="0"/>
              </a:rPr>
              <a:t>=42)</a:t>
            </a:r>
          </a:p>
          <a:p>
            <a:pPr>
              <a:lnSpc>
                <a:spcPct val="150000"/>
              </a:lnSpc>
            </a:pPr>
            <a:endParaRPr lang="en-US" sz="1600" i="0" dirty="0">
              <a:solidFill>
                <a:srgbClr val="1F1F1F"/>
              </a:solidFill>
              <a:effectLst/>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33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AI_phase3</Template>
  <TotalTime>0</TotalTime>
  <Words>1830</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Google Sans</vt:lpstr>
      <vt:lpstr>Times New Roman</vt:lpstr>
      <vt:lpstr>Office Theme</vt:lpstr>
      <vt:lpstr>AI-Driven Exploration and Prediction of Company Registration Trends with RoC </vt:lpstr>
      <vt:lpstr>Introduction:</vt:lpstr>
      <vt:lpstr>Applications of AI-Driven Exploration and Prediction </vt:lpstr>
      <vt:lpstr>Given Dataset:</vt:lpstr>
      <vt:lpstr>Necessary step to follow:  1.Import the necessary Libraries:</vt:lpstr>
      <vt:lpstr>2.Load the Dataset: </vt:lpstr>
      <vt:lpstr>4. Exploratory Data Analysis (EDA):</vt:lpstr>
      <vt:lpstr>PowerPoint Presentation</vt:lpstr>
      <vt:lpstr>PowerPoint Presentation</vt:lpstr>
      <vt:lpstr>PowerPoint Presentation</vt:lpstr>
      <vt:lpstr>PowerPoint Presentation</vt:lpstr>
      <vt:lpstr>Output:</vt:lpstr>
      <vt:lpstr>Data transformation:</vt:lpstr>
      <vt:lpstr>program: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RoC </dc:title>
  <dc:creator>DEEPAK KUMAR</dc:creator>
  <cp:lastModifiedBy>SUNIL ARUMUGAM</cp:lastModifiedBy>
  <cp:revision>2</cp:revision>
  <dcterms:created xsi:type="dcterms:W3CDTF">2023-10-18T14:14:03Z</dcterms:created>
  <dcterms:modified xsi:type="dcterms:W3CDTF">2023-10-18T14:28:59Z</dcterms:modified>
</cp:coreProperties>
</file>