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73" r:id="rId3"/>
    <p:sldId id="266" r:id="rId4"/>
    <p:sldId id="259" r:id="rId5"/>
    <p:sldId id="267" r:id="rId6"/>
    <p:sldId id="264" r:id="rId7"/>
    <p:sldId id="265" r:id="rId8"/>
    <p:sldId id="269" r:id="rId9"/>
    <p:sldId id="268" r:id="rId10"/>
    <p:sldId id="270" r:id="rId11"/>
    <p:sldId id="274" r:id="rId12"/>
    <p:sldId id="261" r:id="rId13"/>
    <p:sldId id="263" r:id="rId14"/>
    <p:sldId id="272" r:id="rId15"/>
    <p:sldId id="271"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ahoma" panose="020B0604030504040204" pitchFamily="34" charset="0"/>
      <p:regular r:id="rId22"/>
      <p:bold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A483C-ACE0-4F72-88D4-19EC9213D71C}" v="1" dt="2024-01-28T17:01:45.479"/>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2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56" Type="http://customschemas.google.com/relationships/presentationmetadata" Target="metadata"/><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userId="f3160ec71944c7a6" providerId="LiveId" clId="{062A483C-ACE0-4F72-88D4-19EC9213D71C}"/>
    <pc:docChg chg="modSld">
      <pc:chgData name="Sai Krishna" userId="f3160ec71944c7a6" providerId="LiveId" clId="{062A483C-ACE0-4F72-88D4-19EC9213D71C}" dt="2024-01-28T17:20:55.359" v="42" actId="2165"/>
      <pc:docMkLst>
        <pc:docMk/>
      </pc:docMkLst>
      <pc:sldChg chg="modSp mod">
        <pc:chgData name="Sai Krishna" userId="f3160ec71944c7a6" providerId="LiveId" clId="{062A483C-ACE0-4F72-88D4-19EC9213D71C}" dt="2024-01-28T16:53:37.513" v="1" actId="1076"/>
        <pc:sldMkLst>
          <pc:docMk/>
          <pc:sldMk cId="4293442632" sldId="259"/>
        </pc:sldMkLst>
        <pc:graphicFrameChg chg="mod modGraphic">
          <ac:chgData name="Sai Krishna" userId="f3160ec71944c7a6" providerId="LiveId" clId="{062A483C-ACE0-4F72-88D4-19EC9213D71C}" dt="2024-01-28T16:53:37.513" v="1" actId="1076"/>
          <ac:graphicFrameMkLst>
            <pc:docMk/>
            <pc:sldMk cId="4293442632" sldId="259"/>
            <ac:graphicFrameMk id="3" creationId="{00000000-0000-0000-0000-000000000000}"/>
          </ac:graphicFrameMkLst>
        </pc:graphicFrameChg>
      </pc:sldChg>
      <pc:sldChg chg="addSp modSp mod">
        <pc:chgData name="Sai Krishna" userId="f3160ec71944c7a6" providerId="LiveId" clId="{062A483C-ACE0-4F72-88D4-19EC9213D71C}" dt="2024-01-28T17:19:47.729" v="40" actId="14100"/>
        <pc:sldMkLst>
          <pc:docMk/>
          <pc:sldMk cId="207585228" sldId="266"/>
        </pc:sldMkLst>
        <pc:picChg chg="add mod ord">
          <ac:chgData name="Sai Krishna" userId="f3160ec71944c7a6" providerId="LiveId" clId="{062A483C-ACE0-4F72-88D4-19EC9213D71C}" dt="2024-01-28T17:19:47.729" v="40" actId="14100"/>
          <ac:picMkLst>
            <pc:docMk/>
            <pc:sldMk cId="207585228" sldId="266"/>
            <ac:picMk id="7" creationId="{8FF79A6E-18E2-B3C3-EE8B-25BE5D5585BF}"/>
          </ac:picMkLst>
        </pc:picChg>
      </pc:sldChg>
      <pc:sldChg chg="modSp mod">
        <pc:chgData name="Sai Krishna" userId="f3160ec71944c7a6" providerId="LiveId" clId="{062A483C-ACE0-4F72-88D4-19EC9213D71C}" dt="2024-01-28T17:20:55.359" v="42" actId="2165"/>
        <pc:sldMkLst>
          <pc:docMk/>
          <pc:sldMk cId="463350646" sldId="267"/>
        </pc:sldMkLst>
        <pc:graphicFrameChg chg="modGraphic">
          <ac:chgData name="Sai Krishna" userId="f3160ec71944c7a6" providerId="LiveId" clId="{062A483C-ACE0-4F72-88D4-19EC9213D71C}" dt="2024-01-28T17:20:55.359" v="42" actId="2165"/>
          <ac:graphicFrameMkLst>
            <pc:docMk/>
            <pc:sldMk cId="463350646" sldId="267"/>
            <ac:graphicFrameMk id="3" creationId="{00000000-0000-0000-0000-000000000000}"/>
          </ac:graphicFrameMkLst>
        </pc:graphicFrameChg>
      </pc:sldChg>
      <pc:sldChg chg="modSp mod">
        <pc:chgData name="Sai Krishna" userId="f3160ec71944c7a6" providerId="LiveId" clId="{062A483C-ACE0-4F72-88D4-19EC9213D71C}" dt="2024-01-28T17:18:28.920" v="39" actId="20577"/>
        <pc:sldMkLst>
          <pc:docMk/>
          <pc:sldMk cId="2122184485" sldId="274"/>
        </pc:sldMkLst>
        <pc:spChg chg="mod">
          <ac:chgData name="Sai Krishna" userId="f3160ec71944c7a6" providerId="LiveId" clId="{062A483C-ACE0-4F72-88D4-19EC9213D71C}" dt="2024-01-28T17:18:28.920" v="39" actId="20577"/>
          <ac:spMkLst>
            <pc:docMk/>
            <pc:sldMk cId="2122184485" sldId="274"/>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1/28/2024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1/28/2024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1/28/2024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1/28/2024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1/28/2024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1/28/2024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pPr algn="ctr"/>
            <a:r>
              <a:rPr lang="en-US" sz="2400" b="1" dirty="0"/>
              <a:t>Strategies and Tools for Fake Messages in digital world</a:t>
            </a:r>
            <a:endParaRPr lang="en-IN"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7767" y="3265616"/>
            <a:ext cx="3560818"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err="1">
                <a:latin typeface="Bookman Old Style" panose="02050604050505020204" pitchFamily="18" charset="0"/>
              </a:rPr>
              <a:t>B.Dinesh</a:t>
            </a:r>
            <a:r>
              <a:rPr lang="en-US" dirty="0">
                <a:latin typeface="Bookman Old Style" panose="02050604050505020204" pitchFamily="18" charset="0"/>
              </a:rPr>
              <a:t> </a:t>
            </a:r>
            <a:r>
              <a:rPr lang="en-US" dirty="0" err="1">
                <a:latin typeface="Bookman Old Style" panose="02050604050505020204" pitchFamily="18" charset="0"/>
              </a:rPr>
              <a:t>kumar</a:t>
            </a:r>
            <a:r>
              <a:rPr lang="en-US" dirty="0">
                <a:latin typeface="Bookman Old Style" panose="02050604050505020204" pitchFamily="18" charset="0"/>
              </a:rPr>
              <a:t> ( 20EG105604)</a:t>
            </a:r>
          </a:p>
          <a:p>
            <a:pPr marL="342900" indent="-342900">
              <a:buFont typeface="+mj-lt"/>
              <a:buAutoNum type="arabicPeriod"/>
            </a:pPr>
            <a:r>
              <a:rPr lang="en-US" dirty="0" err="1">
                <a:latin typeface="Bookman Old Style" panose="02050604050505020204" pitchFamily="18" charset="0"/>
              </a:rPr>
              <a:t>B.Sreeja</a:t>
            </a:r>
            <a:r>
              <a:rPr lang="en-US" dirty="0">
                <a:latin typeface="Bookman Old Style" panose="02050604050505020204" pitchFamily="18" charset="0"/>
              </a:rPr>
              <a:t>              ( 20EG105607)</a:t>
            </a:r>
          </a:p>
          <a:p>
            <a:pPr marL="342900" indent="-342900">
              <a:buFont typeface="+mj-lt"/>
              <a:buAutoNum type="arabicPeriod"/>
            </a:pPr>
            <a:r>
              <a:rPr lang="en-US" dirty="0" err="1">
                <a:latin typeface="Bookman Old Style" panose="02050604050505020204" pitchFamily="18" charset="0"/>
              </a:rPr>
              <a:t>B.Shushanth</a:t>
            </a:r>
            <a:r>
              <a:rPr lang="en-US" dirty="0">
                <a:latin typeface="Bookman Old Style" panose="02050604050505020204" pitchFamily="18" charset="0"/>
              </a:rPr>
              <a:t>       ( 20EG105642)</a:t>
            </a:r>
          </a:p>
        </p:txBody>
      </p:sp>
      <p:sp>
        <p:nvSpPr>
          <p:cNvPr id="8" name="TextBox 7"/>
          <p:cNvSpPr txBox="1"/>
          <p:nvPr/>
        </p:nvSpPr>
        <p:spPr>
          <a:xfrm>
            <a:off x="5470632" y="3239550"/>
            <a:ext cx="2702110" cy="523220"/>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Name : Dr. N. Swapna Goud </a:t>
            </a:r>
          </a:p>
        </p:txBody>
      </p:sp>
      <p:sp>
        <p:nvSpPr>
          <p:cNvPr id="4" name="Date Placeholder 3"/>
          <p:cNvSpPr>
            <a:spLocks noGrp="1"/>
          </p:cNvSpPr>
          <p:nvPr>
            <p:ph type="dt" idx="10"/>
          </p:nvPr>
        </p:nvSpPr>
        <p:spPr/>
        <p:txBody>
          <a:bodyPr/>
          <a:lstStyle/>
          <a:p>
            <a:fld id="{1BC53C58-4FC8-40FA-85FB-B704D218A008}" type="datetime1">
              <a:rPr lang="en-US" smtClean="0"/>
              <a:t>1/28/2024</a:t>
            </a:fld>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Parameter</a:t>
            </a:r>
            <a:endParaRPr lang="en-US" sz="3600" dirty="0">
              <a:latin typeface="Bookman Old Style" panose="02050604050505020204" pitchFamily="18" charset="0"/>
            </a:endParaRPr>
          </a:p>
        </p:txBody>
      </p:sp>
      <p:sp>
        <p:nvSpPr>
          <p:cNvPr id="5" name="TextBox 4"/>
          <p:cNvSpPr txBox="1"/>
          <p:nvPr/>
        </p:nvSpPr>
        <p:spPr>
          <a:xfrm>
            <a:off x="1137683" y="1173014"/>
            <a:ext cx="6655982" cy="2670539"/>
          </a:xfrm>
          <a:prstGeom prst="rect">
            <a:avLst/>
          </a:prstGeom>
          <a:noFill/>
        </p:spPr>
        <p:txBody>
          <a:bodyPr wrap="square" rtlCol="0">
            <a:spAutoFit/>
          </a:bodyPr>
          <a:lstStyle/>
          <a:p>
            <a:pPr algn="just">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Dataset: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Fake message data set has these three features </a:t>
            </a:r>
            <a:r>
              <a:rPr lang="en-IN" b="0" i="0" u="none" strike="noStrike" dirty="0">
                <a:solidFill>
                  <a:srgbClr val="000000"/>
                </a:solidFill>
                <a:effectLst/>
                <a:latin typeface="Times New Roman" panose="02020603050405020304" pitchFamily="18" charset="0"/>
                <a:cs typeface="Times New Roman" panose="02020603050405020304" pitchFamily="18" charset="0"/>
              </a:rPr>
              <a:t>title</a:t>
            </a:r>
            <a:r>
              <a:rPr lang="en-IN" dirty="0">
                <a:latin typeface="Times New Roman" panose="02020603050405020304" pitchFamily="18" charset="0"/>
                <a:cs typeface="Times New Roman" panose="02020603050405020304" pitchFamily="18" charset="0"/>
              </a:rPr>
              <a:t> </a:t>
            </a:r>
            <a:r>
              <a:rPr lang="en-IN" b="0" i="0" u="none" strike="noStrike" dirty="0">
                <a:solidFill>
                  <a:srgbClr val="000000"/>
                </a:solidFill>
                <a:effectLst/>
                <a:latin typeface="Times New Roman" panose="02020603050405020304" pitchFamily="18" charset="0"/>
                <a:cs typeface="Times New Roman" panose="02020603050405020304" pitchFamily="18" charset="0"/>
              </a:rPr>
              <a:t>text</a:t>
            </a:r>
            <a:r>
              <a:rPr lang="en-IN" dirty="0">
                <a:latin typeface="Times New Roman" panose="02020603050405020304" pitchFamily="18" charset="0"/>
                <a:cs typeface="Times New Roman" panose="02020603050405020304" pitchFamily="18" charset="0"/>
              </a:rPr>
              <a:t> </a:t>
            </a:r>
            <a:r>
              <a:rPr lang="en-IN" b="0" i="0" u="none" strike="noStrike" dirty="0">
                <a:solidFill>
                  <a:srgbClr val="000000"/>
                </a:solidFill>
                <a:effectLst/>
                <a:latin typeface="Times New Roman" panose="02020603050405020304" pitchFamily="18" charset="0"/>
                <a:cs typeface="Times New Roman" panose="02020603050405020304" pitchFamily="18" charset="0"/>
              </a:rPr>
              <a:t>label</a:t>
            </a:r>
            <a:r>
              <a:rPr lang="en-IN" dirty="0">
                <a:latin typeface="Times New Roman" panose="02020603050405020304" pitchFamily="18" charset="0"/>
                <a:cs typeface="Times New Roman" panose="02020603050405020304" pitchFamily="18" charset="0"/>
              </a:rPr>
              <a:t>  dataset has 8000 fake messages and real messages data with label as fake and real. This dataset is used to tarin model and predict result.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Machine Learning Passive Aggressive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1/28/2024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5393BD62-8EB4-4A79-CCAC-2F70930DABDA}"/>
              </a:ext>
            </a:extLst>
          </p:cNvPr>
          <p:cNvPicPr>
            <a:picLocks noChangeAspect="1"/>
          </p:cNvPicPr>
          <p:nvPr/>
        </p:nvPicPr>
        <p:blipFill>
          <a:blip r:embed="rId3"/>
          <a:stretch>
            <a:fillRect/>
          </a:stretch>
        </p:blipFill>
        <p:spPr>
          <a:xfrm>
            <a:off x="2160697" y="3039687"/>
            <a:ext cx="3540307" cy="1607731"/>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137683" y="1173014"/>
            <a:ext cx="6655982" cy="3442481"/>
          </a:xfrm>
          <a:prstGeom prst="rect">
            <a:avLst/>
          </a:prstGeom>
          <a:noFill/>
        </p:spPr>
        <p:txBody>
          <a:bodyPr wrap="square" rtlCol="0">
            <a:spAutoFit/>
          </a:bodyPr>
          <a:lstStyle/>
          <a:p>
            <a:pPr marL="228600">
              <a:lnSpc>
                <a:spcPct val="115000"/>
              </a:lnSpc>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XP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python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Front End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Html,css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Anaconda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Back End			-	MySQL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99C44C4-7196-4A35-8198-AF8560E914F3}"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531648857"/>
              </p:ext>
            </p:extLst>
          </p:nvPr>
        </p:nvGraphicFramePr>
        <p:xfrm>
          <a:off x="1123308" y="127949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r>
                        <a:rPr lang="en-US" dirty="0"/>
                        <a:t> </a:t>
                      </a:r>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Data collection </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Data split and train model </a:t>
                      </a:r>
                    </a:p>
                  </a:txBody>
                  <a:tcPr/>
                </a:tc>
                <a:tc>
                  <a:txBody>
                    <a:bodyPr/>
                    <a:lstStyle/>
                    <a:p>
                      <a:r>
                        <a:rPr lang="en-US" dirty="0"/>
                        <a:t>Completed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Accuracy of model is calculated</a:t>
                      </a:r>
                    </a:p>
                  </a:txBody>
                  <a:tcPr/>
                </a:tc>
                <a:tc>
                  <a:txBody>
                    <a:bodyPr/>
                    <a:lstStyle/>
                    <a:p>
                      <a:r>
                        <a:rPr lang="en-US" dirty="0"/>
                        <a:t>Started</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Web application html pages using flask</a:t>
                      </a:r>
                    </a:p>
                  </a:txBody>
                  <a:tcPr/>
                </a:tc>
                <a:tc>
                  <a:txBody>
                    <a:bodyPr/>
                    <a:lstStyle/>
                    <a:p>
                      <a:r>
                        <a:rPr lang="en-US" dirty="0"/>
                        <a:t>pending</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1/28/2024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ABFF403A-D2EB-44AC-A1F1-91E6CAD131EC}"/>
              </a:ext>
            </a:extLst>
          </p:cNvPr>
          <p:cNvSpPr txBox="1"/>
          <p:nvPr/>
        </p:nvSpPr>
        <p:spPr>
          <a:xfrm>
            <a:off x="800986" y="829340"/>
            <a:ext cx="6776484" cy="3539430"/>
          </a:xfrm>
          <a:prstGeom prst="rect">
            <a:avLst/>
          </a:prstGeom>
          <a:noFill/>
        </p:spPr>
        <p:txBody>
          <a:bodyPr wrap="square">
            <a:spAutoFit/>
          </a:bodyPr>
          <a:lstStyle/>
          <a:p>
            <a:pPr algn="just"/>
            <a:r>
              <a:rPr lang="en-US" sz="1600" b="0" i="0" dirty="0">
                <a:solidFill>
                  <a:srgbClr val="333333"/>
                </a:solidFill>
                <a:effectLst/>
                <a:latin typeface="Times New Roman" panose="02020603050405020304" pitchFamily="18" charset="0"/>
                <a:cs typeface="Times New Roman" panose="02020603050405020304" pitchFamily="18" charset="0"/>
              </a:rPr>
              <a:t>Niall J Conroy, Victoria L Rubin and </a:t>
            </a:r>
            <a:r>
              <a:rPr lang="en-US" sz="1600" b="0" i="0" dirty="0" err="1">
                <a:solidFill>
                  <a:srgbClr val="333333"/>
                </a:solidFill>
                <a:effectLst/>
                <a:latin typeface="Times New Roman" panose="02020603050405020304" pitchFamily="18" charset="0"/>
                <a:cs typeface="Times New Roman" panose="02020603050405020304" pitchFamily="18" charset="0"/>
              </a:rPr>
              <a:t>Yimin</a:t>
            </a:r>
            <a:r>
              <a:rPr lang="en-US" sz="1600" b="0" i="0" dirty="0">
                <a:solidFill>
                  <a:srgbClr val="333333"/>
                </a:solidFill>
                <a:effectLst/>
                <a:latin typeface="Times New Roman" panose="02020603050405020304" pitchFamily="18" charset="0"/>
                <a:cs typeface="Times New Roman" panose="02020603050405020304" pitchFamily="18" charset="0"/>
              </a:rPr>
              <a:t> Chen, "Automatic deception detection: Methods for finding fake news", </a:t>
            </a:r>
            <a:r>
              <a:rPr lang="en-US" sz="1600" b="0" i="1" dirty="0">
                <a:solidFill>
                  <a:srgbClr val="333333"/>
                </a:solidFill>
                <a:effectLst/>
                <a:latin typeface="Times New Roman" panose="02020603050405020304" pitchFamily="18" charset="0"/>
                <a:cs typeface="Times New Roman" panose="02020603050405020304" pitchFamily="18" charset="0"/>
              </a:rPr>
              <a:t>Proceedings of the Association for Information Science and Technology</a:t>
            </a:r>
            <a:r>
              <a:rPr lang="en-US" sz="1600" b="0" i="0" dirty="0">
                <a:solidFill>
                  <a:srgbClr val="333333"/>
                </a:solidFill>
                <a:effectLst/>
                <a:latin typeface="Times New Roman" panose="02020603050405020304" pitchFamily="18" charset="0"/>
                <a:cs typeface="Times New Roman" panose="02020603050405020304" pitchFamily="18" charset="0"/>
              </a:rPr>
              <a:t>, vol. 52, no. 1, pp. 1-4, 2015.</a:t>
            </a:r>
          </a:p>
          <a:p>
            <a:pPr algn="just"/>
            <a:r>
              <a:rPr lang="en-IN" sz="1600" b="0" i="0" dirty="0">
                <a:solidFill>
                  <a:srgbClr val="333333"/>
                </a:solidFill>
                <a:effectLst/>
                <a:latin typeface="Times New Roman" panose="02020603050405020304" pitchFamily="18" charset="0"/>
                <a:cs typeface="Times New Roman" panose="02020603050405020304" pitchFamily="18" charset="0"/>
              </a:rPr>
              <a:t>Mykhailo </a:t>
            </a:r>
            <a:r>
              <a:rPr lang="en-IN" sz="1600" b="0" i="0" dirty="0" err="1">
                <a:solidFill>
                  <a:srgbClr val="333333"/>
                </a:solidFill>
                <a:effectLst/>
                <a:latin typeface="Times New Roman" panose="02020603050405020304" pitchFamily="18" charset="0"/>
                <a:cs typeface="Times New Roman" panose="02020603050405020304" pitchFamily="18" charset="0"/>
              </a:rPr>
              <a:t>Granik</a:t>
            </a:r>
            <a:r>
              <a:rPr lang="en-IN" sz="1600" b="0" i="0" dirty="0">
                <a:solidFill>
                  <a:srgbClr val="333333"/>
                </a:solidFill>
                <a:effectLst/>
                <a:latin typeface="Times New Roman" panose="02020603050405020304" pitchFamily="18" charset="0"/>
                <a:cs typeface="Times New Roman" panose="02020603050405020304" pitchFamily="18" charset="0"/>
              </a:rPr>
              <a:t> and Volodymyr </a:t>
            </a:r>
            <a:r>
              <a:rPr lang="en-IN" sz="1600" b="0" i="0" dirty="0" err="1">
                <a:solidFill>
                  <a:srgbClr val="333333"/>
                </a:solidFill>
                <a:effectLst/>
                <a:latin typeface="Times New Roman" panose="02020603050405020304" pitchFamily="18" charset="0"/>
                <a:cs typeface="Times New Roman" panose="02020603050405020304" pitchFamily="18" charset="0"/>
              </a:rPr>
              <a:t>Mesyura</a:t>
            </a:r>
            <a:r>
              <a:rPr lang="en-IN" sz="1600" b="0" i="0" dirty="0">
                <a:solidFill>
                  <a:srgbClr val="333333"/>
                </a:solidFill>
                <a:effectLst/>
                <a:latin typeface="Times New Roman" panose="02020603050405020304" pitchFamily="18" charset="0"/>
                <a:cs typeface="Times New Roman" panose="02020603050405020304" pitchFamily="18" charset="0"/>
              </a:rPr>
              <a:t>, "Fake news detection using naive bayes classifier", </a:t>
            </a:r>
            <a:r>
              <a:rPr lang="en-IN" sz="1600" b="0" i="1" dirty="0">
                <a:solidFill>
                  <a:srgbClr val="333333"/>
                </a:solidFill>
                <a:effectLst/>
                <a:latin typeface="Times New Roman" panose="02020603050405020304" pitchFamily="18" charset="0"/>
                <a:cs typeface="Times New Roman" panose="02020603050405020304" pitchFamily="18" charset="0"/>
              </a:rPr>
              <a:t>2017 IEEE First Ukraine Conference on Electrical and Computer Engineering (UKRCON)</a:t>
            </a:r>
            <a:r>
              <a:rPr lang="en-IN" sz="1600" b="0" i="0" dirty="0">
                <a:solidFill>
                  <a:srgbClr val="333333"/>
                </a:solidFill>
                <a:effectLst/>
                <a:latin typeface="Times New Roman" panose="02020603050405020304" pitchFamily="18" charset="0"/>
                <a:cs typeface="Times New Roman" panose="02020603050405020304" pitchFamily="18" charset="0"/>
              </a:rPr>
              <a:t>, pp. 900-903, 2017.</a:t>
            </a:r>
            <a:endParaRPr lang="en-US" sz="1600" dirty="0">
              <a:solidFill>
                <a:srgbClr val="333333"/>
              </a:solidFill>
              <a:latin typeface="Times New Roman" panose="02020603050405020304" pitchFamily="18" charset="0"/>
              <a:cs typeface="Times New Roman" panose="02020603050405020304" pitchFamily="18" charset="0"/>
            </a:endParaRPr>
          </a:p>
          <a:p>
            <a:pPr algn="just"/>
            <a:r>
              <a:rPr lang="en-IN" sz="1600" b="0" i="0" dirty="0" err="1">
                <a:solidFill>
                  <a:srgbClr val="333333"/>
                </a:solidFill>
                <a:effectLst/>
                <a:latin typeface="Times New Roman" panose="02020603050405020304" pitchFamily="18" charset="0"/>
                <a:cs typeface="Times New Roman" panose="02020603050405020304" pitchFamily="18" charset="0"/>
              </a:rPr>
              <a:t>Junaed</a:t>
            </a:r>
            <a:r>
              <a:rPr lang="en-IN" sz="1600" b="0" i="0" dirty="0">
                <a:solidFill>
                  <a:srgbClr val="333333"/>
                </a:solidFill>
                <a:effectLst/>
                <a:latin typeface="Times New Roman" panose="02020603050405020304" pitchFamily="18" charset="0"/>
                <a:cs typeface="Times New Roman" panose="02020603050405020304" pitchFamily="18" charset="0"/>
              </a:rPr>
              <a:t> Younus Khan, Md </a:t>
            </a:r>
            <a:r>
              <a:rPr lang="en-IN" sz="1600" b="0" i="0" dirty="0" err="1">
                <a:solidFill>
                  <a:srgbClr val="333333"/>
                </a:solidFill>
                <a:effectLst/>
                <a:latin typeface="Times New Roman" panose="02020603050405020304" pitchFamily="18" charset="0"/>
                <a:cs typeface="Times New Roman" panose="02020603050405020304" pitchFamily="18" charset="0"/>
              </a:rPr>
              <a:t>Khondaker</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err="1">
                <a:solidFill>
                  <a:srgbClr val="333333"/>
                </a:solidFill>
                <a:effectLst/>
                <a:latin typeface="Times New Roman" panose="02020603050405020304" pitchFamily="18" charset="0"/>
                <a:cs typeface="Times New Roman" panose="02020603050405020304" pitchFamily="18" charset="0"/>
              </a:rPr>
              <a:t>Tawkat</a:t>
            </a:r>
            <a:r>
              <a:rPr lang="en-IN" sz="1600" b="0" i="0" dirty="0">
                <a:solidFill>
                  <a:srgbClr val="333333"/>
                </a:solidFill>
                <a:effectLst/>
                <a:latin typeface="Times New Roman" panose="02020603050405020304" pitchFamily="18" charset="0"/>
                <a:cs typeface="Times New Roman" panose="02020603050405020304" pitchFamily="18" charset="0"/>
              </a:rPr>
              <a:t> Islam, Anindya Iqbal and Sadia Afroz, </a:t>
            </a:r>
            <a:r>
              <a:rPr lang="en-IN" sz="1600" b="0" i="1" dirty="0">
                <a:solidFill>
                  <a:srgbClr val="333333"/>
                </a:solidFill>
                <a:effectLst/>
                <a:latin typeface="Times New Roman" panose="02020603050405020304" pitchFamily="18" charset="0"/>
                <a:cs typeface="Times New Roman" panose="02020603050405020304" pitchFamily="18" charset="0"/>
              </a:rPr>
              <a:t>A benchmark study on machine learning methods for fake news detection</a:t>
            </a:r>
            <a:r>
              <a:rPr lang="en-IN" sz="1600" b="0" i="0" dirty="0">
                <a:solidFill>
                  <a:srgbClr val="333333"/>
                </a:solidFill>
                <a:effectLst/>
                <a:latin typeface="Times New Roman" panose="02020603050405020304" pitchFamily="18" charset="0"/>
                <a:cs typeface="Times New Roman" panose="02020603050405020304" pitchFamily="18" charset="0"/>
              </a:rPr>
              <a:t>, 2019, [online] Available: .</a:t>
            </a:r>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just"/>
            <a:r>
              <a:rPr lang="fr-FR" sz="1600" b="0" i="0" dirty="0">
                <a:solidFill>
                  <a:srgbClr val="333333"/>
                </a:solidFill>
                <a:effectLst/>
                <a:latin typeface="Times New Roman" panose="02020603050405020304" pitchFamily="18" charset="0"/>
                <a:cs typeface="Times New Roman" panose="02020603050405020304" pitchFamily="18" charset="0"/>
              </a:rPr>
              <a:t>Cédric </a:t>
            </a:r>
            <a:r>
              <a:rPr lang="fr-FR" sz="1600" b="0" i="0" dirty="0" err="1">
                <a:solidFill>
                  <a:srgbClr val="333333"/>
                </a:solidFill>
                <a:effectLst/>
                <a:latin typeface="Times New Roman" panose="02020603050405020304" pitchFamily="18" charset="0"/>
                <a:cs typeface="Times New Roman" panose="02020603050405020304" pitchFamily="18" charset="0"/>
              </a:rPr>
              <a:t>Maigrot</a:t>
            </a:r>
            <a:r>
              <a:rPr lang="fr-FR" sz="1600" b="0" i="0" dirty="0">
                <a:solidFill>
                  <a:srgbClr val="333333"/>
                </a:solidFill>
                <a:effectLst/>
                <a:latin typeface="Times New Roman" panose="02020603050405020304" pitchFamily="18" charset="0"/>
                <a:cs typeface="Times New Roman" panose="02020603050405020304" pitchFamily="18" charset="0"/>
              </a:rPr>
              <a:t>, Ewa </a:t>
            </a:r>
            <a:r>
              <a:rPr lang="fr-FR" sz="1600" b="0" i="0" dirty="0" err="1">
                <a:solidFill>
                  <a:srgbClr val="333333"/>
                </a:solidFill>
                <a:effectLst/>
                <a:latin typeface="Times New Roman" panose="02020603050405020304" pitchFamily="18" charset="0"/>
                <a:cs typeface="Times New Roman" panose="02020603050405020304" pitchFamily="18" charset="0"/>
              </a:rPr>
              <a:t>Kijak</a:t>
            </a:r>
            <a:r>
              <a:rPr lang="fr-FR" sz="1600" b="0" i="0" dirty="0">
                <a:solidFill>
                  <a:srgbClr val="333333"/>
                </a:solidFill>
                <a:effectLst/>
                <a:latin typeface="Times New Roman" panose="02020603050405020304" pitchFamily="18" charset="0"/>
                <a:cs typeface="Times New Roman" panose="02020603050405020304" pitchFamily="18" charset="0"/>
              </a:rPr>
              <a:t> and Vincent Claveau, "Fusion par apprentissage pour la détection de fausses informations dans les réseaux sociaux", </a:t>
            </a:r>
            <a:r>
              <a:rPr lang="fr-FR" sz="1600" b="0" i="1" dirty="0">
                <a:solidFill>
                  <a:srgbClr val="333333"/>
                </a:solidFill>
                <a:effectLst/>
                <a:latin typeface="Times New Roman" panose="02020603050405020304" pitchFamily="18" charset="0"/>
                <a:cs typeface="Times New Roman" panose="02020603050405020304" pitchFamily="18" charset="0"/>
              </a:rPr>
              <a:t>Document </a:t>
            </a:r>
            <a:r>
              <a:rPr lang="fr-FR" sz="1600" b="0" i="1" dirty="0" err="1">
                <a:solidFill>
                  <a:srgbClr val="333333"/>
                </a:solidFill>
                <a:effectLst/>
                <a:latin typeface="Times New Roman" panose="02020603050405020304" pitchFamily="18" charset="0"/>
                <a:cs typeface="Times New Roman" panose="02020603050405020304" pitchFamily="18" charset="0"/>
              </a:rPr>
              <a:t>numerique</a:t>
            </a:r>
            <a:r>
              <a:rPr lang="fr-FR" sz="1600" b="0" i="0" dirty="0">
                <a:solidFill>
                  <a:srgbClr val="333333"/>
                </a:solidFill>
                <a:effectLst/>
                <a:latin typeface="Times New Roman" panose="02020603050405020304" pitchFamily="18" charset="0"/>
                <a:cs typeface="Times New Roman" panose="02020603050405020304" pitchFamily="18" charset="0"/>
              </a:rPr>
              <a:t>, vol. 21, no. 3, pp. 55-80, 2018.</a:t>
            </a:r>
            <a:endParaRPr lang="en-US" sz="1600" dirty="0">
              <a:solidFill>
                <a:srgbClr val="333333"/>
              </a:solidFill>
              <a:latin typeface="Times New Roman" panose="02020603050405020304" pitchFamily="18" charset="0"/>
              <a:cs typeface="Times New Roman" panose="02020603050405020304" pitchFamily="18" charset="0"/>
            </a:endParaRPr>
          </a:p>
          <a:p>
            <a:pPr algn="just"/>
            <a:r>
              <a:rPr lang="en-US" sz="1600" b="0" i="0" dirty="0">
                <a:solidFill>
                  <a:srgbClr val="333333"/>
                </a:solidFill>
                <a:effectLst/>
                <a:latin typeface="Times New Roman" panose="02020603050405020304" pitchFamily="18" charset="0"/>
                <a:cs typeface="Times New Roman" panose="02020603050405020304" pitchFamily="18" charset="0"/>
              </a:rPr>
              <a:t>D S K R Vivek Singh and </a:t>
            </a:r>
            <a:r>
              <a:rPr lang="en-US" sz="1600" b="0" i="0" dirty="0" err="1">
                <a:solidFill>
                  <a:srgbClr val="333333"/>
                </a:solidFill>
                <a:effectLst/>
                <a:latin typeface="Times New Roman" panose="02020603050405020304" pitchFamily="18" charset="0"/>
                <a:cs typeface="Times New Roman" panose="02020603050405020304" pitchFamily="18" charset="0"/>
              </a:rPr>
              <a:t>Rupanjal</a:t>
            </a:r>
            <a:r>
              <a:rPr lang="en-US" sz="1600" b="0" i="0" dirty="0">
                <a:solidFill>
                  <a:srgbClr val="333333"/>
                </a:solidFill>
                <a:effectLst/>
                <a:latin typeface="Times New Roman" panose="02020603050405020304" pitchFamily="18" charset="0"/>
                <a:cs typeface="Times New Roman" panose="02020603050405020304" pitchFamily="18" charset="0"/>
              </a:rPr>
              <a:t> Dasgupta, </a:t>
            </a:r>
            <a:r>
              <a:rPr lang="en-US" sz="1600" b="0" i="1" dirty="0">
                <a:solidFill>
                  <a:srgbClr val="333333"/>
                </a:solidFill>
                <a:effectLst/>
                <a:latin typeface="Times New Roman" panose="02020603050405020304" pitchFamily="18" charset="0"/>
                <a:cs typeface="Times New Roman" panose="02020603050405020304" pitchFamily="18" charset="0"/>
              </a:rPr>
              <a:t>Automated fake news detection using linguistic analysis and machine learning</a:t>
            </a:r>
            <a:r>
              <a:rPr lang="en-US" sz="1600" b="0" i="0" dirty="0">
                <a:solidFill>
                  <a:srgbClr val="333333"/>
                </a:solidFill>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1/28/2024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3108543"/>
          </a:xfrm>
          <a:prstGeom prst="rect">
            <a:avLst/>
          </a:prstGeom>
          <a:noFill/>
        </p:spPr>
        <p:txBody>
          <a:bodyPr wrap="square" rtlCol="0">
            <a:spAutoFit/>
          </a:bodyPr>
          <a:lstStyle/>
          <a:p>
            <a:pPr algn="just"/>
            <a:r>
              <a:rPr lang="en-US" dirty="0"/>
              <a:t>In recent years, due to the booming development of online social networks, fake messages for various commercial and political purposes has been appearing in large numbers and widespread in the online world. </a:t>
            </a:r>
          </a:p>
          <a:p>
            <a:pPr algn="just"/>
            <a:r>
              <a:rPr lang="en-US" dirty="0"/>
              <a:t>With deceptive words, online social network users can get infected by these online fake news easily, which has brought about tremendous effects on the offline society already.</a:t>
            </a:r>
          </a:p>
          <a:p>
            <a:pPr algn="just"/>
            <a:r>
              <a:rPr lang="en-US" dirty="0"/>
              <a:t> An important goal in improving the trustworthiness of information in online social networks is to identify the fake news timely. This project aims at investigating the principles, methodologies and algorithms for detecting fake news articles, creators and subjects from online social networks and evaluating the corresponding performance. Information preciseness on Internet, especially on social media, is an increasingly important concern, but web-scale data hampers, ability to identify, evaluate and correct such data, or so called "fake news," present in these platforms. I</a:t>
            </a:r>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7" name="Picture 6">
            <a:extLst>
              <a:ext uri="{FF2B5EF4-FFF2-40B4-BE49-F238E27FC236}">
                <a16:creationId xmlns:a16="http://schemas.microsoft.com/office/drawing/2014/main" id="{8FF79A6E-18E2-B3C3-EE8B-25BE5D5585BF}"/>
              </a:ext>
            </a:extLst>
          </p:cNvPr>
          <p:cNvPicPr>
            <a:picLocks noChangeAspect="1"/>
          </p:cNvPicPr>
          <p:nvPr/>
        </p:nvPicPr>
        <p:blipFill>
          <a:blip r:embed="rId3"/>
          <a:stretch>
            <a:fillRect/>
          </a:stretch>
        </p:blipFill>
        <p:spPr>
          <a:xfrm>
            <a:off x="817756" y="942119"/>
            <a:ext cx="6975909" cy="3259261"/>
          </a:xfrm>
          <a:prstGeom prst="rect">
            <a:avLst/>
          </a:prstGeom>
        </p:spPr>
      </p:pic>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2550257228"/>
              </p:ext>
            </p:extLst>
          </p:nvPr>
        </p:nvGraphicFramePr>
        <p:xfrm>
          <a:off x="1156996" y="509495"/>
          <a:ext cx="6096000" cy="4960187"/>
        </p:xfrm>
        <a:graphic>
          <a:graphicData uri="http://schemas.openxmlformats.org/drawingml/2006/table">
            <a:tbl>
              <a:tblPr firstRow="1" bandRow="1">
                <a:tableStyleId>{1D3205E1-8B83-452B-8570-0B3C4014EAE2}</a:tableStyleId>
              </a:tblPr>
              <a:tblGrid>
                <a:gridCol w="1455363">
                  <a:extLst>
                    <a:ext uri="{9D8B030D-6E8A-4147-A177-3AD203B41FA5}">
                      <a16:colId xmlns:a16="http://schemas.microsoft.com/office/drawing/2014/main" val="20000"/>
                    </a:ext>
                  </a:extLst>
                </a:gridCol>
                <a:gridCol w="1592637">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12783">
                <a:tc>
                  <a:txBody>
                    <a:bodyPr/>
                    <a:lstStyle/>
                    <a:p>
                      <a:r>
                        <a:rPr lang="en-US" sz="900" dirty="0">
                          <a:latin typeface="Times New Roman" panose="02020603050405020304" pitchFamily="18" charset="0"/>
                          <a:ea typeface="Tahoma" panose="020B0604030504040204" pitchFamily="34" charset="0"/>
                          <a:cs typeface="Times New Roman" panose="02020603050405020304" pitchFamily="18" charset="0"/>
                        </a:rPr>
                        <a:t>Author(s)</a:t>
                      </a:r>
                    </a:p>
                  </a:txBody>
                  <a:tcPr/>
                </a:tc>
                <a:tc>
                  <a:txBody>
                    <a:bodyPr/>
                    <a:lstStyle/>
                    <a:p>
                      <a:r>
                        <a:rPr lang="en-US" sz="900" dirty="0">
                          <a:latin typeface="Times New Roman" panose="02020603050405020304" pitchFamily="18" charset="0"/>
                          <a:ea typeface="Tahoma" panose="020B0604030504040204" pitchFamily="34" charset="0"/>
                          <a:cs typeface="Times New Roman" panose="02020603050405020304" pitchFamily="18" charset="0"/>
                        </a:rPr>
                        <a:t>Strategies</a:t>
                      </a:r>
                      <a:r>
                        <a:rPr lang="en-US" sz="900" baseline="0" dirty="0">
                          <a:latin typeface="Times New Roman" panose="02020603050405020304" pitchFamily="18" charset="0"/>
                          <a:ea typeface="Tahoma" panose="020B0604030504040204" pitchFamily="34" charset="0"/>
                          <a:cs typeface="Times New Roman" panose="02020603050405020304" pitchFamily="18" charset="0"/>
                        </a:rPr>
                        <a:t> </a:t>
                      </a:r>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r>
                        <a:rPr lang="en-US" sz="900" dirty="0">
                          <a:latin typeface="Times New Roman" panose="02020603050405020304" pitchFamily="18" charset="0"/>
                          <a:ea typeface="Tahoma" panose="020B0604030504040204" pitchFamily="34" charset="0"/>
                          <a:cs typeface="Times New Roman" panose="02020603050405020304" pitchFamily="18" charset="0"/>
                        </a:rPr>
                        <a:t>Advantages</a:t>
                      </a:r>
                    </a:p>
                  </a:txBody>
                  <a:tcPr/>
                </a:tc>
                <a:tc>
                  <a:txBody>
                    <a:bodyPr/>
                    <a:lstStyle/>
                    <a:p>
                      <a:r>
                        <a:rPr lang="en-US" sz="900" dirty="0">
                          <a:latin typeface="Times New Roman" panose="02020603050405020304" pitchFamily="18" charset="0"/>
                          <a:ea typeface="Tahoma" panose="020B0604030504040204" pitchFamily="34" charset="0"/>
                          <a:cs typeface="Times New Roman" panose="02020603050405020304" pitchFamily="18" charset="0"/>
                        </a:rPr>
                        <a:t>Disadvantages</a:t>
                      </a:r>
                    </a:p>
                  </a:txBody>
                  <a:tcPr/>
                </a:tc>
                <a:extLst>
                  <a:ext uri="{0D108BD9-81ED-4DB2-BD59-A6C34878D82A}">
                    <a16:rowId xmlns:a16="http://schemas.microsoft.com/office/drawing/2014/main" val="10000"/>
                  </a:ext>
                </a:extLst>
              </a:tr>
              <a:tr h="749823">
                <a:tc>
                  <a:txBody>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Xavier Jose, SD Madhu Kumar and Priya Chandran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Characterization Classification and Detection of Fake News in Online Social Media Networks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stance detection model and the fabricated content classifier are the main two components of the solution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9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of the model is 80 percent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52186">
                <a:tc>
                  <a:txBody>
                    <a:bodyPr/>
                    <a:lstStyle/>
                    <a:p>
                      <a:pPr>
                        <a:lnSpc>
                          <a:spcPct val="107000"/>
                        </a:lnSpc>
                        <a:spcAft>
                          <a:spcPts val="8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Oluwaseun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Ajao, Ashish Garg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Márjory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Da Costa-Abreu</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Exploring Content-Based and Meta-Data Analysis for Detecting Fake News Infodemic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9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 content-based approach combined with metadata as well as an initial feature analysis is used predicting misleading posts.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NLP methods are used to check similarity of news by comparing fake and posted news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47216">
                <a:tc>
                  <a:txBody>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 Han, S. Zhao, Q. Li, C. H. Ju</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Huntpedia</a:t>
                      </a:r>
                      <a:r>
                        <a:rPr lang="en-US" sz="1100" dirty="0">
                          <a:effectLst/>
                          <a:latin typeface="Calibri" panose="020F0502020204030204" pitchFamily="34" charset="0"/>
                          <a:ea typeface="Calibri" panose="020F0502020204030204" pitchFamily="34" charset="0"/>
                          <a:cs typeface="Times New Roman" panose="02020603050405020304" pitchFamily="18" charset="0"/>
                        </a:rPr>
                        <a:t>: Your Threat Hunting Knowledge Compendium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hunters are the network security equivalent of beat cops; they search for anomalies by patrolling through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9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Hunting requires the input of a human analyst and is about proactive, hypothesis-based investigations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47216">
                <a:tc>
                  <a:txBody>
                    <a:bodyPr/>
                    <a:lstStyle/>
                    <a:p>
                      <a:pPr>
                        <a:lnSpc>
                          <a:spcPct val="107000"/>
                        </a:lnSpc>
                        <a:spcAft>
                          <a:spcPts val="800"/>
                        </a:spcAft>
                      </a:pPr>
                      <a:r>
                        <a:rPr lang="fi-FI" sz="1100" dirty="0">
                          <a:effectLst/>
                          <a:latin typeface="Calibri" panose="020F0502020204030204" pitchFamily="34" charset="0"/>
                          <a:ea typeface="Calibri" panose="020F0502020204030204" pitchFamily="34" charset="0"/>
                          <a:cs typeface="Times New Roman" panose="02020603050405020304" pitchFamily="18" charset="0"/>
                        </a:rPr>
                        <a:t>Parita Jain, Swati Sharma, Puneet Kumar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Classifying Fake News Detection Using SVM Naive Bayes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we propose various techniques to verify that the collected news is fake or not.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Natural Language Processing (NLP) is used. Various other methodologies like text classification methods accuracy is less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901127">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Ana LC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Bazzan</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Marcelo De Souza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Liar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liar</a:t>
                      </a:r>
                      <a:r>
                        <a:rPr lang="en-US" sz="1100" dirty="0">
                          <a:effectLst/>
                          <a:latin typeface="Calibri" panose="020F0502020204030204" pitchFamily="34" charset="0"/>
                          <a:ea typeface="Calibri" panose="020F0502020204030204" pitchFamily="34" charset="0"/>
                          <a:cs typeface="Times New Roman" panose="02020603050405020304" pitchFamily="18" charset="0"/>
                        </a:rPr>
                        <a:t> pants on fire; or how to use subjective logic and argumentation to evaluate information from untrustworthy source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Data-Oriented Belief Revision Operator, that uses a trust model, subjective logic, and a preference-based argumentation framework to evaluate novel information and change the agent’s belief set accordingly.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9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some form of trust-based non-prioritized belief change operator is necessary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12783">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12783">
                <a:tc>
                  <a:txBody>
                    <a:bodyPr/>
                    <a:lstStyle/>
                    <a:p>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1/28/2024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Literature(cont..)</a:t>
            </a:r>
            <a:br>
              <a:rPr lang="en-US" sz="3600" dirty="0"/>
            </a:br>
            <a:r>
              <a:rPr lang="en-US" sz="1800" dirty="0">
                <a:latin typeface="Bookman Old Style" panose="02050604050505020204" pitchFamily="18" charset="0"/>
              </a:rPr>
              <a:t>selected strategy:</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1203258427"/>
              </p:ext>
            </p:extLst>
          </p:nvPr>
        </p:nvGraphicFramePr>
        <p:xfrm>
          <a:off x="1013638" y="786998"/>
          <a:ext cx="6096000" cy="3783015"/>
        </p:xfrm>
        <a:graphic>
          <a:graphicData uri="http://schemas.openxmlformats.org/drawingml/2006/table">
            <a:tbl>
              <a:tblPr firstRow="1" bandRow="1">
                <a:tableStyleId>{1D3205E1-8B83-452B-8570-0B3C4014EAE2}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900" dirty="0">
                          <a:latin typeface="Times New Roman" panose="02020603050405020304" pitchFamily="18" charset="0"/>
                          <a:cs typeface="Times New Roman" panose="02020603050405020304" pitchFamily="18" charset="0"/>
                        </a:rPr>
                        <a:t>Author(s)</a:t>
                      </a:r>
                    </a:p>
                  </a:txBody>
                  <a:tcPr/>
                </a:tc>
                <a:tc>
                  <a:txBody>
                    <a:bodyPr/>
                    <a:lstStyle/>
                    <a:p>
                      <a:r>
                        <a:rPr lang="en-US" sz="900" dirty="0">
                          <a:latin typeface="Times New Roman" panose="02020603050405020304" pitchFamily="18" charset="0"/>
                          <a:cs typeface="Times New Roman" panose="02020603050405020304" pitchFamily="18" charset="0"/>
                        </a:rPr>
                        <a:t>Method</a:t>
                      </a:r>
                    </a:p>
                  </a:txBody>
                  <a:tcPr/>
                </a:tc>
                <a:tc>
                  <a:txBody>
                    <a:bodyPr/>
                    <a:lstStyle/>
                    <a:p>
                      <a:r>
                        <a:rPr lang="en-US" sz="900" dirty="0">
                          <a:latin typeface="Times New Roman" panose="02020603050405020304" pitchFamily="18" charset="0"/>
                          <a:cs typeface="Times New Roman" panose="02020603050405020304" pitchFamily="18" charset="0"/>
                        </a:rPr>
                        <a:t>Advantages</a:t>
                      </a:r>
                    </a:p>
                  </a:txBody>
                  <a:tcPr/>
                </a:tc>
                <a:tc>
                  <a:txBody>
                    <a:bodyPr/>
                    <a:lstStyle/>
                    <a:p>
                      <a:r>
                        <a:rPr lang="en-US" sz="9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370840">
                <a:tc>
                  <a:txBody>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Xavier Jose, SD Madhu Kumar and Priya Chandran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fabricated content 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Predicts fake news or genuine news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9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of the model is below 85 percent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07000"/>
                        </a:lnSpc>
                        <a:spcAft>
                          <a:spcPts val="8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Oluwaseun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Ajao, Ashish Garg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Márjory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Da Costa-Abreu</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Cosine similarity and NLP techniques are used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9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 content-based approach combined with metadata as well as an initial feature analysis is used predicting misleading posts.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NLP methods are used to check similarity of news by comparing fake and posted news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 Han, S. Zhao, Q. Li, C. H. Ju</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SIEMs, purpose-built hunting platforms like </a:t>
                      </a:r>
                      <a:r>
                        <a:rPr lang="en-US" sz="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Sqrrl</a:t>
                      </a: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open source software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hunters are the network security equivalent of beat cops; they search for anomalies by patrolling through data</a:t>
                      </a:r>
                    </a:p>
                  </a:txBody>
                  <a:tcPr marL="68580" marR="68580" marT="0" marB="0"/>
                </a:tc>
                <a:tc>
                  <a:txBody>
                    <a:bodyPr/>
                    <a:lstStyle/>
                    <a:p>
                      <a:pPr>
                        <a:lnSpc>
                          <a:spcPct val="107000"/>
                        </a:lnSpc>
                        <a:spcAft>
                          <a:spcPts val="800"/>
                        </a:spcAft>
                      </a:pPr>
                      <a:r>
                        <a:rPr lang="en-US" sz="900" dirty="0">
                          <a:solidFill>
                            <a:srgbClr val="000000"/>
                          </a:solidFill>
                          <a:effectLst/>
                          <a:latin typeface="Calibri" panose="020F0502020204030204" pitchFamily="34" charset="0"/>
                          <a:ea typeface="Arial" panose="020B0604020202020204" pitchFamily="34" charset="0"/>
                          <a:cs typeface="Times New Roman" panose="02020603050405020304" pitchFamily="18" charset="0"/>
                        </a:rPr>
                        <a:t>Hunting requires the input of a human analyst and is about proactive, hypothesis-based investigations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pPr>
                        <a:lnSpc>
                          <a:spcPct val="107000"/>
                        </a:lnSpc>
                        <a:spcAft>
                          <a:spcPts val="800"/>
                        </a:spcAft>
                      </a:pPr>
                      <a:r>
                        <a:rPr lang="fi-FI" sz="1100" dirty="0">
                          <a:effectLst/>
                          <a:latin typeface="Calibri" panose="020F0502020204030204" pitchFamily="34" charset="0"/>
                          <a:ea typeface="Calibri" panose="020F0502020204030204" pitchFamily="34" charset="0"/>
                          <a:cs typeface="Times New Roman" panose="02020603050405020304" pitchFamily="18" charset="0"/>
                        </a:rPr>
                        <a:t>Parita Jain, Swati Sharma, Puneet Kumar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SVM Navie bayes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we propose various techniques to verify that the collected news is fake or not.</a:t>
                      </a: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of the model is less below 80 percent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Ana LC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Bazzan</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Marcelo De Souza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ODD protocol was designed to standardize the method for describing Agent-Based Models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Data-Oriented Belief Revision Operator, that uses a trust model, subjective logic, and a preference-based argumentation framework to evaluate novel information and change the agent’s belief set accordingly.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9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some form of trust-based non-prioritized belief change operator is necessary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idx="10"/>
          </p:nvPr>
        </p:nvSpPr>
        <p:spPr/>
        <p:txBody>
          <a:bodyPr/>
          <a:lstStyle/>
          <a:p>
            <a:fld id="{632A1D68-43CA-45FC-A47C-7E83FB7C746E}" type="datetime1">
              <a:rPr lang="en-US" smtClean="0"/>
              <a:t>1/28/2024</a:t>
            </a:fld>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137683" y="1173014"/>
            <a:ext cx="6655982" cy="286232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Classification of any fake message item /post / blog into fake or  real  one  has  generated  great  interest  from researchers around the globe.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Several research studies have  been  carried  out  to  find  effect  of falsified  and fabricated  news  on  masses  and  reactions  of  people upon coming through such news items.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Falsified message or  fabricated  post message  is  any  textual or  non-textual content that is fake and is generated so the readers will start  believing  in  something  which  is  not  true</a:t>
            </a:r>
          </a:p>
        </p:txBody>
      </p:sp>
      <p:sp>
        <p:nvSpPr>
          <p:cNvPr id="3" name="Date Placeholder 2"/>
          <p:cNvSpPr>
            <a:spLocks noGrp="1"/>
          </p:cNvSpPr>
          <p:nvPr>
            <p:ph type="dt" idx="10"/>
          </p:nvPr>
        </p:nvSpPr>
        <p:spPr/>
        <p:txBody>
          <a:bodyPr/>
          <a:lstStyle/>
          <a:p>
            <a:fld id="{BAE47AFA-FA96-457D-956D-C46D009EE3B5}"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1137683" y="1173014"/>
            <a:ext cx="6655982" cy="1200329"/>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Existing methos are developed on Natural language process and Few machine learning techniques which has less accuracy and prediction of fake new is not up to mark. A effective algorithm is needed to predict fake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messges</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graphicFrame>
        <p:nvGraphicFramePr>
          <p:cNvPr id="7" name="Table 6">
            <a:extLst>
              <a:ext uri="{FF2B5EF4-FFF2-40B4-BE49-F238E27FC236}">
                <a16:creationId xmlns:a16="http://schemas.microsoft.com/office/drawing/2014/main" id="{7E7D47BF-B624-11AD-0304-FE0A8E331732}"/>
              </a:ext>
            </a:extLst>
          </p:cNvPr>
          <p:cNvGraphicFramePr>
            <a:graphicFrameLocks noGrp="1"/>
          </p:cNvGraphicFramePr>
          <p:nvPr>
            <p:extLst>
              <p:ext uri="{D42A27DB-BD31-4B8C-83A1-F6EECF244321}">
                <p14:modId xmlns:p14="http://schemas.microsoft.com/office/powerpoint/2010/main" val="3245562091"/>
              </p:ext>
            </p:extLst>
          </p:nvPr>
        </p:nvGraphicFramePr>
        <p:xfrm>
          <a:off x="1603375" y="2431890"/>
          <a:ext cx="5937250" cy="743460"/>
        </p:xfrm>
        <a:graphic>
          <a:graphicData uri="http://schemas.openxmlformats.org/drawingml/2006/table">
            <a:tbl>
              <a:tblPr firstRow="1" firstCol="1" bandRow="1">
                <a:tableStyleId>{1D3205E1-8B83-452B-8570-0B3C4014EAE2}</a:tableStyleId>
              </a:tblPr>
              <a:tblGrid>
                <a:gridCol w="1978660">
                  <a:extLst>
                    <a:ext uri="{9D8B030D-6E8A-4147-A177-3AD203B41FA5}">
                      <a16:colId xmlns:a16="http://schemas.microsoft.com/office/drawing/2014/main" val="3692772203"/>
                    </a:ext>
                  </a:extLst>
                </a:gridCol>
                <a:gridCol w="1979295">
                  <a:extLst>
                    <a:ext uri="{9D8B030D-6E8A-4147-A177-3AD203B41FA5}">
                      <a16:colId xmlns:a16="http://schemas.microsoft.com/office/drawing/2014/main" val="4265355177"/>
                    </a:ext>
                  </a:extLst>
                </a:gridCol>
                <a:gridCol w="1979295">
                  <a:extLst>
                    <a:ext uri="{9D8B030D-6E8A-4147-A177-3AD203B41FA5}">
                      <a16:colId xmlns:a16="http://schemas.microsoft.com/office/drawing/2014/main" val="4013010522"/>
                    </a:ext>
                  </a:extLst>
                </a:gridCol>
              </a:tblGrid>
              <a:tr h="0">
                <a:tc>
                  <a:txBody>
                    <a:bodyPr/>
                    <a:lstStyle/>
                    <a:p>
                      <a:pPr>
                        <a:lnSpc>
                          <a:spcPct val="107000"/>
                        </a:lnSpc>
                        <a:spcAft>
                          <a:spcPts val="800"/>
                        </a:spcAft>
                        <a:tabLst>
                          <a:tab pos="1710690" algn="l"/>
                        </a:tabLst>
                      </a:pPr>
                      <a:r>
                        <a:rPr lang="en-US" sz="1200">
                          <a:effectLst/>
                        </a:rPr>
                        <a:t>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dirty="0">
                          <a:effectLst/>
                        </a:rPr>
                        <a:t>Algorithms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0742256"/>
                  </a:ext>
                </a:extLst>
              </a:tr>
              <a:tr h="0">
                <a:tc>
                  <a:txBody>
                    <a:bodyPr/>
                    <a:lstStyle/>
                    <a:p>
                      <a:pPr>
                        <a:lnSpc>
                          <a:spcPct val="107000"/>
                        </a:lnSpc>
                        <a:spcAft>
                          <a:spcPts val="800"/>
                        </a:spcAft>
                        <a:tabLst>
                          <a:tab pos="1710690" algn="l"/>
                        </a:tabLst>
                      </a:pPr>
                      <a:r>
                        <a:rPr lang="en-US" sz="1200" dirty="0">
                          <a:effectLst/>
                        </a:rPr>
                        <a:t>Fake message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dirty="0">
                          <a:effectLst/>
                        </a:rPr>
                        <a:t>Cosine similarity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dirty="0">
                          <a:effectLst/>
                        </a:rPr>
                        <a:t>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1586175"/>
                  </a:ext>
                </a:extLst>
              </a:tr>
              <a:tr h="0">
                <a:tc>
                  <a:txBody>
                    <a:bodyPr/>
                    <a:lstStyle/>
                    <a:p>
                      <a:pPr>
                        <a:lnSpc>
                          <a:spcPct val="107000"/>
                        </a:lnSpc>
                        <a:spcAft>
                          <a:spcPts val="800"/>
                        </a:spcAft>
                        <a:tabLst>
                          <a:tab pos="1710690" algn="l"/>
                        </a:tabLst>
                      </a:pPr>
                      <a:r>
                        <a:rPr lang="en-US" sz="1200" dirty="0">
                          <a:effectLst/>
                        </a:rPr>
                        <a:t>Fake message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dirty="0">
                          <a:effectLst/>
                        </a:rPr>
                        <a:t>SVM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dirty="0">
                          <a:effectLst/>
                        </a:rPr>
                        <a:t>86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585899"/>
                  </a:ext>
                </a:extLst>
              </a:tr>
              <a:tr h="0">
                <a:tc>
                  <a:txBody>
                    <a:bodyPr/>
                    <a:lstStyle/>
                    <a:p>
                      <a:pPr>
                        <a:lnSpc>
                          <a:spcPct val="107000"/>
                        </a:lnSpc>
                        <a:spcAft>
                          <a:spcPts val="800"/>
                        </a:spcAft>
                        <a:tabLst>
                          <a:tab pos="1710690" algn="l"/>
                        </a:tabLst>
                      </a:pPr>
                      <a:r>
                        <a:rPr lang="en-US" sz="1200" dirty="0">
                          <a:effectLst/>
                        </a:rPr>
                        <a:t>Fake message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dirty="0">
                          <a:effectLst/>
                        </a:rPr>
                        <a:t>Navie bayes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dirty="0">
                          <a:effectLst/>
                        </a:rPr>
                        <a:t>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6916712"/>
                  </a:ext>
                </a:extLst>
              </a:tr>
            </a:tbl>
          </a:graphicData>
        </a:graphic>
      </p:graphicFrame>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1595919" y="1061961"/>
            <a:ext cx="6605328" cy="1878423"/>
          </a:xfrm>
          <a:prstGeom prst="rect">
            <a:avLst/>
          </a:prstGeom>
          <a:noFill/>
          <a:ln>
            <a:noFill/>
          </a:ln>
        </p:spPr>
        <p:txBody>
          <a:bodyPr spcFirstLastPara="1" wrap="square" lIns="91425" tIns="45700" rIns="91425" bIns="45700" anchor="t" anchorCtr="0">
            <a:spAutoFit/>
          </a:bodyPr>
          <a:lstStyle/>
          <a:p>
            <a:pPr algn="just">
              <a:lnSpc>
                <a:spcPct val="107000"/>
              </a:lnSpc>
              <a:spcAft>
                <a:spcPts val="800"/>
              </a:spcAft>
              <a:tabLst>
                <a:tab pos="1710690" algn="l"/>
              </a:tabLst>
            </a:pPr>
            <a:r>
              <a:rPr lang="en-US" sz="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In this project, we propose to study the fake message detection problem in online social networks. Based on various types of heterogeneous information sources, including both textual contents/profile/descriptions and the authorship and article subject relationships among them, we aim at identifying fake news by training from collected dataset using passive aggressive classifier. We formulate the fake news detection problem as a credibility inference problem, where the real ones will have a higher credibility while unauthentic ones will have a lower one instead. . </a:t>
            </a:r>
          </a:p>
          <a:p>
            <a:pPr algn="just">
              <a:lnSpc>
                <a:spcPct val="107000"/>
              </a:lnSpc>
              <a:spcAft>
                <a:spcPts val="800"/>
              </a:spcAft>
              <a:tabLst>
                <a:tab pos="1710690" algn="l"/>
              </a:tabLst>
            </a:pPr>
            <a:r>
              <a:rPr lang="en-US" sz="1200" dirty="0">
                <a:latin typeface="Tahoma" panose="020B0604030504040204" pitchFamily="34" charset="0"/>
                <a:ea typeface="Tahoma" panose="020B0604030504040204" pitchFamily="34" charset="0"/>
                <a:cs typeface="Tahoma" panose="020B0604030504040204" pitchFamily="34" charset="0"/>
              </a:rPr>
              <a:t>We improve accuracy above 90 percent and predict fake messages with more accuracy.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1/28/2024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Proposed Method </a:t>
            </a:r>
            <a:r>
              <a:rPr lang="en-US" sz="4000" dirty="0">
                <a:latin typeface="Bookman Old Style" panose="02050604050505020204" pitchFamily="18" charset="0"/>
              </a:rPr>
              <a:t>Illustration</a:t>
            </a:r>
            <a:r>
              <a:rPr lang="en-US" sz="3600" dirty="0">
                <a:latin typeface="Bookman Old Style" panose="02050604050505020204" pitchFamily="18" charset="0"/>
              </a:rPr>
              <a:t> </a:t>
            </a:r>
          </a:p>
        </p:txBody>
      </p:sp>
      <p:sp>
        <p:nvSpPr>
          <p:cNvPr id="3" name="Date Placeholder 2"/>
          <p:cNvSpPr>
            <a:spLocks noGrp="1"/>
          </p:cNvSpPr>
          <p:nvPr>
            <p:ph type="dt" idx="10"/>
          </p:nvPr>
        </p:nvSpPr>
        <p:spPr/>
        <p:txBody>
          <a:bodyPr/>
          <a:lstStyle/>
          <a:p>
            <a:fld id="{CCFD4614-2DE1-4A4F-B9AA-17848EE63AB0}"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F84B66BD-BDEA-8BF2-6FFC-4B0B99557288}"/>
              </a:ext>
            </a:extLst>
          </p:cNvPr>
          <p:cNvPicPr>
            <a:picLocks noChangeAspect="1"/>
          </p:cNvPicPr>
          <p:nvPr/>
        </p:nvPicPr>
        <p:blipFill>
          <a:blip r:embed="rId3"/>
          <a:stretch>
            <a:fillRect/>
          </a:stretch>
        </p:blipFill>
        <p:spPr>
          <a:xfrm>
            <a:off x="1793358" y="1334372"/>
            <a:ext cx="4356425" cy="3234969"/>
          </a:xfrm>
          <a:prstGeom prst="rect">
            <a:avLst/>
          </a:prstGeom>
        </p:spPr>
      </p:pic>
    </p:spTree>
    <p:extLst>
      <p:ext uri="{BB962C8B-B14F-4D97-AF65-F5344CB8AC3E}">
        <p14:creationId xmlns:p14="http://schemas.microsoft.com/office/powerpoint/2010/main" val="44012415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1462</Words>
  <Application>Microsoft Office PowerPoint</Application>
  <PresentationFormat>On-screen Show (16:9)</PresentationFormat>
  <Paragraphs>190</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Noto Sans Symbols</vt:lpstr>
      <vt:lpstr>Times New Roman</vt:lpstr>
      <vt:lpstr>Tahoma</vt:lpstr>
      <vt:lpstr>Arial</vt:lpstr>
      <vt:lpstr>Wingdings</vt:lpstr>
      <vt:lpstr>Trebuchet MS</vt:lpstr>
      <vt:lpstr>Calibri</vt:lpstr>
      <vt:lpstr>Bookman Old Style</vt:lpstr>
      <vt:lpstr>1_Office Theme</vt:lpstr>
      <vt:lpstr>Strategies and Tools for Fake Messages in digital world</vt:lpstr>
      <vt:lpstr>Introduction</vt:lpstr>
      <vt:lpstr>Concept Tree</vt:lpstr>
      <vt:lpstr>Literature </vt:lpstr>
      <vt:lpstr>Literature(cont..) selected strategy:</vt:lpstr>
      <vt:lpstr>Problem Statement</vt:lpstr>
      <vt:lpstr>Problem Illustration</vt:lpstr>
      <vt:lpstr>Proposed Method</vt:lpstr>
      <vt:lpstr>Proposed Method Illustration </vt:lpstr>
      <vt:lpstr>Parameter</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Sai Krishna</cp:lastModifiedBy>
  <cp:revision>149</cp:revision>
  <dcterms:modified xsi:type="dcterms:W3CDTF">2024-01-28T17:20:58Z</dcterms:modified>
</cp:coreProperties>
</file>