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91" r:id="rId6"/>
    <p:sldId id="293" r:id="rId7"/>
    <p:sldId id="294" r:id="rId8"/>
    <p:sldId id="296" r:id="rId9"/>
    <p:sldId id="297"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29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9593C5-73E6-4CF6-9216-BF1E5CD92426}"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9503FF48-E81F-4E93-B295-B3801131E5F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593C5-73E6-4CF6-9216-BF1E5CD92426}"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9503FF48-E81F-4E93-B295-B3801131E5F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593C5-73E6-4CF6-9216-BF1E5CD92426}"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9503FF48-E81F-4E93-B295-B3801131E5F0}"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593C5-73E6-4CF6-9216-BF1E5CD92426}"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9503FF48-E81F-4E93-B295-B3801131E5F0}"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593C5-73E6-4CF6-9216-BF1E5CD92426}"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9503FF48-E81F-4E93-B295-B3801131E5F0}"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9593C5-73E6-4CF6-9216-BF1E5CD92426}"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03FF48-E81F-4E93-B295-B3801131E5F0}"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9593C5-73E6-4CF6-9216-BF1E5CD92426}"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03FF48-E81F-4E93-B295-B3801131E5F0}"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9593C5-73E6-4CF6-9216-BF1E5CD92426}"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3FF48-E81F-4E93-B295-B3801131E5F0}"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49593C5-73E6-4CF6-9216-BF1E5CD92426}" type="datetimeFigureOut">
              <a:rPr lang="en-IN" smtClean="0"/>
              <a:t>08-05-2024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503FF48-E81F-4E93-B295-B3801131E5F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9593C5-73E6-4CF6-9216-BF1E5CD92426}"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3FF48-E81F-4E93-B295-B3801131E5F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9593C5-73E6-4CF6-9216-BF1E5CD92426}"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9503FF48-E81F-4E93-B295-B3801131E5F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9593C5-73E6-4CF6-9216-BF1E5CD92426}"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03FF48-E81F-4E93-B295-B3801131E5F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9593C5-73E6-4CF6-9216-BF1E5CD92426}" type="datetimeFigureOut">
              <a:rPr lang="en-IN" smtClean="0"/>
              <a:t>08-05-2024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03FF48-E81F-4E93-B295-B3801131E5F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9593C5-73E6-4CF6-9216-BF1E5CD92426}"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03FF48-E81F-4E93-B295-B3801131E5F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49593C5-73E6-4CF6-9216-BF1E5CD92426}" type="datetimeFigureOut">
              <a:rPr lang="en-IN" smtClean="0"/>
              <a:t>08-05-2024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03FF48-E81F-4E93-B295-B3801131E5F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593C5-73E6-4CF6-9216-BF1E5CD92426}"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03FF48-E81F-4E93-B295-B3801131E5F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593C5-73E6-4CF6-9216-BF1E5CD92426}"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03FF48-E81F-4E93-B295-B3801131E5F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49593C5-73E6-4CF6-9216-BF1E5CD92426}" type="datetimeFigureOut">
              <a:rPr lang="en-IN" smtClean="0"/>
              <a:t>08-05-2024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503FF48-E81F-4E93-B295-B3801131E5F0}"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IN" sz="3200" dirty="0"/>
              <a:t>STOCK MARKET PREDICTION USING MACHINE LEARNING</a:t>
            </a:r>
            <a:br>
              <a:rPr lang="en-IN" sz="3200" dirty="0"/>
            </a:br>
            <a:br>
              <a:rPr lang="en-IN" sz="3200" dirty="0"/>
            </a:br>
            <a:br>
              <a:rPr lang="en-IN" sz="3200" dirty="0"/>
            </a:br>
            <a:r>
              <a:rPr lang="en-IN" sz="3200" dirty="0"/>
              <a:t>MASTER THESIS </a:t>
            </a:r>
            <a:br>
              <a:rPr lang="en-IN" sz="3200" dirty="0"/>
            </a:br>
            <a:br>
              <a:rPr lang="en-IN" sz="3200" dirty="0"/>
            </a:br>
            <a:endParaRPr lang="en-IN" sz="3200" dirty="0"/>
          </a:p>
        </p:txBody>
      </p:sp>
      <p:sp>
        <p:nvSpPr>
          <p:cNvPr id="3" name="Subtitle 2"/>
          <p:cNvSpPr>
            <a:spLocks noGrp="1"/>
          </p:cNvSpPr>
          <p:nvPr>
            <p:ph type="subTitle" idx="1"/>
          </p:nvPr>
        </p:nvSpPr>
        <p:spPr>
          <a:xfrm>
            <a:off x="3809999" y="4462510"/>
            <a:ext cx="7197726" cy="1938290"/>
          </a:xfrm>
        </p:spPr>
        <p:txBody>
          <a:bodyPr>
            <a:normAutofit/>
          </a:bodyPr>
          <a:lstStyle/>
          <a:p>
            <a:r>
              <a:rPr lang="en-IN" dirty="0"/>
              <a:t>-&gt;DINESH KUMAR S – 22MCA0021</a:t>
            </a:r>
          </a:p>
          <a:p>
            <a:r>
              <a:rPr lang="en-IN" dirty="0"/>
              <a:t>Guide – Prof. Mythili 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DFD07-E818-BE38-F4A9-8AAD322D73BC}"/>
              </a:ext>
            </a:extLst>
          </p:cNvPr>
          <p:cNvSpPr>
            <a:spLocks noGrp="1"/>
          </p:cNvSpPr>
          <p:nvPr>
            <p:ph type="title"/>
          </p:nvPr>
        </p:nvSpPr>
        <p:spPr/>
        <p:txBody>
          <a:bodyPr/>
          <a:lstStyle/>
          <a:p>
            <a:r>
              <a:rPr lang="en-US" dirty="0"/>
              <a:t>REAL-TIME DATA:</a:t>
            </a:r>
            <a:endParaRPr lang="en-IN" dirty="0"/>
          </a:p>
        </p:txBody>
      </p:sp>
      <p:sp>
        <p:nvSpPr>
          <p:cNvPr id="3" name="Content Placeholder 2">
            <a:extLst>
              <a:ext uri="{FF2B5EF4-FFF2-40B4-BE49-F238E27FC236}">
                <a16:creationId xmlns:a16="http://schemas.microsoft.com/office/drawing/2014/main" id="{3BCFEAD5-150B-D03B-6233-303AB8CA217C}"/>
              </a:ext>
            </a:extLst>
          </p:cNvPr>
          <p:cNvSpPr>
            <a:spLocks noGrp="1"/>
          </p:cNvSpPr>
          <p:nvPr>
            <p:ph idx="1"/>
          </p:nvPr>
        </p:nvSpPr>
        <p:spPr/>
        <p:txBody>
          <a:bodyPr/>
          <a:lstStyle/>
          <a:p>
            <a:pPr algn="just">
              <a:buFont typeface="Arial" panose="020B0604020202020204" pitchFamily="34" charset="0"/>
              <a:buChar char="•"/>
            </a:pPr>
            <a:r>
              <a:rPr lang="en-US" b="0" i="0" dirty="0">
                <a:effectLst/>
                <a:latin typeface="Söhne"/>
              </a:rPr>
              <a:t>Utilize the Yahoo Finance API to fetch real-time stock market data, including stock prices, trading volumes, market indices, and company information.</a:t>
            </a:r>
          </a:p>
          <a:p>
            <a:pPr algn="just">
              <a:buFont typeface="Arial" panose="020B0604020202020204" pitchFamily="34" charset="0"/>
              <a:buChar char="•"/>
            </a:pPr>
            <a:endParaRPr lang="en-US" b="0" i="0" dirty="0">
              <a:effectLst/>
              <a:latin typeface="Söhne"/>
            </a:endParaRPr>
          </a:p>
          <a:p>
            <a:pPr algn="just">
              <a:buFont typeface="Arial" panose="020B0604020202020204" pitchFamily="34" charset="0"/>
              <a:buChar char="•"/>
            </a:pPr>
            <a:r>
              <a:rPr lang="en-US" b="0" i="0" dirty="0">
                <a:effectLst/>
                <a:latin typeface="Söhne"/>
              </a:rPr>
              <a:t>Implement a data retrieval process that periodically fetches updated data to ensure that the dataset remains current and reflective of the latest market conditions.</a:t>
            </a:r>
          </a:p>
          <a:p>
            <a:endParaRPr lang="en-IN" dirty="0"/>
          </a:p>
        </p:txBody>
      </p:sp>
    </p:spTree>
    <p:extLst>
      <p:ext uri="{BB962C8B-B14F-4D97-AF65-F5344CB8AC3E}">
        <p14:creationId xmlns:p14="http://schemas.microsoft.com/office/powerpoint/2010/main" val="2074799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B83BE-22FE-FE4A-1F36-B1CDDD48EAE6}"/>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AFEC9EF8-0CB9-7657-66D5-0C8C222F4067}"/>
              </a:ext>
            </a:extLst>
          </p:cNvPr>
          <p:cNvSpPr>
            <a:spLocks noGrp="1"/>
          </p:cNvSpPr>
          <p:nvPr>
            <p:ph idx="1"/>
          </p:nvPr>
        </p:nvSpPr>
        <p:spPr/>
        <p:txBody>
          <a:bodyPr/>
          <a:lstStyle/>
          <a:p>
            <a:pPr algn="just">
              <a:buFont typeface="Arial" panose="020B0604020202020204" pitchFamily="34" charset="0"/>
              <a:buChar char="•"/>
            </a:pPr>
            <a:r>
              <a:rPr lang="en-US" b="0" i="0" dirty="0">
                <a:effectLst/>
                <a:latin typeface="Söhne"/>
              </a:rPr>
              <a:t>Cleanse the collected data by handling missing values, outliers, and inconsistencies to ensure data quality and integrity.</a:t>
            </a:r>
          </a:p>
          <a:p>
            <a:pPr algn="just">
              <a:buFont typeface="Arial" panose="020B0604020202020204" pitchFamily="34" charset="0"/>
              <a:buChar char="•"/>
            </a:pPr>
            <a:endParaRPr lang="en-US" b="0" i="0" dirty="0">
              <a:effectLst/>
              <a:latin typeface="Söhne"/>
            </a:endParaRPr>
          </a:p>
          <a:p>
            <a:pPr algn="just">
              <a:buFont typeface="Arial" panose="020B0604020202020204" pitchFamily="34" charset="0"/>
              <a:buChar char="•"/>
            </a:pPr>
            <a:r>
              <a:rPr lang="en-US" b="0" i="0" dirty="0">
                <a:effectLst/>
                <a:latin typeface="Söhne"/>
              </a:rPr>
              <a:t>Perform feature engineering to extract relevant features from the raw data, such as moving averages, technical indicators, and sentiment scores, to enhance predictive modeling.</a:t>
            </a:r>
          </a:p>
          <a:p>
            <a:endParaRPr lang="en-IN" dirty="0"/>
          </a:p>
        </p:txBody>
      </p:sp>
    </p:spTree>
    <p:extLst>
      <p:ext uri="{BB962C8B-B14F-4D97-AF65-F5344CB8AC3E}">
        <p14:creationId xmlns:p14="http://schemas.microsoft.com/office/powerpoint/2010/main" val="654486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E8ED-0A3D-9D08-4E2C-BDD452E9BB0D}"/>
              </a:ext>
            </a:extLst>
          </p:cNvPr>
          <p:cNvSpPr>
            <a:spLocks noGrp="1"/>
          </p:cNvSpPr>
          <p:nvPr>
            <p:ph type="title"/>
          </p:nvPr>
        </p:nvSpPr>
        <p:spPr/>
        <p:txBody>
          <a:bodyPr/>
          <a:lstStyle/>
          <a:p>
            <a:r>
              <a:rPr lang="en-US" dirty="0"/>
              <a:t>CHOOSING MODEL :</a:t>
            </a:r>
            <a:endParaRPr lang="en-IN" dirty="0"/>
          </a:p>
        </p:txBody>
      </p:sp>
      <p:sp>
        <p:nvSpPr>
          <p:cNvPr id="3" name="Content Placeholder 2">
            <a:extLst>
              <a:ext uri="{FF2B5EF4-FFF2-40B4-BE49-F238E27FC236}">
                <a16:creationId xmlns:a16="http://schemas.microsoft.com/office/drawing/2014/main" id="{F355B859-B406-B07E-0934-535EB90272E6}"/>
              </a:ext>
            </a:extLst>
          </p:cNvPr>
          <p:cNvSpPr>
            <a:spLocks noGrp="1"/>
          </p:cNvSpPr>
          <p:nvPr>
            <p:ph idx="1"/>
          </p:nvPr>
        </p:nvSpPr>
        <p:spPr>
          <a:xfrm>
            <a:off x="680321" y="2336872"/>
            <a:ext cx="10661447" cy="4063927"/>
          </a:xfrm>
        </p:spPr>
        <p:txBody>
          <a:bodyPr>
            <a:normAutofit fontScale="85000" lnSpcReduction="20000"/>
          </a:bodyPr>
          <a:lstStyle/>
          <a:p>
            <a:pPr algn="just"/>
            <a:r>
              <a:rPr lang="en-US" sz="2600" b="1" i="0" dirty="0">
                <a:effectLst/>
                <a:latin typeface="Söhne"/>
              </a:rPr>
              <a:t>Linear Regression:</a:t>
            </a:r>
            <a:endParaRPr lang="en-US" sz="2600" b="0" i="0" dirty="0">
              <a:effectLst/>
              <a:latin typeface="Söhne"/>
            </a:endParaRPr>
          </a:p>
          <a:p>
            <a:pPr algn="just">
              <a:buFont typeface="Arial" panose="020B0604020202020204" pitchFamily="34" charset="0"/>
              <a:buChar char="•"/>
            </a:pPr>
            <a:r>
              <a:rPr lang="en-US" b="0" i="0" dirty="0">
                <a:effectLst/>
                <a:latin typeface="Söhne"/>
              </a:rPr>
              <a:t>Linear regression is a simple yet effective model for predicting numerical values, such as stock prices, based on linear relationships between predictor variables (features) and the target variable (stock price).</a:t>
            </a:r>
          </a:p>
          <a:p>
            <a:pPr algn="just">
              <a:buFont typeface="Arial" panose="020B0604020202020204" pitchFamily="34" charset="0"/>
              <a:buChar char="•"/>
            </a:pPr>
            <a:r>
              <a:rPr lang="en-US" b="0" i="0" dirty="0">
                <a:effectLst/>
                <a:latin typeface="Söhne"/>
              </a:rPr>
              <a:t>It assumes a linear relationship between the input features and the output, making it easy to interpret and implement.</a:t>
            </a:r>
          </a:p>
          <a:p>
            <a:pPr algn="just">
              <a:buFont typeface="Arial" panose="020B0604020202020204" pitchFamily="34" charset="0"/>
              <a:buChar char="•"/>
            </a:pPr>
            <a:endParaRPr lang="en-US" b="0" i="0" dirty="0">
              <a:effectLst/>
              <a:latin typeface="Söhne"/>
            </a:endParaRPr>
          </a:p>
          <a:p>
            <a:pPr algn="just"/>
            <a:r>
              <a:rPr lang="en-US" b="1" dirty="0">
                <a:effectLst/>
              </a:rPr>
              <a:t>Moving Average:</a:t>
            </a:r>
            <a:endParaRPr lang="en-US" dirty="0">
              <a:effectLst/>
            </a:endParaRPr>
          </a:p>
          <a:p>
            <a:pPr algn="just">
              <a:buFont typeface="Arial" panose="020B0604020202020204" pitchFamily="34" charset="0"/>
              <a:buChar char="•"/>
            </a:pPr>
            <a:r>
              <a:rPr lang="en-US" b="0" i="0" dirty="0">
                <a:effectLst/>
                <a:latin typeface="Söhne"/>
              </a:rPr>
              <a:t>Moving average is a commonly used technique in time series analysis for smoothing out fluctuations in data and identifying trends over time.</a:t>
            </a:r>
          </a:p>
          <a:p>
            <a:pPr algn="just">
              <a:buFont typeface="Arial" panose="020B0604020202020204" pitchFamily="34" charset="0"/>
              <a:buChar char="•"/>
            </a:pPr>
            <a:r>
              <a:rPr lang="en-US" b="0" i="0" dirty="0">
                <a:effectLst/>
                <a:latin typeface="Söhne"/>
              </a:rPr>
              <a:t>It calculates the average of a specified window of past data points and uses this average to make predictions for future values.</a:t>
            </a:r>
          </a:p>
          <a:p>
            <a:pPr marL="0" indent="0">
              <a:buNone/>
            </a:pPr>
            <a:br>
              <a:rPr lang="en-US" dirty="0">
                <a:effectLst/>
              </a:rPr>
            </a:br>
            <a:endParaRPr lang="en-IN" dirty="0"/>
          </a:p>
        </p:txBody>
      </p:sp>
    </p:spTree>
    <p:extLst>
      <p:ext uri="{BB962C8B-B14F-4D97-AF65-F5344CB8AC3E}">
        <p14:creationId xmlns:p14="http://schemas.microsoft.com/office/powerpoint/2010/main" val="202550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46DF6-4B3F-97BB-2C5D-FB2C683066FF}"/>
              </a:ext>
            </a:extLst>
          </p:cNvPr>
          <p:cNvSpPr>
            <a:spLocks noGrp="1"/>
          </p:cNvSpPr>
          <p:nvPr>
            <p:ph type="title"/>
          </p:nvPr>
        </p:nvSpPr>
        <p:spPr/>
        <p:txBody>
          <a:bodyPr/>
          <a:lstStyle/>
          <a:p>
            <a:r>
              <a:rPr lang="en-US" dirty="0"/>
              <a:t>SPLITTING DATASET</a:t>
            </a:r>
            <a:endParaRPr lang="en-IN" dirty="0"/>
          </a:p>
        </p:txBody>
      </p:sp>
      <p:sp>
        <p:nvSpPr>
          <p:cNvPr id="3" name="Content Placeholder 2">
            <a:extLst>
              <a:ext uri="{FF2B5EF4-FFF2-40B4-BE49-F238E27FC236}">
                <a16:creationId xmlns:a16="http://schemas.microsoft.com/office/drawing/2014/main" id="{A4AA576B-EAD0-699B-DCE0-5A778211E4D4}"/>
              </a:ext>
            </a:extLst>
          </p:cNvPr>
          <p:cNvSpPr>
            <a:spLocks noGrp="1"/>
          </p:cNvSpPr>
          <p:nvPr>
            <p:ph idx="1"/>
          </p:nvPr>
        </p:nvSpPr>
        <p:spPr/>
        <p:txBody>
          <a:bodyPr/>
          <a:lstStyle/>
          <a:p>
            <a:pPr algn="just">
              <a:buFont typeface="Arial" panose="020B0604020202020204" pitchFamily="34" charset="0"/>
              <a:buChar char="•"/>
            </a:pPr>
            <a:r>
              <a:rPr lang="en-US" b="0" i="0" dirty="0">
                <a:effectLst/>
                <a:latin typeface="Söhne"/>
              </a:rPr>
              <a:t>Divide the dataset into training and testing sets, typically using a common split ratio such as 80% for training and 20% for testing.</a:t>
            </a:r>
          </a:p>
          <a:p>
            <a:pPr algn="just">
              <a:buFont typeface="Arial" panose="020B0604020202020204" pitchFamily="34" charset="0"/>
              <a:buChar char="•"/>
            </a:pPr>
            <a:endParaRPr lang="en-US" b="0" i="0" dirty="0">
              <a:effectLst/>
              <a:latin typeface="Söhne"/>
            </a:endParaRPr>
          </a:p>
          <a:p>
            <a:pPr algn="just">
              <a:buFont typeface="Arial" panose="020B0604020202020204" pitchFamily="34" charset="0"/>
              <a:buChar char="•"/>
            </a:pPr>
            <a:r>
              <a:rPr lang="en-US" b="0" i="0" dirty="0">
                <a:effectLst/>
                <a:latin typeface="Söhne"/>
              </a:rPr>
              <a:t>Implement a time-based splitting strategy to ensure that training data precedes testing data, reflecting the chronological order of real-world data.</a:t>
            </a:r>
          </a:p>
          <a:p>
            <a:pPr algn="just"/>
            <a:endParaRPr lang="en-IN" dirty="0"/>
          </a:p>
        </p:txBody>
      </p:sp>
    </p:spTree>
    <p:extLst>
      <p:ext uri="{BB962C8B-B14F-4D97-AF65-F5344CB8AC3E}">
        <p14:creationId xmlns:p14="http://schemas.microsoft.com/office/powerpoint/2010/main" val="3846441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B9DD3-B2D0-3CA0-5078-F10C7298C4B4}"/>
              </a:ext>
            </a:extLst>
          </p:cNvPr>
          <p:cNvSpPr>
            <a:spLocks noGrp="1"/>
          </p:cNvSpPr>
          <p:nvPr>
            <p:ph type="title"/>
          </p:nvPr>
        </p:nvSpPr>
        <p:spPr/>
        <p:txBody>
          <a:bodyPr/>
          <a:lstStyle/>
          <a:p>
            <a:r>
              <a:rPr lang="en-US" dirty="0"/>
              <a:t>IMPLEMENTATION PHASE:</a:t>
            </a:r>
            <a:endParaRPr lang="en-IN" dirty="0"/>
          </a:p>
        </p:txBody>
      </p:sp>
      <p:sp>
        <p:nvSpPr>
          <p:cNvPr id="3" name="Content Placeholder 2">
            <a:extLst>
              <a:ext uri="{FF2B5EF4-FFF2-40B4-BE49-F238E27FC236}">
                <a16:creationId xmlns:a16="http://schemas.microsoft.com/office/drawing/2014/main" id="{9865CF3D-7E6B-6F40-32FA-5D96338D03DC}"/>
              </a:ext>
            </a:extLst>
          </p:cNvPr>
          <p:cNvSpPr>
            <a:spLocks noGrp="1"/>
          </p:cNvSpPr>
          <p:nvPr>
            <p:ph idx="1"/>
          </p:nvPr>
        </p:nvSpPr>
        <p:spPr/>
        <p:txBody>
          <a:bodyPr/>
          <a:lstStyle/>
          <a:p>
            <a:pPr algn="just">
              <a:buFont typeface="Arial" panose="020B0604020202020204" pitchFamily="34" charset="0"/>
              <a:buChar char="•"/>
            </a:pPr>
            <a:r>
              <a:rPr lang="en-US" b="0" i="0" dirty="0">
                <a:effectLst/>
                <a:latin typeface="Söhne"/>
              </a:rPr>
              <a:t>Develop a web application using Python Flask framework to host the stock market prediction model and provide a user-friendly interface for users to interact with.</a:t>
            </a:r>
          </a:p>
          <a:p>
            <a:pPr algn="just">
              <a:buFont typeface="Arial" panose="020B0604020202020204" pitchFamily="34" charset="0"/>
              <a:buChar char="•"/>
            </a:pPr>
            <a:endParaRPr lang="en-US" b="0" i="0" dirty="0">
              <a:effectLst/>
              <a:latin typeface="Söhne"/>
            </a:endParaRPr>
          </a:p>
          <a:p>
            <a:pPr algn="just">
              <a:buFont typeface="Arial" panose="020B0604020202020204" pitchFamily="34" charset="0"/>
              <a:buChar char="•"/>
            </a:pPr>
            <a:r>
              <a:rPr lang="en-US" b="0" i="0" dirty="0">
                <a:effectLst/>
                <a:latin typeface="Söhne"/>
              </a:rPr>
              <a:t>Create routes and endpoints in Flask to handle incoming requests from clients, such as fetching real-time data, making predictions, and serving the results back to the user interface.</a:t>
            </a:r>
          </a:p>
          <a:p>
            <a:pPr algn="just"/>
            <a:endParaRPr lang="en-IN" dirty="0"/>
          </a:p>
        </p:txBody>
      </p:sp>
    </p:spTree>
    <p:extLst>
      <p:ext uri="{BB962C8B-B14F-4D97-AF65-F5344CB8AC3E}">
        <p14:creationId xmlns:p14="http://schemas.microsoft.com/office/powerpoint/2010/main" val="2075750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A79A-5D3F-A22D-35B9-026388839DF8}"/>
              </a:ext>
            </a:extLst>
          </p:cNvPr>
          <p:cNvSpPr>
            <a:spLocks noGrp="1"/>
          </p:cNvSpPr>
          <p:nvPr>
            <p:ph type="title"/>
          </p:nvPr>
        </p:nvSpPr>
        <p:spPr/>
        <p:txBody>
          <a:bodyPr/>
          <a:lstStyle/>
          <a:p>
            <a:r>
              <a:rPr lang="en-US" dirty="0"/>
              <a:t>EVALUATING THE PERFORMANCE :</a:t>
            </a:r>
            <a:endParaRPr lang="en-IN" dirty="0"/>
          </a:p>
        </p:txBody>
      </p:sp>
      <p:sp>
        <p:nvSpPr>
          <p:cNvPr id="3" name="Content Placeholder 2">
            <a:extLst>
              <a:ext uri="{FF2B5EF4-FFF2-40B4-BE49-F238E27FC236}">
                <a16:creationId xmlns:a16="http://schemas.microsoft.com/office/drawing/2014/main" id="{D0690F25-15C3-BCAD-1F75-C44BC0D56607}"/>
              </a:ext>
            </a:extLst>
          </p:cNvPr>
          <p:cNvSpPr>
            <a:spLocks noGrp="1"/>
          </p:cNvSpPr>
          <p:nvPr>
            <p:ph idx="1"/>
          </p:nvPr>
        </p:nvSpPr>
        <p:spPr/>
        <p:txBody>
          <a:bodyPr/>
          <a:lstStyle/>
          <a:p>
            <a:pPr algn="just">
              <a:buFont typeface="Arial" panose="020B0604020202020204" pitchFamily="34" charset="0"/>
              <a:buChar char="•"/>
            </a:pPr>
            <a:r>
              <a:rPr lang="en-US" b="0" i="0" dirty="0">
                <a:effectLst/>
                <a:latin typeface="Söhne"/>
              </a:rPr>
              <a:t>Measure the performance of the trained models using appropriate evaluation metrics for regression tasks, such as mean squared error (MSE), root mean squared error (RMSE), mean absolute error (MAE), and R-squared (R^2) coefficient.</a:t>
            </a:r>
          </a:p>
          <a:p>
            <a:pPr algn="just">
              <a:buFont typeface="Arial" panose="020B0604020202020204" pitchFamily="34" charset="0"/>
              <a:buChar char="•"/>
            </a:pPr>
            <a:endParaRPr lang="en-US" b="0" i="0" dirty="0">
              <a:effectLst/>
              <a:latin typeface="Söhne"/>
            </a:endParaRPr>
          </a:p>
          <a:p>
            <a:pPr algn="just">
              <a:buFont typeface="Arial" panose="020B0604020202020204" pitchFamily="34" charset="0"/>
              <a:buChar char="•"/>
            </a:pPr>
            <a:r>
              <a:rPr lang="en-US" b="0" i="0" dirty="0">
                <a:effectLst/>
                <a:latin typeface="Söhne"/>
              </a:rPr>
              <a:t>Compare the performance of different models and configurations to identify the most effective approach for stock market prediction based on the evaluation results.</a:t>
            </a:r>
          </a:p>
          <a:p>
            <a:pPr algn="just"/>
            <a:endParaRPr lang="en-IN" dirty="0"/>
          </a:p>
        </p:txBody>
      </p:sp>
    </p:spTree>
    <p:extLst>
      <p:ext uri="{BB962C8B-B14F-4D97-AF65-F5344CB8AC3E}">
        <p14:creationId xmlns:p14="http://schemas.microsoft.com/office/powerpoint/2010/main" val="4054394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6F89-979E-CD88-2C70-C7513DB55644}"/>
              </a:ext>
            </a:extLst>
          </p:cNvPr>
          <p:cNvSpPr>
            <a:spLocks noGrp="1"/>
          </p:cNvSpPr>
          <p:nvPr>
            <p:ph type="title"/>
          </p:nvPr>
        </p:nvSpPr>
        <p:spPr/>
        <p:txBody>
          <a:bodyPr/>
          <a:lstStyle/>
          <a:p>
            <a:r>
              <a:rPr lang="en-US" dirty="0"/>
              <a:t>VISUALIZING THE OUTPUT :</a:t>
            </a:r>
            <a:endParaRPr lang="en-IN" dirty="0"/>
          </a:p>
        </p:txBody>
      </p:sp>
      <p:sp>
        <p:nvSpPr>
          <p:cNvPr id="3" name="Content Placeholder 2">
            <a:extLst>
              <a:ext uri="{FF2B5EF4-FFF2-40B4-BE49-F238E27FC236}">
                <a16:creationId xmlns:a16="http://schemas.microsoft.com/office/drawing/2014/main" id="{7CB797A7-B734-1EEA-FB23-580A37BA131C}"/>
              </a:ext>
            </a:extLst>
          </p:cNvPr>
          <p:cNvSpPr>
            <a:spLocks noGrp="1"/>
          </p:cNvSpPr>
          <p:nvPr>
            <p:ph idx="1"/>
          </p:nvPr>
        </p:nvSpPr>
        <p:spPr/>
        <p:txBody>
          <a:bodyPr/>
          <a:lstStyle/>
          <a:p>
            <a:pPr algn="just">
              <a:buFont typeface="Arial" panose="020B0604020202020204" pitchFamily="34" charset="0"/>
              <a:buChar char="•"/>
            </a:pPr>
            <a:r>
              <a:rPr lang="en-US" b="0" i="0" dirty="0">
                <a:effectLst/>
                <a:latin typeface="Söhne"/>
              </a:rPr>
              <a:t>Generate visualizations, such as line charts, scatter plots to illustrate the predicted stock prices against the actual values and visualize the model's performance.</a:t>
            </a:r>
          </a:p>
          <a:p>
            <a:pPr algn="just">
              <a:buFont typeface="Arial" panose="020B0604020202020204" pitchFamily="34" charset="0"/>
              <a:buChar char="•"/>
            </a:pPr>
            <a:endParaRPr lang="en-US" b="0" i="0" dirty="0">
              <a:effectLst/>
              <a:latin typeface="Söhne"/>
            </a:endParaRPr>
          </a:p>
          <a:p>
            <a:pPr algn="just">
              <a:buFont typeface="Arial" panose="020B0604020202020204" pitchFamily="34" charset="0"/>
              <a:buChar char="•"/>
            </a:pPr>
            <a:r>
              <a:rPr lang="en-US" b="0" i="0" dirty="0">
                <a:effectLst/>
                <a:latin typeface="Söhne"/>
              </a:rPr>
              <a:t>Use interactive visualization tools or dashboards to present the results dynamically, allowing stakeholders to explore and analyze the predictions based on different parameters and time periods.</a:t>
            </a:r>
          </a:p>
          <a:p>
            <a:pPr algn="just"/>
            <a:endParaRPr lang="en-IN" dirty="0"/>
          </a:p>
        </p:txBody>
      </p:sp>
    </p:spTree>
    <p:extLst>
      <p:ext uri="{BB962C8B-B14F-4D97-AF65-F5344CB8AC3E}">
        <p14:creationId xmlns:p14="http://schemas.microsoft.com/office/powerpoint/2010/main" val="2497446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363A-DCD6-9069-426C-6ECBBA8D2274}"/>
              </a:ext>
            </a:extLst>
          </p:cNvPr>
          <p:cNvSpPr>
            <a:spLocks noGrp="1"/>
          </p:cNvSpPr>
          <p:nvPr>
            <p:ph type="title"/>
          </p:nvPr>
        </p:nvSpPr>
        <p:spPr/>
        <p:txBody>
          <a:bodyPr/>
          <a:lstStyle/>
          <a:p>
            <a:r>
              <a:rPr lang="en-US" dirty="0"/>
              <a:t>RESULT :</a:t>
            </a:r>
            <a:endParaRPr lang="en-IN" dirty="0"/>
          </a:p>
        </p:txBody>
      </p:sp>
      <p:pic>
        <p:nvPicPr>
          <p:cNvPr id="4" name="Picture 3">
            <a:extLst>
              <a:ext uri="{FF2B5EF4-FFF2-40B4-BE49-F238E27FC236}">
                <a16:creationId xmlns:a16="http://schemas.microsoft.com/office/drawing/2014/main" id="{1824A041-FBEE-70CF-3B5E-5177772C1425}"/>
              </a:ext>
            </a:extLst>
          </p:cNvPr>
          <p:cNvPicPr>
            <a:picLocks noChangeAspect="1"/>
          </p:cNvPicPr>
          <p:nvPr/>
        </p:nvPicPr>
        <p:blipFill>
          <a:blip r:embed="rId2"/>
          <a:stretch>
            <a:fillRect/>
          </a:stretch>
        </p:blipFill>
        <p:spPr>
          <a:xfrm>
            <a:off x="1591396" y="2402516"/>
            <a:ext cx="7973945" cy="3862170"/>
          </a:xfrm>
          <a:prstGeom prst="rect">
            <a:avLst/>
          </a:prstGeom>
        </p:spPr>
      </p:pic>
    </p:spTree>
    <p:extLst>
      <p:ext uri="{BB962C8B-B14F-4D97-AF65-F5344CB8AC3E}">
        <p14:creationId xmlns:p14="http://schemas.microsoft.com/office/powerpoint/2010/main" val="1328682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DDFBAA-8561-E1E0-74BD-57FD409EBD00}"/>
              </a:ext>
            </a:extLst>
          </p:cNvPr>
          <p:cNvPicPr>
            <a:picLocks noChangeAspect="1"/>
          </p:cNvPicPr>
          <p:nvPr/>
        </p:nvPicPr>
        <p:blipFill>
          <a:blip r:embed="rId2"/>
          <a:stretch>
            <a:fillRect/>
          </a:stretch>
        </p:blipFill>
        <p:spPr>
          <a:xfrm>
            <a:off x="432748" y="1039906"/>
            <a:ext cx="11095053" cy="5262281"/>
          </a:xfrm>
          <a:prstGeom prst="rect">
            <a:avLst/>
          </a:prstGeom>
        </p:spPr>
      </p:pic>
    </p:spTree>
    <p:extLst>
      <p:ext uri="{BB962C8B-B14F-4D97-AF65-F5344CB8AC3E}">
        <p14:creationId xmlns:p14="http://schemas.microsoft.com/office/powerpoint/2010/main" val="1210740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986A04-458E-9D81-5F59-3334939940EB}"/>
              </a:ext>
            </a:extLst>
          </p:cNvPr>
          <p:cNvPicPr>
            <a:picLocks noChangeAspect="1"/>
          </p:cNvPicPr>
          <p:nvPr/>
        </p:nvPicPr>
        <p:blipFill>
          <a:blip r:embed="rId2"/>
          <a:stretch>
            <a:fillRect/>
          </a:stretch>
        </p:blipFill>
        <p:spPr>
          <a:xfrm>
            <a:off x="226659" y="1900518"/>
            <a:ext cx="11479499" cy="4294094"/>
          </a:xfrm>
          <a:prstGeom prst="rect">
            <a:avLst/>
          </a:prstGeom>
        </p:spPr>
      </p:pic>
    </p:spTree>
    <p:extLst>
      <p:ext uri="{BB962C8B-B14F-4D97-AF65-F5344CB8AC3E}">
        <p14:creationId xmlns:p14="http://schemas.microsoft.com/office/powerpoint/2010/main" val="12817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846" y="753228"/>
            <a:ext cx="9613861" cy="1080938"/>
          </a:xfrm>
        </p:spPr>
        <p:txBody>
          <a:bodyPr/>
          <a:lstStyle/>
          <a:p>
            <a:r>
              <a:rPr lang="en-US" dirty="0"/>
              <a:t>A</a:t>
            </a:r>
            <a:r>
              <a:rPr lang="en-IN" dirty="0"/>
              <a:t>BSTRACT :</a:t>
            </a: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US" dirty="0"/>
              <a:t>AI/ML can be used to analyze trends and patterns in financial data to make predictions about future investment opportunities. By using historical data and advanced algorithms, AI/ML can identify market trends and predict potential investment opportunities. This can help investors make informed decisions and minimize risk.</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4262CB-084B-8761-202D-9CA9C3717FCD}"/>
              </a:ext>
            </a:extLst>
          </p:cNvPr>
          <p:cNvPicPr>
            <a:picLocks noChangeAspect="1"/>
          </p:cNvPicPr>
          <p:nvPr/>
        </p:nvPicPr>
        <p:blipFill>
          <a:blip r:embed="rId2"/>
          <a:stretch>
            <a:fillRect/>
          </a:stretch>
        </p:blipFill>
        <p:spPr>
          <a:xfrm>
            <a:off x="227739" y="1212139"/>
            <a:ext cx="11525697" cy="4256332"/>
          </a:xfrm>
          <a:prstGeom prst="rect">
            <a:avLst/>
          </a:prstGeom>
          <a:ln w="12700">
            <a:solidFill>
              <a:schemeClr val="tx1"/>
            </a:solidFill>
          </a:ln>
        </p:spPr>
      </p:pic>
    </p:spTree>
    <p:extLst>
      <p:ext uri="{BB962C8B-B14F-4D97-AF65-F5344CB8AC3E}">
        <p14:creationId xmlns:p14="http://schemas.microsoft.com/office/powerpoint/2010/main" val="3277436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9C7BAF-4D54-AB8B-D338-0A64489B9701}"/>
              </a:ext>
            </a:extLst>
          </p:cNvPr>
          <p:cNvPicPr>
            <a:picLocks noChangeAspect="1"/>
          </p:cNvPicPr>
          <p:nvPr/>
        </p:nvPicPr>
        <p:blipFill>
          <a:blip r:embed="rId2"/>
          <a:stretch>
            <a:fillRect/>
          </a:stretch>
        </p:blipFill>
        <p:spPr>
          <a:xfrm>
            <a:off x="851647" y="1327173"/>
            <a:ext cx="9975501" cy="4697109"/>
          </a:xfrm>
          <a:prstGeom prst="rect">
            <a:avLst/>
          </a:prstGeom>
        </p:spPr>
      </p:pic>
    </p:spTree>
    <p:extLst>
      <p:ext uri="{BB962C8B-B14F-4D97-AF65-F5344CB8AC3E}">
        <p14:creationId xmlns:p14="http://schemas.microsoft.com/office/powerpoint/2010/main" val="1257361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F7E59F-724E-16A6-F197-8F6B088E959D}"/>
              </a:ext>
            </a:extLst>
          </p:cNvPr>
          <p:cNvPicPr>
            <a:picLocks noChangeAspect="1"/>
          </p:cNvPicPr>
          <p:nvPr/>
        </p:nvPicPr>
        <p:blipFill>
          <a:blip r:embed="rId2"/>
          <a:stretch>
            <a:fillRect/>
          </a:stretch>
        </p:blipFill>
        <p:spPr>
          <a:xfrm>
            <a:off x="510988" y="986086"/>
            <a:ext cx="10756364" cy="5091985"/>
          </a:xfrm>
          <a:prstGeom prst="rect">
            <a:avLst/>
          </a:prstGeom>
        </p:spPr>
      </p:pic>
    </p:spTree>
    <p:extLst>
      <p:ext uri="{BB962C8B-B14F-4D97-AF65-F5344CB8AC3E}">
        <p14:creationId xmlns:p14="http://schemas.microsoft.com/office/powerpoint/2010/main" val="2440003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89069" y="3101981"/>
            <a:ext cx="9613861" cy="1080938"/>
          </a:xfrm>
        </p:spPr>
        <p:txBody>
          <a:bodyPr>
            <a:normAutofit/>
          </a:bodyPr>
          <a:lstStyle/>
          <a:p>
            <a:pPr algn="ctr"/>
            <a:r>
              <a:rPr lang="en-US" sz="4400" dirty="0"/>
              <a:t>Thank You</a:t>
            </a:r>
            <a:endParaRPr lang="en-IN"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SYSTEM :</a:t>
            </a:r>
          </a:p>
        </p:txBody>
      </p:sp>
      <p:sp>
        <p:nvSpPr>
          <p:cNvPr id="3" name="Content Placeholder 2"/>
          <p:cNvSpPr>
            <a:spLocks noGrp="1"/>
          </p:cNvSpPr>
          <p:nvPr>
            <p:ph idx="1"/>
          </p:nvPr>
        </p:nvSpPr>
        <p:spPr/>
        <p:txBody>
          <a:bodyPr/>
          <a:lstStyle/>
          <a:p>
            <a:pPr algn="just"/>
            <a:r>
              <a:rPr lang="en-US" b="0" i="0" dirty="0">
                <a:effectLst/>
                <a:latin typeface="Trebuchet MS" panose="020B0603020202020204" charset="0"/>
                <a:cs typeface="Trebuchet MS" panose="020B0603020202020204" charset="0"/>
              </a:rPr>
              <a:t>The existing system for stock market prediction primarily relies on human analysis, fundamental and technical analysis</a:t>
            </a:r>
          </a:p>
          <a:p>
            <a:pPr algn="just"/>
            <a:endParaRPr lang="en-US" dirty="0">
              <a:latin typeface="Trebuchet MS" panose="020B0603020202020204" charset="0"/>
              <a:cs typeface="Trebuchet MS" panose="020B0603020202020204" charset="0"/>
            </a:endParaRPr>
          </a:p>
          <a:p>
            <a:pPr algn="just"/>
            <a:r>
              <a:rPr lang="en-US" b="0" i="0" dirty="0">
                <a:effectLst/>
                <a:latin typeface="Trebuchet MS" panose="020B0603020202020204" charset="0"/>
                <a:cs typeface="Trebuchet MS" panose="020B0603020202020204" charset="0"/>
              </a:rPr>
              <a:t>Traders and investors face challenges in responding swiftly to market changes and optimizing their portfolios.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 :</a:t>
            </a:r>
          </a:p>
        </p:txBody>
      </p:sp>
      <p:sp>
        <p:nvSpPr>
          <p:cNvPr id="3" name="Content Placeholder 2"/>
          <p:cNvSpPr>
            <a:spLocks noGrp="1"/>
          </p:cNvSpPr>
          <p:nvPr>
            <p:ph idx="1"/>
          </p:nvPr>
        </p:nvSpPr>
        <p:spPr/>
        <p:txBody>
          <a:bodyPr>
            <a:normAutofit/>
          </a:bodyPr>
          <a:lstStyle/>
          <a:p>
            <a:pPr algn="just">
              <a:lnSpc>
                <a:spcPct val="150000"/>
              </a:lnSpc>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Our proposed work involves collecting historical data related to the asset or market of interest and preprocessing it to ensure data quality. We then engineer relevant features and train an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Multiple</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model using the preprocessed data. The model's performance is evaluated using appropriate metrics, and adjustments are made to optimize its accuracy. Finally, we leverage the trained model to forecast trends and develop an investment strategy.</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DIAGRAM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9032"/>
            <a:ext cx="12192000" cy="37557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REQUIREMENTS : </a:t>
            </a:r>
            <a:endParaRPr lang="en-IN" dirty="0"/>
          </a:p>
        </p:txBody>
      </p:sp>
      <p:sp>
        <p:nvSpPr>
          <p:cNvPr id="4" name="Content Placeholder 3"/>
          <p:cNvSpPr>
            <a:spLocks noGrp="1"/>
          </p:cNvSpPr>
          <p:nvPr>
            <p:ph idx="1"/>
          </p:nvPr>
        </p:nvSpPr>
        <p:spPr/>
        <p:txBody>
          <a:bodyPr/>
          <a:lstStyle/>
          <a:p>
            <a:pPr algn="ctr"/>
            <a:r>
              <a:rPr lang="en-US" dirty="0"/>
              <a:t>Hardware Requirements :</a:t>
            </a:r>
          </a:p>
          <a:p>
            <a:r>
              <a:rPr lang="en-IN" dirty="0"/>
              <a:t>RAM  - 8 GB</a:t>
            </a:r>
          </a:p>
          <a:p>
            <a:r>
              <a:rPr lang="en-IN" dirty="0"/>
              <a:t>GPU – NVIDIA</a:t>
            </a:r>
          </a:p>
          <a:p>
            <a:r>
              <a:rPr lang="en-IN" dirty="0"/>
              <a:t>Internet Connectivity – 50 kb/s (Min)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t>
            </a:r>
            <a:endParaRPr lang="en-IN" dirty="0"/>
          </a:p>
        </p:txBody>
      </p:sp>
      <p:sp>
        <p:nvSpPr>
          <p:cNvPr id="3" name="Content Placeholder 2"/>
          <p:cNvSpPr>
            <a:spLocks noGrp="1"/>
          </p:cNvSpPr>
          <p:nvPr>
            <p:ph idx="1"/>
          </p:nvPr>
        </p:nvSpPr>
        <p:spPr/>
        <p:txBody>
          <a:bodyPr/>
          <a:lstStyle/>
          <a:p>
            <a:pPr algn="ctr"/>
            <a:r>
              <a:rPr lang="en-IN" dirty="0"/>
              <a:t>Software </a:t>
            </a:r>
            <a:r>
              <a:rPr lang="en-IN" dirty="0" err="1"/>
              <a:t>Requiements</a:t>
            </a:r>
            <a:r>
              <a:rPr lang="en-IN" dirty="0"/>
              <a:t> :</a:t>
            </a:r>
          </a:p>
          <a:p>
            <a:pPr algn="ctr"/>
            <a:endParaRPr lang="en-IN" dirty="0"/>
          </a:p>
          <a:p>
            <a:r>
              <a:rPr lang="en-IN" dirty="0"/>
              <a:t>Operating System – Windows/ MacOS / Linux</a:t>
            </a:r>
          </a:p>
          <a:p>
            <a:r>
              <a:rPr lang="en-IN" dirty="0"/>
              <a:t>Programming Language – Python, Html, CSS</a:t>
            </a:r>
          </a:p>
          <a:p>
            <a:r>
              <a:rPr lang="en-IN" dirty="0"/>
              <a:t>Framework – Flask</a:t>
            </a:r>
          </a:p>
          <a:p>
            <a:r>
              <a:rPr lang="en-IN" dirty="0"/>
              <a:t>Tools – Visual Studio Code, Google </a:t>
            </a:r>
            <a:r>
              <a:rPr lang="en-IN" dirty="0" err="1"/>
              <a:t>Colab</a:t>
            </a:r>
            <a:endParaRPr lang="en-IN" dirty="0"/>
          </a:p>
          <a:p>
            <a:pPr marL="0" indent="0">
              <a:buNone/>
            </a:pPr>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PROJECT PHASE</a:t>
            </a:r>
            <a:r>
              <a:rPr lang="en-US" dirty="0"/>
              <a:t>:</a:t>
            </a:r>
            <a:endParaRPr lang="en-IN" dirty="0"/>
          </a:p>
        </p:txBody>
      </p:sp>
      <p:sp>
        <p:nvSpPr>
          <p:cNvPr id="3" name="Content Placeholder 2"/>
          <p:cNvSpPr>
            <a:spLocks noGrp="1"/>
          </p:cNvSpPr>
          <p:nvPr>
            <p:ph idx="1"/>
          </p:nvPr>
        </p:nvSpPr>
        <p:spPr/>
        <p:txBody>
          <a:bodyPr/>
          <a:lstStyle/>
          <a:p>
            <a:r>
              <a:rPr lang="en-US" dirty="0"/>
              <a:t>Collecting Real-Time Data</a:t>
            </a:r>
          </a:p>
          <a:p>
            <a:r>
              <a:rPr lang="en-US" dirty="0"/>
              <a:t>Data Pre-Processing </a:t>
            </a:r>
          </a:p>
          <a:p>
            <a:r>
              <a:rPr lang="en-IN" dirty="0"/>
              <a:t>Choosing the Model</a:t>
            </a:r>
          </a:p>
          <a:p>
            <a:r>
              <a:rPr lang="en-IN" dirty="0"/>
              <a:t>Splitting the Dataset into Training and Testing</a:t>
            </a:r>
          </a:p>
          <a:p>
            <a:r>
              <a:rPr lang="en-IN" dirty="0"/>
              <a:t>Implementation</a:t>
            </a:r>
          </a:p>
          <a:p>
            <a:r>
              <a:rPr lang="en-IN" dirty="0"/>
              <a:t>Evaluating the performance</a:t>
            </a:r>
          </a:p>
          <a:p>
            <a:r>
              <a:rPr lang="en-IN" dirty="0"/>
              <a:t>Virtualizing the output </a:t>
            </a:r>
          </a:p>
          <a:p>
            <a:pPr marL="0" indent="0">
              <a:buNone/>
            </a:pPr>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363" y="753228"/>
            <a:ext cx="9613861" cy="1080938"/>
          </a:xfrm>
        </p:spPr>
        <p:txBody>
          <a:bodyPr/>
          <a:lstStyle/>
          <a:p>
            <a:r>
              <a:rPr lang="en-US" dirty="0"/>
              <a:t>DATASET SAMPLE :</a:t>
            </a:r>
            <a:endParaRPr lang="en-IN" dirty="0"/>
          </a:p>
        </p:txBody>
      </p:sp>
      <p:graphicFrame>
        <p:nvGraphicFramePr>
          <p:cNvPr id="4" name="Content Placeholder 3"/>
          <p:cNvGraphicFramePr>
            <a:graphicFrameLocks noGrp="1"/>
          </p:cNvGraphicFramePr>
          <p:nvPr>
            <p:ph idx="1"/>
          </p:nvPr>
        </p:nvGraphicFramePr>
        <p:xfrm>
          <a:off x="1398494" y="2805953"/>
          <a:ext cx="8722663" cy="2770096"/>
        </p:xfrm>
        <a:graphic>
          <a:graphicData uri="http://schemas.openxmlformats.org/drawingml/2006/table">
            <a:tbl>
              <a:tblPr firstRow="1" firstCol="1" bandRow="1">
                <a:tableStyleId>{5C22544A-7EE6-4342-B048-85BDC9FD1C3A}</a:tableStyleId>
              </a:tblPr>
              <a:tblGrid>
                <a:gridCol w="2046546">
                  <a:extLst>
                    <a:ext uri="{9D8B030D-6E8A-4147-A177-3AD203B41FA5}">
                      <a16:colId xmlns:a16="http://schemas.microsoft.com/office/drawing/2014/main" val="20000"/>
                    </a:ext>
                  </a:extLst>
                </a:gridCol>
                <a:gridCol w="953731">
                  <a:extLst>
                    <a:ext uri="{9D8B030D-6E8A-4147-A177-3AD203B41FA5}">
                      <a16:colId xmlns:a16="http://schemas.microsoft.com/office/drawing/2014/main" val="20001"/>
                    </a:ext>
                  </a:extLst>
                </a:gridCol>
                <a:gridCol w="953731">
                  <a:extLst>
                    <a:ext uri="{9D8B030D-6E8A-4147-A177-3AD203B41FA5}">
                      <a16:colId xmlns:a16="http://schemas.microsoft.com/office/drawing/2014/main" val="20002"/>
                    </a:ext>
                  </a:extLst>
                </a:gridCol>
                <a:gridCol w="953731">
                  <a:extLst>
                    <a:ext uri="{9D8B030D-6E8A-4147-A177-3AD203B41FA5}">
                      <a16:colId xmlns:a16="http://schemas.microsoft.com/office/drawing/2014/main" val="20003"/>
                    </a:ext>
                  </a:extLst>
                </a:gridCol>
                <a:gridCol w="953731">
                  <a:extLst>
                    <a:ext uri="{9D8B030D-6E8A-4147-A177-3AD203B41FA5}">
                      <a16:colId xmlns:a16="http://schemas.microsoft.com/office/drawing/2014/main" val="20004"/>
                    </a:ext>
                  </a:extLst>
                </a:gridCol>
                <a:gridCol w="953731">
                  <a:extLst>
                    <a:ext uri="{9D8B030D-6E8A-4147-A177-3AD203B41FA5}">
                      <a16:colId xmlns:a16="http://schemas.microsoft.com/office/drawing/2014/main" val="20005"/>
                    </a:ext>
                  </a:extLst>
                </a:gridCol>
                <a:gridCol w="953731">
                  <a:extLst>
                    <a:ext uri="{9D8B030D-6E8A-4147-A177-3AD203B41FA5}">
                      <a16:colId xmlns:a16="http://schemas.microsoft.com/office/drawing/2014/main" val="20006"/>
                    </a:ext>
                  </a:extLst>
                </a:gridCol>
                <a:gridCol w="953731">
                  <a:extLst>
                    <a:ext uri="{9D8B030D-6E8A-4147-A177-3AD203B41FA5}">
                      <a16:colId xmlns:a16="http://schemas.microsoft.com/office/drawing/2014/main" val="20007"/>
                    </a:ext>
                  </a:extLst>
                </a:gridCol>
              </a:tblGrid>
              <a:tr h="692524">
                <a:tc>
                  <a:txBody>
                    <a:bodyPr/>
                    <a:lstStyle/>
                    <a:p>
                      <a:pPr algn="ctr">
                        <a:lnSpc>
                          <a:spcPct val="107000"/>
                        </a:lnSpc>
                        <a:spcAft>
                          <a:spcPts val="800"/>
                        </a:spcAft>
                      </a:pPr>
                      <a:r>
                        <a:rPr lang="en-IN" sz="1100" kern="100">
                          <a:effectLst/>
                        </a:rPr>
                        <a:t>Date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kern="100">
                          <a:effectLst/>
                        </a:rPr>
                        <a:t>Open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kern="100">
                          <a:effectLst/>
                        </a:rPr>
                        <a:t>High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kern="100">
                          <a:effectLst/>
                        </a:rPr>
                        <a:t>Low</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kern="100">
                          <a:effectLst/>
                        </a:rPr>
                        <a:t>Close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kern="100">
                          <a:effectLst/>
                        </a:rPr>
                        <a:t>Adj Close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kern="100">
                          <a:effectLst/>
                        </a:rPr>
                        <a:t>Volume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kern="100">
                          <a:effectLst/>
                        </a:rPr>
                        <a:t>Stock Name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92524">
                <a:tc>
                  <a:txBody>
                    <a:bodyPr/>
                    <a:lstStyle/>
                    <a:p>
                      <a:pPr algn="r">
                        <a:lnSpc>
                          <a:spcPct val="107000"/>
                        </a:lnSpc>
                        <a:spcAft>
                          <a:spcPts val="800"/>
                        </a:spcAft>
                      </a:pPr>
                      <a:r>
                        <a:rPr lang="en-IN" sz="1100" kern="100">
                          <a:effectLst/>
                        </a:rPr>
                        <a:t>2024-01-02 00:00:00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100">
                          <a:effectLst/>
                        </a:rPr>
                        <a:t>151.54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100">
                          <a:effectLst/>
                        </a:rPr>
                        <a:t>152.38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100">
                          <a:effectLst/>
                        </a:rPr>
                        <a:t>148.39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100">
                          <a:effectLst/>
                        </a:rPr>
                        <a:t>149.93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100">
                          <a:effectLst/>
                        </a:rPr>
                        <a:t>149.93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100">
                          <a:effectLst/>
                        </a:rPr>
                        <a:t>47339400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100">
                          <a:effectLst/>
                        </a:rPr>
                        <a:t>AMZN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1"/>
                  </a:ext>
                </a:extLst>
              </a:tr>
              <a:tr h="692524">
                <a:tc>
                  <a:txBody>
                    <a:bodyPr/>
                    <a:lstStyle/>
                    <a:p>
                      <a:pPr algn="r">
                        <a:lnSpc>
                          <a:spcPct val="107000"/>
                        </a:lnSpc>
                        <a:spcAft>
                          <a:spcPts val="800"/>
                        </a:spcAft>
                      </a:pPr>
                      <a:r>
                        <a:rPr lang="en-IN" sz="1100" kern="100">
                          <a:effectLst/>
                        </a:rPr>
                        <a:t>2024-01-03 00:00:00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100">
                          <a:effectLst/>
                        </a:rPr>
                        <a:t>149.2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100">
                          <a:effectLst/>
                        </a:rPr>
                        <a:t>151.05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100">
                          <a:effectLst/>
                        </a:rPr>
                        <a:t>148.33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100">
                          <a:effectLst/>
                        </a:rPr>
                        <a:t>148.47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100">
                          <a:effectLst/>
                        </a:rPr>
                        <a:t>148.47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100">
                          <a:effectLst/>
                        </a:rPr>
                        <a:t>49425500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100">
                          <a:effectLst/>
                        </a:rPr>
                        <a:t>AMZN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2"/>
                  </a:ext>
                </a:extLst>
              </a:tr>
              <a:tr h="692524">
                <a:tc>
                  <a:txBody>
                    <a:bodyPr/>
                    <a:lstStyle/>
                    <a:p>
                      <a:pPr algn="r">
                        <a:lnSpc>
                          <a:spcPct val="107000"/>
                        </a:lnSpc>
                        <a:spcAft>
                          <a:spcPts val="800"/>
                        </a:spcAft>
                      </a:pPr>
                      <a:r>
                        <a:rPr lang="en-IN" sz="1100" kern="100">
                          <a:effectLst/>
                        </a:rPr>
                        <a:t>2024-01-04 00:00:00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100">
                          <a:effectLst/>
                        </a:rPr>
                        <a:t>145.59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100">
                          <a:effectLst/>
                        </a:rPr>
                        <a:t>147.38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100">
                          <a:effectLst/>
                        </a:rPr>
                        <a:t>144.05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100">
                          <a:effectLst/>
                        </a:rPr>
                        <a:t>144.57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100">
                          <a:effectLst/>
                        </a:rPr>
                        <a:t>144.57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100">
                          <a:effectLst/>
                        </a:rPr>
                        <a:t>56039800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100" dirty="0">
                          <a:effectLst/>
                        </a:rPr>
                        <a:t>AMZN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395</TotalTime>
  <Words>781</Words>
  <Application>Microsoft Office PowerPoint</Application>
  <PresentationFormat>Widescreen</PresentationFormat>
  <Paragraphs>100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Söhne</vt:lpstr>
      <vt:lpstr>Times New Roman</vt:lpstr>
      <vt:lpstr>Trebuchet MS</vt:lpstr>
      <vt:lpstr>Wingdings</vt:lpstr>
      <vt:lpstr>Berlin</vt:lpstr>
      <vt:lpstr>STOCK MARKET PREDICTION USING MACHINE LEARNING   MASTER THESIS   </vt:lpstr>
      <vt:lpstr>ABSTRACT :</vt:lpstr>
      <vt:lpstr>EXISTING SYSTEM :</vt:lpstr>
      <vt:lpstr>PROPOSED SYSTEM :</vt:lpstr>
      <vt:lpstr>ARCHITECTURE DIAGRAM :</vt:lpstr>
      <vt:lpstr>REQUIREMENTS : </vt:lpstr>
      <vt:lpstr>REQUIREMENTS :</vt:lpstr>
      <vt:lpstr>PROJECT PHASE:</vt:lpstr>
      <vt:lpstr>DATASET SAMPLE :</vt:lpstr>
      <vt:lpstr>REAL-TIME DATA:</vt:lpstr>
      <vt:lpstr>DATA PRE-PROCESSING:</vt:lpstr>
      <vt:lpstr>CHOOSING MODEL :</vt:lpstr>
      <vt:lpstr>SPLITTING DATASET</vt:lpstr>
      <vt:lpstr>IMPLEMENTATION PHASE:</vt:lpstr>
      <vt:lpstr>EVALUATING THE PERFORMANCE :</vt:lpstr>
      <vt:lpstr>VISUALIZING THE OUTPUT :</vt:lpstr>
      <vt:lpstr>RESULT :</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TRENDS AND INVESTMENT USING AI/ML   REVIEW 1</dc:title>
  <dc:creator>dinesh kumar</dc:creator>
  <cp:lastModifiedBy>DREAMER DK</cp:lastModifiedBy>
  <cp:revision>38</cp:revision>
  <dcterms:created xsi:type="dcterms:W3CDTF">2023-05-02T14:14:00Z</dcterms:created>
  <dcterms:modified xsi:type="dcterms:W3CDTF">2024-05-08T18:20:03Z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D0E85A5B41664B8095EDBF68ED567710_12</vt:lpwstr>
  </property>
  <property fmtid="{D5CDD505-2E9C-101B-9397-08002B2CF9AE}" pid="3" name="KSOProductBuildVer">
    <vt:lpwstr>1033-12.2.0.13489</vt:lpwstr>
  </property>
</Properties>
</file>