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009193"/>
    <a:srgbClr val="0432FF"/>
    <a:srgbClr val="FF7E79"/>
    <a:srgbClr val="FF0000"/>
    <a:srgbClr val="06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3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0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6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6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4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625-A3D7-3B48-98CC-15F5BDF46D63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625-A3D7-3B48-98CC-15F5BDF46D63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2BE0-9377-FF40-8C73-21255ABD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smtClean="0"/>
              <a:t>Which </a:t>
            </a:r>
            <a:r>
              <a:rPr lang="en-US" sz="6000" b="1" dirty="0" smtClean="0"/>
              <a:t>one doesn’t belong?</a:t>
            </a:r>
            <a:endParaRPr lang="en-US" sz="6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679996" y="3219057"/>
            <a:ext cx="5425293" cy="1019456"/>
            <a:chOff x="6943997" y="5712149"/>
            <a:chExt cx="4913734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6943997" y="5712149"/>
              <a:ext cx="830677" cy="923330"/>
            </a:xfrm>
            <a:prstGeom prst="rect">
              <a:avLst/>
            </a:prstGeom>
            <a:solidFill>
              <a:srgbClr val="FF7E79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     1     </a:t>
              </a:r>
            </a:p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76079" y="5712149"/>
              <a:ext cx="777777" cy="923330"/>
            </a:xfrm>
            <a:prstGeom prst="rect">
              <a:avLst/>
            </a:prstGeom>
            <a:solidFill>
              <a:srgbClr val="06F500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     2    </a:t>
              </a:r>
            </a:p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371066" y="5712149"/>
              <a:ext cx="830677" cy="923330"/>
            </a:xfrm>
            <a:prstGeom prst="rect">
              <a:avLst/>
            </a:prstGeom>
            <a:solidFill>
              <a:srgbClr val="FF7E79"/>
            </a:solidFill>
            <a:ln w="38100">
              <a:noFill/>
            </a:ln>
          </p:spPr>
          <p:txBody>
            <a:bodyPr wrap="non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     4     </a:t>
              </a:r>
            </a:p>
            <a:p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503147" y="5989148"/>
              <a:ext cx="354584" cy="369332"/>
            </a:xfrm>
            <a:prstGeom prst="rect">
              <a:avLst/>
            </a:prstGeom>
            <a:solidFill>
              <a:srgbClr val="FF7E79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155261" y="5716614"/>
              <a:ext cx="914400" cy="914400"/>
            </a:xfrm>
            <a:prstGeom prst="ellipse">
              <a:avLst/>
            </a:prstGeom>
            <a:solidFill>
              <a:srgbClr val="FF7E7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13" y="225631"/>
            <a:ext cx="7076965" cy="63624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84498" y="1234042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9193"/>
                </a:solidFill>
              </a:rPr>
              <a:t>R</a:t>
            </a:r>
            <a:r>
              <a:rPr lang="en-US" sz="2000" i="1" dirty="0" smtClean="0">
                <a:solidFill>
                  <a:srgbClr val="009193"/>
                </a:solidFill>
              </a:rPr>
              <a:t>ed</a:t>
            </a:r>
            <a:endParaRPr lang="en-US" sz="2000" i="1" dirty="0">
              <a:solidFill>
                <a:srgbClr val="00919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71114" y="1234042"/>
            <a:ext cx="913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9193"/>
                </a:solidFill>
              </a:rPr>
              <a:t>S</a:t>
            </a:r>
            <a:r>
              <a:rPr lang="en-US" sz="2000" i="1" dirty="0" smtClean="0">
                <a:solidFill>
                  <a:srgbClr val="009193"/>
                </a:solidFill>
              </a:rPr>
              <a:t>quare</a:t>
            </a:r>
            <a:endParaRPr lang="en-US" sz="2000" i="1" dirty="0">
              <a:solidFill>
                <a:srgbClr val="00919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79806" y="1234042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9193"/>
                </a:solidFill>
              </a:rPr>
              <a:t>B</a:t>
            </a:r>
            <a:r>
              <a:rPr lang="en-US" sz="2000" i="1" dirty="0" smtClean="0">
                <a:solidFill>
                  <a:srgbClr val="009193"/>
                </a:solidFill>
              </a:rPr>
              <a:t>old</a:t>
            </a:r>
            <a:endParaRPr lang="en-US" sz="2000" i="1" dirty="0">
              <a:solidFill>
                <a:srgbClr val="00919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32144" y="123404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9193"/>
                </a:solidFill>
              </a:rPr>
              <a:t>L</a:t>
            </a:r>
            <a:r>
              <a:rPr lang="en-US" sz="2000" i="1" dirty="0" smtClean="0">
                <a:solidFill>
                  <a:srgbClr val="009193"/>
                </a:solidFill>
              </a:rPr>
              <a:t>arge</a:t>
            </a:r>
            <a:endParaRPr lang="en-US" sz="2000" i="1" dirty="0">
              <a:solidFill>
                <a:srgbClr val="009193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6199" y="1906624"/>
            <a:ext cx="4913734" cy="923330"/>
            <a:chOff x="6943997" y="5712149"/>
            <a:chExt cx="4913734" cy="923330"/>
          </a:xfrm>
        </p:grpSpPr>
        <p:sp>
          <p:nvSpPr>
            <p:cNvPr id="31" name="TextBox 30"/>
            <p:cNvSpPr txBox="1"/>
            <p:nvPr/>
          </p:nvSpPr>
          <p:spPr>
            <a:xfrm>
              <a:off x="6943997" y="5712149"/>
              <a:ext cx="830677" cy="923330"/>
            </a:xfrm>
            <a:prstGeom prst="rect">
              <a:avLst/>
            </a:prstGeom>
            <a:solidFill>
              <a:srgbClr val="FF7E79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     1     </a:t>
              </a:r>
            </a:p>
            <a:p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76079" y="5712149"/>
              <a:ext cx="777777" cy="923330"/>
            </a:xfrm>
            <a:prstGeom prst="rect">
              <a:avLst/>
            </a:prstGeom>
            <a:solidFill>
              <a:srgbClr val="06F500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     2    </a:t>
              </a:r>
            </a:p>
            <a:p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371066" y="5712149"/>
              <a:ext cx="830677" cy="923330"/>
            </a:xfrm>
            <a:prstGeom prst="rect">
              <a:avLst/>
            </a:prstGeom>
            <a:solidFill>
              <a:srgbClr val="FF7E79"/>
            </a:solidFill>
            <a:ln w="38100">
              <a:noFill/>
            </a:ln>
          </p:spPr>
          <p:txBody>
            <a:bodyPr wrap="non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     4     </a:t>
              </a:r>
            </a:p>
            <a:p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03147" y="5989148"/>
              <a:ext cx="354584" cy="369332"/>
            </a:xfrm>
            <a:prstGeom prst="rect">
              <a:avLst/>
            </a:prstGeom>
            <a:solidFill>
              <a:srgbClr val="FF7E79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5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9155261" y="5716614"/>
              <a:ext cx="914400" cy="914400"/>
            </a:xfrm>
            <a:prstGeom prst="ellipse">
              <a:avLst/>
            </a:prstGeom>
            <a:solidFill>
              <a:srgbClr val="FF7E7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232558" y="122148"/>
            <a:ext cx="10515600" cy="1325563"/>
          </a:xfrm>
        </p:spPr>
        <p:txBody>
          <a:bodyPr/>
          <a:lstStyle/>
          <a:p>
            <a:r>
              <a:rPr lang="en-US" b="1" dirty="0" smtClean="0"/>
              <a:t>WODB? FCA to the rescue!</a:t>
            </a:r>
            <a:endParaRPr lang="en-US" b="1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>
          <a:xfrm>
            <a:off x="112955" y="1234042"/>
            <a:ext cx="5480235" cy="562395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Which of the 5 figures doesn’t belong?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b="1" i="1" dirty="0" smtClean="0"/>
          </a:p>
          <a:p>
            <a:r>
              <a:rPr lang="en-US" sz="2400" b="1" i="1" dirty="0" smtClean="0"/>
              <a:t>F</a:t>
            </a:r>
            <a:r>
              <a:rPr lang="en-US" sz="2400" i="1" dirty="0" smtClean="0"/>
              <a:t>ormal </a:t>
            </a:r>
            <a:r>
              <a:rPr lang="en-US" sz="2400" b="1" i="1" dirty="0" smtClean="0"/>
              <a:t>C</a:t>
            </a:r>
            <a:r>
              <a:rPr lang="en-US" sz="2400" i="1" dirty="0" smtClean="0"/>
              <a:t>oncept </a:t>
            </a:r>
            <a:r>
              <a:rPr lang="en-US" sz="2400" b="1" i="1" dirty="0" smtClean="0"/>
              <a:t>A</a:t>
            </a:r>
            <a:r>
              <a:rPr lang="en-US" sz="2400" i="1" dirty="0" smtClean="0"/>
              <a:t>nalysis </a:t>
            </a:r>
            <a:r>
              <a:rPr lang="en-US" sz="2400" dirty="0" smtClean="0"/>
              <a:t>can tell!</a:t>
            </a:r>
          </a:p>
          <a:p>
            <a:endParaRPr lang="en-US" sz="2400" dirty="0" smtClean="0"/>
          </a:p>
          <a:p>
            <a:r>
              <a:rPr lang="en-US" sz="2400" dirty="0" smtClean="0"/>
              <a:t>Figures 2,3,4,5 all have </a:t>
            </a:r>
            <a:r>
              <a:rPr lang="is-IS" sz="2400" dirty="0" smtClean="0"/>
              <a:t>…</a:t>
            </a:r>
            <a:endParaRPr lang="en-US" sz="2400" dirty="0" smtClean="0"/>
          </a:p>
          <a:p>
            <a:pPr lvl="1"/>
            <a:r>
              <a:rPr lang="en-US" sz="2000" dirty="0" smtClean="0"/>
              <a:t>have 3 out of 4 </a:t>
            </a:r>
            <a:r>
              <a:rPr lang="en-US" sz="2000" dirty="0" smtClean="0">
                <a:solidFill>
                  <a:srgbClr val="009193"/>
                </a:solidFill>
              </a:rPr>
              <a:t>common properties</a:t>
            </a:r>
          </a:p>
          <a:p>
            <a:pPr lvl="1"/>
            <a:r>
              <a:rPr lang="en-US" sz="2000" dirty="0"/>
              <a:t>h</a:t>
            </a:r>
            <a:r>
              <a:rPr lang="en-US" sz="2000" dirty="0" smtClean="0"/>
              <a:t>ave 1 out of 4 </a:t>
            </a:r>
            <a:r>
              <a:rPr lang="en-US" sz="2000" dirty="0" smtClean="0">
                <a:solidFill>
                  <a:srgbClr val="942093"/>
                </a:solidFill>
              </a:rPr>
              <a:t>“special” properties</a:t>
            </a:r>
          </a:p>
          <a:p>
            <a:endParaRPr lang="en-US" sz="2400" dirty="0" smtClean="0"/>
          </a:p>
          <a:p>
            <a:r>
              <a:rPr lang="en-US" sz="2400" dirty="0" smtClean="0"/>
              <a:t>Figure 1 is special because it </a:t>
            </a:r>
            <a:r>
              <a:rPr lang="is-IS" sz="2400" dirty="0" smtClean="0"/>
              <a:t>…</a:t>
            </a:r>
          </a:p>
          <a:p>
            <a:pPr lvl="1"/>
            <a:r>
              <a:rPr lang="en-US" sz="2000" dirty="0" smtClean="0"/>
              <a:t>h</a:t>
            </a:r>
            <a:r>
              <a:rPr lang="is-IS" sz="2000" dirty="0" smtClean="0"/>
              <a:t>as 4 out of 4 </a:t>
            </a:r>
            <a:r>
              <a:rPr lang="is-IS" sz="2000" dirty="0" smtClean="0">
                <a:solidFill>
                  <a:srgbClr val="009193"/>
                </a:solidFill>
              </a:rPr>
              <a:t>common properties</a:t>
            </a:r>
          </a:p>
          <a:p>
            <a:pPr lvl="1"/>
            <a:r>
              <a:rPr lang="is-IS" sz="2000" dirty="0" smtClean="0"/>
              <a:t>has 0 out of 4 </a:t>
            </a:r>
            <a:r>
              <a:rPr lang="is-IS" sz="2000" dirty="0" smtClean="0">
                <a:solidFill>
                  <a:srgbClr val="942093"/>
                </a:solidFill>
              </a:rPr>
              <a:t>“special” properties</a:t>
            </a:r>
            <a:endParaRPr lang="en-US" sz="2000" dirty="0">
              <a:solidFill>
                <a:srgbClr val="942093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07847" y="5135528"/>
            <a:ext cx="1175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>
                <a:solidFill>
                  <a:srgbClr val="942093"/>
                </a:solidFill>
              </a:rPr>
              <a:t>not-Large</a:t>
            </a:r>
            <a:endParaRPr lang="en-US" sz="2000" i="1" dirty="0">
              <a:solidFill>
                <a:srgbClr val="942093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50069" y="5135528"/>
            <a:ext cx="1079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942093"/>
                </a:solidFill>
              </a:rPr>
              <a:t>n</a:t>
            </a:r>
            <a:r>
              <a:rPr lang="en-US" sz="2000" i="1" dirty="0" smtClean="0">
                <a:solidFill>
                  <a:srgbClr val="942093"/>
                </a:solidFill>
              </a:rPr>
              <a:t>ot-Bold</a:t>
            </a:r>
            <a:endParaRPr lang="en-US" sz="2000" i="1" dirty="0">
              <a:solidFill>
                <a:srgbClr val="942093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96689" y="5135528"/>
            <a:ext cx="1337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942093"/>
                </a:solidFill>
              </a:rPr>
              <a:t>not-Square</a:t>
            </a:r>
            <a:endParaRPr lang="en-US" sz="2000" i="1" dirty="0">
              <a:solidFill>
                <a:srgbClr val="942093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01263" y="5135528"/>
            <a:ext cx="960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942093"/>
                </a:solidFill>
              </a:rPr>
              <a:t>n</a:t>
            </a:r>
            <a:r>
              <a:rPr lang="en-US" sz="2000" i="1" dirty="0" smtClean="0">
                <a:solidFill>
                  <a:srgbClr val="942093"/>
                </a:solidFill>
              </a:rPr>
              <a:t>ot-red</a:t>
            </a:r>
            <a:endParaRPr lang="en-US" sz="2000" i="1" dirty="0">
              <a:solidFill>
                <a:srgbClr val="942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97</Words>
  <Application>Microsoft Macintosh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Which one doesn’t belong?</vt:lpstr>
      <vt:lpstr>WODB? FCA to the rescue!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Bertram Ludaescher</dc:creator>
  <cp:lastModifiedBy>Bertram Ludaescher</cp:lastModifiedBy>
  <cp:revision>22</cp:revision>
  <dcterms:created xsi:type="dcterms:W3CDTF">2017-03-28T00:10:25Z</dcterms:created>
  <dcterms:modified xsi:type="dcterms:W3CDTF">2017-03-29T20:02:55Z</dcterms:modified>
</cp:coreProperties>
</file>