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78"/>
  </p:notesMasterIdLst>
  <p:handoutMasterIdLst>
    <p:handoutMasterId r:id="rId79"/>
  </p:handoutMasterIdLst>
  <p:sldIdLst>
    <p:sldId id="259" r:id="rId2"/>
    <p:sldId id="257" r:id="rId3"/>
    <p:sldId id="273" r:id="rId4"/>
    <p:sldId id="329" r:id="rId5"/>
    <p:sldId id="279" r:id="rId6"/>
    <p:sldId id="266" r:id="rId7"/>
    <p:sldId id="332" r:id="rId8"/>
    <p:sldId id="333" r:id="rId9"/>
    <p:sldId id="334" r:id="rId10"/>
    <p:sldId id="283" r:id="rId11"/>
    <p:sldId id="330" r:id="rId12"/>
    <p:sldId id="285" r:id="rId13"/>
    <p:sldId id="289" r:id="rId14"/>
    <p:sldId id="350" r:id="rId15"/>
    <p:sldId id="365" r:id="rId16"/>
    <p:sldId id="290" r:id="rId17"/>
    <p:sldId id="339" r:id="rId18"/>
    <p:sldId id="399" r:id="rId19"/>
    <p:sldId id="288" r:id="rId20"/>
    <p:sldId id="331" r:id="rId21"/>
    <p:sldId id="398" r:id="rId22"/>
    <p:sldId id="335" r:id="rId23"/>
    <p:sldId id="284" r:id="rId24"/>
    <p:sldId id="363" r:id="rId25"/>
    <p:sldId id="340" r:id="rId26"/>
    <p:sldId id="396" r:id="rId27"/>
    <p:sldId id="397" r:id="rId28"/>
    <p:sldId id="378" r:id="rId29"/>
    <p:sldId id="379" r:id="rId30"/>
    <p:sldId id="377" r:id="rId31"/>
    <p:sldId id="380" r:id="rId32"/>
    <p:sldId id="370" r:id="rId33"/>
    <p:sldId id="381" r:id="rId34"/>
    <p:sldId id="371" r:id="rId35"/>
    <p:sldId id="372" r:id="rId36"/>
    <p:sldId id="373" r:id="rId37"/>
    <p:sldId id="382" r:id="rId38"/>
    <p:sldId id="374" r:id="rId39"/>
    <p:sldId id="383" r:id="rId40"/>
    <p:sldId id="375" r:id="rId41"/>
    <p:sldId id="376" r:id="rId42"/>
    <p:sldId id="384" r:id="rId43"/>
    <p:sldId id="385" r:id="rId44"/>
    <p:sldId id="386" r:id="rId45"/>
    <p:sldId id="387" r:id="rId46"/>
    <p:sldId id="388" r:id="rId47"/>
    <p:sldId id="390" r:id="rId48"/>
    <p:sldId id="391" r:id="rId49"/>
    <p:sldId id="392" r:id="rId50"/>
    <p:sldId id="395" r:id="rId51"/>
    <p:sldId id="393" r:id="rId52"/>
    <p:sldId id="394" r:id="rId53"/>
    <p:sldId id="405" r:id="rId54"/>
    <p:sldId id="401" r:id="rId55"/>
    <p:sldId id="407" r:id="rId56"/>
    <p:sldId id="413" r:id="rId57"/>
    <p:sldId id="403" r:id="rId58"/>
    <p:sldId id="404" r:id="rId59"/>
    <p:sldId id="402" r:id="rId60"/>
    <p:sldId id="408" r:id="rId61"/>
    <p:sldId id="409" r:id="rId62"/>
    <p:sldId id="406" r:id="rId63"/>
    <p:sldId id="412" r:id="rId64"/>
    <p:sldId id="421" r:id="rId65"/>
    <p:sldId id="411" r:id="rId66"/>
    <p:sldId id="410" r:id="rId67"/>
    <p:sldId id="414" r:id="rId68"/>
    <p:sldId id="415" r:id="rId69"/>
    <p:sldId id="416" r:id="rId70"/>
    <p:sldId id="417" r:id="rId71"/>
    <p:sldId id="418" r:id="rId72"/>
    <p:sldId id="419" r:id="rId73"/>
    <p:sldId id="420" r:id="rId74"/>
    <p:sldId id="367" r:id="rId75"/>
    <p:sldId id="294" r:id="rId76"/>
    <p:sldId id="277" r:id="rId77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CC"/>
    <a:srgbClr val="DDDDDD"/>
    <a:srgbClr val="EAF193"/>
    <a:srgbClr val="292929"/>
    <a:srgbClr val="808080"/>
    <a:srgbClr val="777777"/>
    <a:srgbClr val="5F5F5F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17085" autoAdjust="0"/>
    <p:restoredTop sz="94700" autoAdjust="0"/>
  </p:normalViewPr>
  <p:slideViewPr>
    <p:cSldViewPr>
      <p:cViewPr>
        <p:scale>
          <a:sx n="50" d="100"/>
          <a:sy n="50" d="100"/>
        </p:scale>
        <p:origin x="-480" y="-714"/>
      </p:cViewPr>
      <p:guideLst>
        <p:guide orient="horz" pos="1008"/>
        <p:guide orient="horz" pos="3696"/>
        <p:guide orient="horz" pos="768"/>
        <p:guide orient="horz" pos="144"/>
        <p:guide pos="384"/>
        <p:guide pos="1488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674" y="-78"/>
      </p:cViewPr>
      <p:guideLst>
        <p:guide orient="horz" pos="2908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Methodology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dk1">
                      <a:shade val="51000"/>
                      <a:satMod val="130000"/>
                    </a:schemeClr>
                  </a:gs>
                  <a:gs pos="80000">
                    <a:schemeClr val="dk1">
                      <a:shade val="93000"/>
                      <a:satMod val="130000"/>
                    </a:schemeClr>
                  </a:gs>
                  <a:gs pos="100000">
                    <a:schemeClr val="dk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3"/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</c:dLbl>
            <c:txPr>
              <a:bodyPr/>
              <a:lstStyle/>
              <a:p>
                <a:pPr>
                  <a:defRPr sz="24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showCatName val="1"/>
            <c:showLeaderLines val="1"/>
          </c:dLbls>
          <c:cat>
            <c:strRef>
              <c:f>Sheet1!$A$2:$A$5</c:f>
              <c:strCache>
                <c:ptCount val="4"/>
                <c:pt idx="0">
                  <c:v>Scrum</c:v>
                </c:pt>
                <c:pt idx="1">
                  <c:v>Scrum/XP</c:v>
                </c:pt>
                <c:pt idx="2">
                  <c:v>XP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</c:v>
                </c:pt>
                <c:pt idx="1">
                  <c:v>22</c:v>
                </c:pt>
                <c:pt idx="2">
                  <c:v>8</c:v>
                </c:pt>
                <c:pt idx="3">
                  <c:v>21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71700" y="152400"/>
            <a:ext cx="2667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31863">
              <a:defRPr sz="1200" u="none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9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40325" y="152400"/>
            <a:ext cx="17922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u="none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7788" y="845820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31863">
              <a:defRPr sz="1200" u="none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1" name="Rectangle 11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4138" y="845820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u="none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fld id="{FDF144CF-CE80-4097-B34F-123F1FD3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3014" name="Picture 12" descr="CPWRlogo_hex_1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1763"/>
            <a:ext cx="140335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76200" y="8853488"/>
            <a:ext cx="5410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u="none">
                <a:solidFill>
                  <a:srgbClr val="969696"/>
                </a:solidFill>
                <a:latin typeface="Arial" charset="0"/>
              </a:rPr>
              <a:t>© 2008 Compuware Corporation — All Rights Reserved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77788"/>
            <a:ext cx="3006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9" tIns="46184" rIns="92369" bIns="46184" numCol="1" anchor="t" anchorCtr="0" compatLnSpc="1">
            <a:prstTxWarp prst="textNoShape">
              <a:avLst/>
            </a:prstTxWarp>
          </a:bodyPr>
          <a:lstStyle>
            <a:lvl1pPr defTabSz="923925">
              <a:defRPr sz="1200" u="none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77788"/>
            <a:ext cx="3006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9" tIns="46184" rIns="92369" bIns="46184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u="none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43050" y="692150"/>
            <a:ext cx="3848100" cy="2886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3770313"/>
            <a:ext cx="5083175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9" tIns="46184" rIns="92369" bIns="461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475663"/>
            <a:ext cx="3006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9" tIns="46184" rIns="92369" bIns="46184" numCol="1" anchor="b" anchorCtr="0" compatLnSpc="1">
            <a:prstTxWarp prst="textNoShape">
              <a:avLst/>
            </a:prstTxWarp>
          </a:bodyPr>
          <a:lstStyle>
            <a:lvl1pPr defTabSz="923925">
              <a:defRPr sz="1200" u="none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8475663"/>
            <a:ext cx="3006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9" tIns="46184" rIns="92369" bIns="46184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u="none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fld id="{9AD9FC06-CE5F-4D2D-9351-4D022B2E9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3" name="Text Box 1033"/>
          <p:cNvSpPr txBox="1">
            <a:spLocks noChangeArrowheads="1"/>
          </p:cNvSpPr>
          <p:nvPr/>
        </p:nvSpPr>
        <p:spPr bwMode="auto">
          <a:xfrm>
            <a:off x="74613" y="8855075"/>
            <a:ext cx="53514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648" tIns="45324" rIns="90648" bIns="45324">
            <a:spAutoFit/>
          </a:bodyPr>
          <a:lstStyle/>
          <a:p>
            <a:pPr defTabSz="906463">
              <a:spcBef>
                <a:spcPct val="50000"/>
              </a:spcBef>
              <a:defRPr/>
            </a:pPr>
            <a:r>
              <a:rPr lang="en-US" sz="800" u="none">
                <a:solidFill>
                  <a:srgbClr val="969696"/>
                </a:solidFill>
                <a:latin typeface="Arial" charset="0"/>
              </a:rPr>
              <a:t>© 2008 Compuware Corporation — All Rights Reserved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8F385-A748-434F-9155-8E4203EDB7EB}" type="slidenum">
              <a:rPr lang="en-US"/>
              <a:pPr/>
              <a:t>1</a:t>
            </a:fld>
            <a:endParaRPr lang="en-US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9B000-E190-414D-B1E1-7AD0F93654E3}" type="slidenum">
              <a:rPr lang="en-US"/>
              <a:pPr/>
              <a:t>2</a:t>
            </a:fld>
            <a:endParaRPr lang="en-US"/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29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E9E22-7444-4F7B-9285-D8988E35A136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39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49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59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69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70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71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72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73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75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D5EDC-A102-4D5F-9E49-B6A04D1A1144}" type="slidenum">
              <a:rPr lang="en-US"/>
              <a:pPr/>
              <a:t>11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M17605_logo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378325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3362325"/>
            <a:ext cx="6781800" cy="1438275"/>
          </a:xfrm>
          <a:solidFill>
            <a:schemeClr val="accent1"/>
          </a:solidFill>
        </p:spPr>
        <p:txBody>
          <a:bodyPr lIns="182880" tIns="182880" rIns="182880" bIns="182880" anchor="t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5181600"/>
            <a:ext cx="6781800" cy="990600"/>
          </a:xfrm>
        </p:spPr>
        <p:txBody>
          <a:bodyPr lIns="182880" tIns="182880" rIns="457200" bIns="182880"/>
          <a:lstStyle>
            <a:lvl1pPr>
              <a:lnSpc>
                <a:spcPct val="80000"/>
              </a:lnSpc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762E3-4985-4D9E-B5D8-E5D914755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76DF8-82DA-4D28-9511-9C9060505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20002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483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EAA61-153D-4FAC-918A-1DBA720F6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4726-6DFD-4D79-BC4C-C2210B48E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001000" cy="1143000"/>
          </a:xfrm>
        </p:spPr>
        <p:txBody>
          <a:bodyPr anchor="t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D14E7A-A3E6-4DAD-8177-82684D1CD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8572-FDC3-406C-BE03-BF6BD4384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 Backgrou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1EDE77-E75B-49E2-877F-B752CCBA5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5E90-B7F8-4FD2-A1CF-DC5B15248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24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3924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68A8D-C081-411B-9A27-86F68CB57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3963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174875"/>
            <a:ext cx="3963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1"/>
          </p:nvPr>
        </p:nvSpPr>
        <p:spPr>
          <a:xfrm>
            <a:off x="4572000" y="1536192"/>
            <a:ext cx="3963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572000" y="2163762"/>
            <a:ext cx="3963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D911A-579A-4285-AD61-A81E94CD1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7DBD-487D-4461-8BD4-F9BDE6744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CM17605_logo_cont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892800"/>
            <a:ext cx="91440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>
              <a:defRPr sz="900" b="1" u="none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D63A338A-2A8D-4E82-8353-EA0493C28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5" r:id="rId1"/>
    <p:sldLayoutId id="2147483702" r:id="rId2"/>
    <p:sldLayoutId id="2147483716" r:id="rId3"/>
    <p:sldLayoutId id="2147483703" r:id="rId4"/>
    <p:sldLayoutId id="2147483717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0000"/>
        </a:spcBef>
        <a:spcAft>
          <a:spcPct val="2000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42900" algn="l" rtl="0" fontAlgn="base">
        <a:lnSpc>
          <a:spcPct val="95000"/>
        </a:lnSpc>
        <a:spcBef>
          <a:spcPct val="5000"/>
        </a:spcBef>
        <a:spcAft>
          <a:spcPct val="30000"/>
        </a:spcAft>
        <a:buSzPct val="85000"/>
        <a:buChar char="•"/>
        <a:defRPr sz="2800">
          <a:solidFill>
            <a:schemeClr val="tx1"/>
          </a:solidFill>
          <a:latin typeface="+mn-lt"/>
        </a:defRPr>
      </a:lvl2pPr>
      <a:lvl3pPr marL="800100" indent="-228600" algn="l" rtl="0" fontAlgn="base">
        <a:lnSpc>
          <a:spcPct val="95000"/>
        </a:lnSpc>
        <a:spcBef>
          <a:spcPct val="0"/>
        </a:spcBef>
        <a:spcAft>
          <a:spcPct val="30000"/>
        </a:spcAft>
        <a:buSzPct val="8500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8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3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wmf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21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5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8.pn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47.png"/><Relationship Id="rId9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295400" y="3362325"/>
            <a:ext cx="7848600" cy="1452705"/>
          </a:xfrm>
        </p:spPr>
        <p:txBody>
          <a:bodyPr/>
          <a:lstStyle/>
          <a:p>
            <a:r>
              <a:rPr lang="en-US" dirty="0" smtClean="0"/>
              <a:t>Managing Agile Projects Using Scrum</a:t>
            </a:r>
          </a:p>
        </p:txBody>
      </p:sp>
      <p:sp>
        <p:nvSpPr>
          <p:cNvPr id="8195" name="Rectangle 11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Tommy Norman</a:t>
            </a:r>
          </a:p>
          <a:p>
            <a:pPr marL="0" indent="0"/>
            <a:r>
              <a:rPr lang="en-US" sz="2400" dirty="0" smtClean="0">
                <a:solidFill>
                  <a:schemeClr val="accent1"/>
                </a:solidFill>
              </a:rPr>
              <a:t>Systems Architect </a:t>
            </a:r>
            <a:r>
              <a:rPr lang="en-US" sz="2400" dirty="0" smtClean="0"/>
              <a:t>/ </a:t>
            </a:r>
            <a:r>
              <a:rPr lang="en-US" sz="2400" dirty="0" smtClean="0">
                <a:solidFill>
                  <a:schemeClr val="accent2"/>
                </a:solidFill>
              </a:rPr>
              <a:t>Certified Scrum Master</a:t>
            </a:r>
          </a:p>
          <a:p>
            <a:pPr marL="0" indent="0"/>
            <a:r>
              <a:rPr lang="en-US" sz="2400" dirty="0" smtClean="0"/>
              <a:t>tommy.norman@compuware.com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19200" y="1600200"/>
            <a:ext cx="320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u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Individuals and Interactions </a:t>
            </a:r>
            <a:endParaRPr kumimoji="0" lang="en-US" sz="20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0" y="1600200"/>
            <a:ext cx="320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Processes</a:t>
            </a:r>
            <a:r>
              <a:rPr kumimoji="0" lang="en-US" sz="20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and Tools</a:t>
            </a:r>
            <a:endParaRPr kumimoji="0" lang="en-US" sz="20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19200" y="2540000"/>
            <a:ext cx="320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Working</a:t>
            </a:r>
            <a:r>
              <a:rPr kumimoji="0" lang="en-US" sz="20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Software</a:t>
            </a:r>
            <a:endParaRPr kumimoji="0" lang="en-US" sz="20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0" y="2540000"/>
            <a:ext cx="320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Comprehensive Documentation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219200" y="3479800"/>
            <a:ext cx="320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Customer Collaboration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0" y="3479800"/>
            <a:ext cx="320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Contract Negotiation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219200" y="4419600"/>
            <a:ext cx="320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Responding to Change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0" y="4419600"/>
            <a:ext cx="320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Following</a:t>
            </a:r>
            <a:r>
              <a:rPr kumimoji="0" lang="en-US" sz="2000" i="0" u="none" strike="noStrike" normalizeH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Plan</a:t>
            </a:r>
            <a:endParaRPr kumimoji="0" lang="en-US" sz="20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457200"/>
            <a:ext cx="3975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>
                <a:latin typeface="+mj-lt"/>
              </a:rPr>
              <a:t>Agile Manifesto</a:t>
            </a:r>
            <a:endParaRPr lang="en-US" sz="4000" b="1" u="none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01000" cy="4267200"/>
          </a:xfrm>
        </p:spPr>
        <p:txBody>
          <a:bodyPr/>
          <a:lstStyle/>
          <a:p>
            <a:r>
              <a:rPr lang="en-US" sz="8800" dirty="0" smtClean="0"/>
              <a:t>Most </a:t>
            </a:r>
            <a:r>
              <a:rPr lang="en-US" sz="8800" dirty="0" smtClean="0">
                <a:solidFill>
                  <a:schemeClr val="accent1"/>
                </a:solidFill>
              </a:rPr>
              <a:t>Agile</a:t>
            </a:r>
            <a:r>
              <a:rPr lang="en-US" sz="8800" dirty="0" smtClean="0"/>
              <a:t> methodologies have similar </a:t>
            </a:r>
            <a:r>
              <a:rPr lang="en-US" sz="8800" dirty="0" smtClean="0">
                <a:solidFill>
                  <a:schemeClr val="accent2"/>
                </a:solidFill>
              </a:rPr>
              <a:t>concepts</a:t>
            </a:r>
            <a:r>
              <a:rPr lang="en-US" sz="8800" dirty="0" smtClean="0"/>
              <a:t>.</a:t>
            </a:r>
            <a:endParaRPr lang="en-US" sz="8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001000" cy="1865126"/>
          </a:xfrm>
        </p:spPr>
        <p:txBody>
          <a:bodyPr anchor="t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</a:rPr>
              <a:t>Iterative</a:t>
            </a:r>
            <a:r>
              <a:rPr lang="en-US" sz="7200" dirty="0" smtClean="0"/>
              <a:t> Development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8200" y="2209800"/>
            <a:ext cx="3657600" cy="3810000"/>
            <a:chOff x="1828800" y="2133600"/>
            <a:chExt cx="3657600" cy="3810000"/>
          </a:xfrm>
        </p:grpSpPr>
        <p:sp>
          <p:nvSpPr>
            <p:cNvPr id="3" name="Circular Arrow 2"/>
            <p:cNvSpPr/>
            <p:nvPr/>
          </p:nvSpPr>
          <p:spPr bwMode="auto">
            <a:xfrm>
              <a:off x="1828800" y="2133600"/>
              <a:ext cx="3657600" cy="3657600"/>
            </a:xfrm>
            <a:prstGeom prst="circular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" name="Circular Arrow 3"/>
            <p:cNvSpPr/>
            <p:nvPr/>
          </p:nvSpPr>
          <p:spPr bwMode="auto">
            <a:xfrm flipH="1" flipV="1">
              <a:off x="1828800" y="2286000"/>
              <a:ext cx="3657600" cy="3657600"/>
            </a:xfrm>
            <a:prstGeom prst="circular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pic>
        <p:nvPicPr>
          <p:cNvPr id="3074" name="Picture 2" descr="C:\Documents and Settings\Tommy\My Documents\My Pictures\Microsoft Clip Organizer\j04339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7850" y="32702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800600"/>
            <a:ext cx="8001000" cy="978729"/>
          </a:xfrm>
        </p:spPr>
        <p:txBody>
          <a:bodyPr anchor="t">
            <a:spAutoFit/>
          </a:bodyPr>
          <a:lstStyle/>
          <a:p>
            <a:pPr algn="r"/>
            <a:r>
              <a:rPr lang="en-US" sz="7200" dirty="0" smtClean="0"/>
              <a:t>Working from </a:t>
            </a:r>
            <a:r>
              <a:rPr lang="en-US" sz="7200" dirty="0" smtClean="0">
                <a:solidFill>
                  <a:schemeClr val="accent1"/>
                </a:solidFill>
              </a:rPr>
              <a:t>Lists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667000" y="381000"/>
            <a:ext cx="3810000" cy="3886200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Times New Roma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>
                <a:solidFill>
                  <a:srgbClr val="292929"/>
                </a:solidFill>
              </a:rPr>
              <a:t>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Create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 Customer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>
                <a:solidFill>
                  <a:srgbClr val="292929"/>
                </a:solidFill>
              </a:rPr>
              <a:t>         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Class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u="none" baseline="0" dirty="0" smtClean="0">
              <a:solidFill>
                <a:srgbClr val="292929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            Add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rgbClr val="292929"/>
                </a:solidFill>
                <a:effectLst/>
              </a:rPr>
              <a:t>GetCustomer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>
                <a:solidFill>
                  <a:srgbClr val="292929"/>
                </a:solidFill>
              </a:rPr>
              <a:t>  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       Service Method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u="none" baseline="0" dirty="0" smtClean="0">
              <a:solidFill>
                <a:srgbClr val="292929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          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rgbClr val="292929"/>
                </a:solidFill>
                <a:effectLst/>
              </a:rPr>
              <a:t>Refactor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 Customer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>
                <a:solidFill>
                  <a:srgbClr val="292929"/>
                </a:solidFill>
              </a:rPr>
              <a:t>         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</a:rPr>
              <a:t>List UI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 smtClean="0">
              <a:solidFill>
                <a:srgbClr val="292929"/>
              </a:solidFill>
              <a:latin typeface="Times New Roma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Times New Roman" charset="0"/>
            </a:endParaRPr>
          </a:p>
        </p:txBody>
      </p:sp>
      <p:pic>
        <p:nvPicPr>
          <p:cNvPr id="4098" name="Picture 2" descr="C:\Documents and Settings\Tommy\My Documents\My Pictures\Microsoft Clip Organizer\j04326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838200"/>
            <a:ext cx="641350" cy="641350"/>
          </a:xfrm>
          <a:prstGeom prst="rect">
            <a:avLst/>
          </a:prstGeom>
          <a:noFill/>
        </p:spPr>
      </p:pic>
      <p:pic>
        <p:nvPicPr>
          <p:cNvPr id="5" name="Picture 2" descr="C:\Documents and Settings\Tommy\My Documents\My Pictures\Microsoft Clip Organizer\j04326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43100"/>
            <a:ext cx="641350" cy="641350"/>
          </a:xfrm>
          <a:prstGeom prst="rect">
            <a:avLst/>
          </a:prstGeom>
          <a:noFill/>
        </p:spPr>
      </p:pic>
      <p:pic>
        <p:nvPicPr>
          <p:cNvPr id="6" name="Picture 2" descr="C:\Documents and Settings\Tommy\My Documents\My Pictures\Microsoft Clip Organizer\j04326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48000"/>
            <a:ext cx="641350" cy="641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01000" cy="2751522"/>
          </a:xfrm>
        </p:spPr>
        <p:txBody>
          <a:bodyPr anchor="t">
            <a:spAutoFit/>
          </a:bodyPr>
          <a:lstStyle/>
          <a:p>
            <a:pPr algn="r"/>
            <a:r>
              <a:rPr lang="en-US" sz="7200" dirty="0" smtClean="0"/>
              <a:t>Develop One </a:t>
            </a:r>
            <a:r>
              <a:rPr lang="en-US" sz="7200" dirty="0" smtClean="0">
                <a:solidFill>
                  <a:schemeClr val="accent2"/>
                </a:solidFill>
              </a:rPr>
              <a:t>Small Feature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at a Time</a:t>
            </a:r>
          </a:p>
        </p:txBody>
      </p:sp>
      <p:pic>
        <p:nvPicPr>
          <p:cNvPr id="1026" name="Picture 2" descr="C:\Documents and Settings\bnaton0\My Documents\My Pictures\Microsoft Clip Organizer\j04398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57400"/>
            <a:ext cx="4071938" cy="40719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01000" cy="1865126"/>
          </a:xfrm>
        </p:spPr>
        <p:txBody>
          <a:bodyPr anchor="t">
            <a:sp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</a:rPr>
              <a:t>Sustainable</a:t>
            </a:r>
            <a:br>
              <a:rPr lang="en-US" sz="7200" dirty="0" smtClean="0">
                <a:solidFill>
                  <a:schemeClr val="accent1"/>
                </a:solidFill>
              </a:rPr>
            </a:br>
            <a:r>
              <a:rPr lang="en-US" sz="7200" dirty="0" smtClean="0"/>
              <a:t>Pace</a:t>
            </a:r>
          </a:p>
        </p:txBody>
      </p:sp>
      <p:pic>
        <p:nvPicPr>
          <p:cNvPr id="6146" name="Picture 2" descr="C:\Documents and Settings\bnaton0\My Documents\My Pictures\Microsoft Clip Organizer\j04326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447800"/>
            <a:ext cx="4597400" cy="4597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Documents and Settings\Tommy\My Documents\My Pictures\Microsoft Clip Organizer\j0433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733800" y="-114300"/>
            <a:ext cx="1562100" cy="1562100"/>
          </a:xfrm>
          <a:prstGeom prst="rect">
            <a:avLst/>
          </a:prstGeom>
          <a:noFill/>
        </p:spPr>
      </p:pic>
      <p:pic>
        <p:nvPicPr>
          <p:cNvPr id="5123" name="Picture 3" descr="C:\Documents and Settings\Tommy\My Documents\My Pictures\Microsoft Clip Organizer\j04349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33400"/>
            <a:ext cx="2057400" cy="2057400"/>
          </a:xfrm>
          <a:prstGeom prst="rect">
            <a:avLst/>
          </a:prstGeom>
          <a:noFill/>
        </p:spPr>
      </p:pic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981200"/>
            <a:ext cx="8001000" cy="2529923"/>
          </a:xfrm>
        </p:spPr>
        <p:txBody>
          <a:bodyPr anchor="t">
            <a:spAutoFit/>
          </a:bodyPr>
          <a:lstStyle/>
          <a:p>
            <a:pPr algn="r"/>
            <a:r>
              <a:rPr lang="en-US" sz="6600" dirty="0" smtClean="0">
                <a:solidFill>
                  <a:schemeClr val="accent1"/>
                </a:solidFill>
              </a:rPr>
              <a:t>Lean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 smtClean="0"/>
              <a:t>Management Hierarchy</a:t>
            </a:r>
          </a:p>
        </p:txBody>
      </p:sp>
      <p:pic>
        <p:nvPicPr>
          <p:cNvPr id="5122" name="Picture 2" descr="C:\Documents and Settings\Tommy\My Documents\My Pictures\Microsoft Clip Organizer\j043488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435100"/>
            <a:ext cx="2527300" cy="2527300"/>
          </a:xfrm>
          <a:prstGeom prst="rect">
            <a:avLst/>
          </a:prstGeom>
          <a:noFill/>
        </p:spPr>
      </p:pic>
      <p:pic>
        <p:nvPicPr>
          <p:cNvPr id="5127" name="Picture 7" descr="C:\Documents and Settings\Tommy\My Documents\My Pictures\Microsoft Clip Organizer\j043394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266700" y="2781300"/>
            <a:ext cx="3695700" cy="3695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2529923"/>
          </a:xfrm>
        </p:spPr>
        <p:txBody>
          <a:bodyPr anchor="t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Cross Functional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Self </a:t>
            </a:r>
            <a:r>
              <a:rPr lang="en-US" sz="6600" dirty="0" smtClean="0">
                <a:solidFill>
                  <a:schemeClr val="accent2"/>
                </a:solidFill>
              </a:rPr>
              <a:t>Organizing</a:t>
            </a:r>
            <a:r>
              <a:rPr lang="en-US" sz="6600" dirty="0" smtClean="0"/>
              <a:t> Teams</a:t>
            </a:r>
          </a:p>
        </p:txBody>
      </p:sp>
      <p:pic>
        <p:nvPicPr>
          <p:cNvPr id="7" name="Picture 3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038600"/>
            <a:ext cx="1691904" cy="1691904"/>
          </a:xfrm>
          <a:prstGeom prst="rect">
            <a:avLst/>
          </a:prstGeom>
          <a:noFill/>
        </p:spPr>
      </p:pic>
      <p:pic>
        <p:nvPicPr>
          <p:cNvPr id="8" name="Picture 4" descr="C:\Sync\Images\Microsoft Clip Organizer\j043488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4114800"/>
            <a:ext cx="1878579" cy="1878579"/>
          </a:xfrm>
          <a:prstGeom prst="rect">
            <a:avLst/>
          </a:prstGeom>
          <a:noFill/>
        </p:spPr>
      </p:pic>
      <p:pic>
        <p:nvPicPr>
          <p:cNvPr id="9" name="Picture 5" descr="C:\Sync\Images\Microsoft Clip Organizer\j043489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1828800"/>
            <a:ext cx="1696420" cy="1897870"/>
          </a:xfrm>
          <a:prstGeom prst="rect">
            <a:avLst/>
          </a:prstGeom>
          <a:noFill/>
        </p:spPr>
      </p:pic>
      <p:pic>
        <p:nvPicPr>
          <p:cNvPr id="10" name="Picture 6" descr="C:\Sync\Images\Microsoft Clip Organizer\j043488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2286000"/>
            <a:ext cx="1701268" cy="1701268"/>
          </a:xfrm>
          <a:prstGeom prst="rect">
            <a:avLst/>
          </a:prstGeom>
          <a:noFill/>
        </p:spPr>
      </p:pic>
      <p:pic>
        <p:nvPicPr>
          <p:cNvPr id="11" name="Picture 7" descr="C:\Documents and Settings\bnaton0\My Documents\My Pictures\Microsoft Clip Organizer\j043394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3810000"/>
            <a:ext cx="1798041" cy="179804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4800600"/>
            <a:ext cx="7162800" cy="830997"/>
          </a:xfrm>
        </p:spPr>
        <p:txBody>
          <a:bodyPr wrap="square" anchor="t">
            <a:sp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</a:rPr>
              <a:t>Trusting</a:t>
            </a:r>
            <a:r>
              <a:rPr lang="en-US" sz="6000" dirty="0" smtClean="0">
                <a:solidFill>
                  <a:schemeClr val="tx1"/>
                </a:solidFill>
              </a:rPr>
              <a:t> your Team</a:t>
            </a:r>
          </a:p>
        </p:txBody>
      </p:sp>
      <p:pic>
        <p:nvPicPr>
          <p:cNvPr id="9" name="Picture 3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743200"/>
            <a:ext cx="1691904" cy="1691904"/>
          </a:xfrm>
          <a:prstGeom prst="rect">
            <a:avLst/>
          </a:prstGeom>
          <a:noFill/>
        </p:spPr>
      </p:pic>
      <p:pic>
        <p:nvPicPr>
          <p:cNvPr id="10" name="Picture 4" descr="C:\Sync\Images\Microsoft Clip Organizer\j043488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895600"/>
            <a:ext cx="1878579" cy="1878579"/>
          </a:xfrm>
          <a:prstGeom prst="rect">
            <a:avLst/>
          </a:prstGeom>
          <a:noFill/>
        </p:spPr>
      </p:pic>
      <p:pic>
        <p:nvPicPr>
          <p:cNvPr id="11" name="Picture 5" descr="C:\Sync\Images\Microsoft Clip Organizer\j043489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57200"/>
            <a:ext cx="1696420" cy="1897870"/>
          </a:xfrm>
          <a:prstGeom prst="rect">
            <a:avLst/>
          </a:prstGeom>
          <a:noFill/>
        </p:spPr>
      </p:pic>
      <p:pic>
        <p:nvPicPr>
          <p:cNvPr id="12" name="Picture 6" descr="C:\Sync\Images\Microsoft Clip Organizer\j043488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533400"/>
            <a:ext cx="1701268" cy="1701268"/>
          </a:xfrm>
          <a:prstGeom prst="rect">
            <a:avLst/>
          </a:prstGeom>
          <a:noFill/>
        </p:spPr>
      </p:pic>
      <p:pic>
        <p:nvPicPr>
          <p:cNvPr id="7170" name="Picture 2" descr="C:\Sync\Images\Microsoft Clip Organizer\j043261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19050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01000" cy="1569660"/>
          </a:xfrm>
        </p:spPr>
        <p:txBody>
          <a:bodyPr anchor="t">
            <a:spAutoFit/>
          </a:bodyPr>
          <a:lstStyle/>
          <a:p>
            <a:r>
              <a:rPr lang="en-US" sz="6000" dirty="0" smtClean="0"/>
              <a:t>Production Ready </a:t>
            </a:r>
            <a:br>
              <a:rPr lang="en-US" sz="6000" dirty="0" smtClean="0"/>
            </a:br>
            <a:r>
              <a:rPr lang="en-US" sz="6000" dirty="0" smtClean="0">
                <a:solidFill>
                  <a:schemeClr val="accent1"/>
                </a:solidFill>
              </a:rPr>
              <a:t>Deliverables</a:t>
            </a:r>
          </a:p>
        </p:txBody>
      </p:sp>
      <p:pic>
        <p:nvPicPr>
          <p:cNvPr id="5122" name="Picture 2" descr="C:\Sync\Images\Microsoft Clip Organizer\j043157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71600"/>
            <a:ext cx="4378325" cy="440751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 smtClean="0"/>
              <a:t>Introductions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Overview of Agile Ideals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Scrum Process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Project Management in Scrum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156A7C-CF41-45DF-92E0-FF0678A7CA8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505200"/>
            <a:ext cx="8610600" cy="2308324"/>
          </a:xfrm>
        </p:spPr>
        <p:txBody>
          <a:bodyPr wrap="square" anchor="t">
            <a:spAutoFit/>
          </a:bodyPr>
          <a:lstStyle/>
          <a:p>
            <a:pPr algn="r"/>
            <a:r>
              <a:rPr lang="en-US" sz="6000" dirty="0" smtClean="0">
                <a:solidFill>
                  <a:schemeClr val="accent2"/>
                </a:solidFill>
              </a:rPr>
              <a:t>Automated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smtClean="0"/>
              <a:t>testing and builds</a:t>
            </a:r>
            <a:br>
              <a:rPr lang="en-US" sz="6000" dirty="0" smtClean="0"/>
            </a:br>
            <a:r>
              <a:rPr lang="en-US" sz="6000" dirty="0" smtClean="0"/>
              <a:t>(</a:t>
            </a:r>
            <a:r>
              <a:rPr lang="en-US" sz="6000" dirty="0" smtClean="0">
                <a:solidFill>
                  <a:schemeClr val="accent1"/>
                </a:solidFill>
              </a:rPr>
              <a:t>Continuous Integration</a:t>
            </a:r>
            <a:r>
              <a:rPr lang="en-US" sz="6000" dirty="0" smtClean="0"/>
              <a:t>).</a:t>
            </a:r>
          </a:p>
        </p:txBody>
      </p:sp>
      <p:pic>
        <p:nvPicPr>
          <p:cNvPr id="1026" name="Picture 2" descr="C:\Sync\Images\Microsoft Clip Organizer\j043389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279400"/>
            <a:ext cx="3683000" cy="368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3581400" y="533400"/>
            <a:ext cx="5105400" cy="1569660"/>
          </a:xfrm>
        </p:spPr>
        <p:txBody>
          <a:bodyPr wrap="square" anchor="t">
            <a:spAutoFit/>
          </a:bodyPr>
          <a:lstStyle/>
          <a:p>
            <a:pPr algn="r"/>
            <a:r>
              <a:rPr lang="en-US" sz="6000" dirty="0" smtClean="0">
                <a:solidFill>
                  <a:schemeClr val="accent1"/>
                </a:solidFill>
              </a:rPr>
              <a:t>Embracing </a:t>
            </a:r>
            <a:br>
              <a:rPr lang="en-US" sz="6000" dirty="0" smtClean="0">
                <a:solidFill>
                  <a:schemeClr val="accent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Change</a:t>
            </a:r>
          </a:p>
        </p:txBody>
      </p:sp>
      <p:pic>
        <p:nvPicPr>
          <p:cNvPr id="6146" name="Picture 2" descr="C:\Sync\Images\Microsoft Clip Organizer\j043395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514600"/>
            <a:ext cx="3282950" cy="3282950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 bwMode="auto">
          <a:xfrm>
            <a:off x="914400" y="838200"/>
            <a:ext cx="2743200" cy="2133600"/>
          </a:xfrm>
          <a:prstGeom prst="wedgeEllipseCallout">
            <a:avLst>
              <a:gd name="adj1" fmla="val 92130"/>
              <a:gd name="adj2" fmla="val 6369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6149" name="Picture 5" descr="C:\Sync\Images\Microsoft Clip Organizer\j043263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066800"/>
            <a:ext cx="1714500" cy="1714500"/>
          </a:xfrm>
          <a:prstGeom prst="rect">
            <a:avLst/>
          </a:prstGeom>
          <a:noFill/>
        </p:spPr>
      </p:pic>
      <p:pic>
        <p:nvPicPr>
          <p:cNvPr id="6150" name="Picture 6" descr="C:\Sync\Images\Microsoft Clip Organizer\j043264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1066800"/>
            <a:ext cx="1714500" cy="1714500"/>
          </a:xfrm>
          <a:prstGeom prst="rect">
            <a:avLst/>
          </a:prstGeom>
          <a:noFill/>
        </p:spPr>
      </p:pic>
      <p:pic>
        <p:nvPicPr>
          <p:cNvPr id="6151" name="Picture 7" descr="C:\Sync\Images\Microsoft Clip Organizer\j043157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4600" y="920750"/>
            <a:ext cx="1905000" cy="1917700"/>
          </a:xfrm>
          <a:prstGeom prst="rect">
            <a:avLst/>
          </a:prstGeom>
          <a:noFill/>
        </p:spPr>
      </p:pic>
      <p:pic>
        <p:nvPicPr>
          <p:cNvPr id="6152" name="Picture 8" descr="C:\Sync\Images\Microsoft Clip Organizer\j043485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00200" y="10668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4343400" cy="2308324"/>
          </a:xfrm>
        </p:spPr>
        <p:txBody>
          <a:bodyPr wrap="square" anchor="t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Inspect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smtClean="0"/>
              <a:t>and </a:t>
            </a:r>
            <a:br>
              <a:rPr lang="en-US" sz="6000" dirty="0" smtClean="0"/>
            </a:br>
            <a:r>
              <a:rPr lang="en-US" sz="6000" dirty="0" smtClean="0">
                <a:solidFill>
                  <a:schemeClr val="accent2"/>
                </a:solidFill>
              </a:rPr>
              <a:t>Adapt</a:t>
            </a:r>
          </a:p>
        </p:txBody>
      </p:sp>
      <p:pic>
        <p:nvPicPr>
          <p:cNvPr id="3074" name="Picture 2" descr="C:\Documents and Settings\bnaton0\My Documents\My Pictures\Microsoft Clip Organizer\j04316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447800"/>
            <a:ext cx="4354513" cy="43545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362200"/>
            <a:ext cx="8001000" cy="1717393"/>
          </a:xfrm>
        </p:spPr>
        <p:txBody>
          <a:bodyPr anchor="t">
            <a:spAutoFit/>
          </a:bodyPr>
          <a:lstStyle/>
          <a:p>
            <a:pPr algn="ctr"/>
            <a:r>
              <a:rPr lang="en-US" sz="6600" dirty="0" smtClean="0"/>
              <a:t>Agile “Methodologies”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38200" y="533400"/>
            <a:ext cx="30480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Scrum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029200" y="533400"/>
            <a:ext cx="30480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u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XP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38200" y="4267200"/>
            <a:ext cx="30480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029200" y="4267200"/>
            <a:ext cx="30480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u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(*)DD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-762000" y="0"/>
          <a:ext cx="10363200" cy="67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01E1C-12ED-4E5D-85C9-9DA457C4F2B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title"/>
          </p:nvPr>
        </p:nvSpPr>
        <p:spPr>
          <a:xfrm>
            <a:off x="457200" y="393700"/>
            <a:ext cx="8001000" cy="1143000"/>
          </a:xfrm>
        </p:spPr>
        <p:txBody>
          <a:bodyPr/>
          <a:lstStyle/>
          <a:p>
            <a:r>
              <a:rPr lang="en-US" dirty="0" smtClean="0"/>
              <a:t>Scrum Overview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none" dirty="0" smtClean="0">
                <a:latin typeface="+mj-lt"/>
              </a:rPr>
              <a:t>Roles</a:t>
            </a:r>
            <a:endParaRPr lang="en-US" b="1" u="none" dirty="0">
              <a:latin typeface="+mj-lt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14400" y="2124671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Owner</a:t>
            </a:r>
          </a:p>
        </p:txBody>
      </p:sp>
      <p:pic>
        <p:nvPicPr>
          <p:cNvPr id="18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71599"/>
            <a:ext cx="1515071" cy="1515071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 bwMode="auto">
          <a:xfrm>
            <a:off x="3581400" y="2057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Master</a:t>
            </a:r>
          </a:p>
        </p:txBody>
      </p:sp>
      <p:pic>
        <p:nvPicPr>
          <p:cNvPr id="22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295400"/>
            <a:ext cx="1524000" cy="1524000"/>
          </a:xfrm>
          <a:prstGeom prst="rect">
            <a:avLst/>
          </a:prstGeom>
          <a:noFill/>
        </p:spPr>
      </p:pic>
      <p:sp>
        <p:nvSpPr>
          <p:cNvPr id="23" name="Oval 22"/>
          <p:cNvSpPr/>
          <p:nvPr/>
        </p:nvSpPr>
        <p:spPr bwMode="auto">
          <a:xfrm>
            <a:off x="6172200" y="19812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24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467600" y="1676400"/>
            <a:ext cx="628650" cy="628650"/>
          </a:xfrm>
          <a:prstGeom prst="rect">
            <a:avLst/>
          </a:prstGeom>
          <a:noFill/>
        </p:spPr>
      </p:pic>
      <p:pic>
        <p:nvPicPr>
          <p:cNvPr id="25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6248400" y="1524000"/>
            <a:ext cx="914400" cy="914400"/>
          </a:xfrm>
          <a:prstGeom prst="rect">
            <a:avLst/>
          </a:prstGeom>
          <a:noFill/>
        </p:spPr>
      </p:pic>
      <p:pic>
        <p:nvPicPr>
          <p:cNvPr id="26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1800" y="1524000"/>
            <a:ext cx="1143000" cy="1143000"/>
          </a:xfrm>
          <a:prstGeom prst="rect">
            <a:avLst/>
          </a:prstGeom>
          <a:noFill/>
        </p:spPr>
      </p:pic>
      <p:sp>
        <p:nvSpPr>
          <p:cNvPr id="27" name="Oval 26"/>
          <p:cNvSpPr/>
          <p:nvPr/>
        </p:nvSpPr>
        <p:spPr bwMode="auto">
          <a:xfrm>
            <a:off x="3505200" y="46482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Stakeholders &amp;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Users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28" name="Picture 2" descr="C:\Sync\Images\Microsoft Clip Organizer\j043489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3733800" y="4140200"/>
            <a:ext cx="812800" cy="812800"/>
          </a:xfrm>
          <a:prstGeom prst="rect">
            <a:avLst/>
          </a:prstGeom>
          <a:noFill/>
        </p:spPr>
      </p:pic>
      <p:pic>
        <p:nvPicPr>
          <p:cNvPr id="29" name="Picture 5" descr="C:\Sync\Images\Microsoft Clip Organizer\j043265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00600" y="4133850"/>
            <a:ext cx="990600" cy="990600"/>
          </a:xfrm>
          <a:prstGeom prst="rect">
            <a:avLst/>
          </a:prstGeom>
          <a:noFill/>
        </p:spPr>
      </p:pic>
      <p:pic>
        <p:nvPicPr>
          <p:cNvPr id="30" name="Picture 4" descr="C:\Sync\Images\Microsoft Clip Organizer\j043395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38600" y="4038600"/>
            <a:ext cx="1257300" cy="1257300"/>
          </a:xfrm>
          <a:prstGeom prst="rect">
            <a:avLst/>
          </a:prstGeom>
          <a:noFill/>
        </p:spPr>
      </p:pic>
      <p:pic>
        <p:nvPicPr>
          <p:cNvPr id="4098" name="Picture 2" descr="C:\Sync\Images\Microsoft Clip Organizer\j0350955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3400" y="3886200"/>
            <a:ext cx="838200" cy="722688"/>
          </a:xfrm>
          <a:prstGeom prst="rect">
            <a:avLst/>
          </a:prstGeom>
          <a:noFill/>
        </p:spPr>
      </p:pic>
      <p:sp>
        <p:nvSpPr>
          <p:cNvPr id="31" name="Frame 30"/>
          <p:cNvSpPr/>
          <p:nvPr/>
        </p:nvSpPr>
        <p:spPr bwMode="auto">
          <a:xfrm>
            <a:off x="304800" y="914400"/>
            <a:ext cx="8534400" cy="2743200"/>
          </a:xfrm>
          <a:prstGeom prst="frame">
            <a:avLst>
              <a:gd name="adj1" fmla="val 463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4099" name="Picture 3" descr="C:\Sync\Images\Microsoft Clip Organizer\j0351142.wm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9600" y="1143000"/>
            <a:ext cx="973138" cy="569725"/>
          </a:xfrm>
          <a:prstGeom prst="rect">
            <a:avLst/>
          </a:prstGeom>
          <a:noFill/>
        </p:spPr>
      </p:pic>
      <p:sp>
        <p:nvSpPr>
          <p:cNvPr id="32" name="Frame 31"/>
          <p:cNvSpPr/>
          <p:nvPr/>
        </p:nvSpPr>
        <p:spPr bwMode="auto">
          <a:xfrm>
            <a:off x="304800" y="3733800"/>
            <a:ext cx="8534400" cy="2286000"/>
          </a:xfrm>
          <a:prstGeom prst="frame">
            <a:avLst>
              <a:gd name="adj1" fmla="val 463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3" grpId="0" animBg="1"/>
      <p:bldP spid="27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none" dirty="0" smtClean="0">
                <a:latin typeface="+mj-lt"/>
              </a:rPr>
              <a:t>Artifacts</a:t>
            </a:r>
            <a:endParaRPr lang="en-US" b="1" u="none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514130" y="19050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Backlog</a:t>
            </a:r>
          </a:p>
        </p:txBody>
      </p:sp>
      <p:pic>
        <p:nvPicPr>
          <p:cNvPr id="20" name="Picture 3" descr="C:\Sync\Images\Microsoft Clip Organizer\j04326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16809">
            <a:off x="3926429" y="1030829"/>
            <a:ext cx="1757271" cy="1757271"/>
          </a:xfrm>
          <a:prstGeom prst="rect">
            <a:avLst/>
          </a:prstGeom>
          <a:noFill/>
        </p:spPr>
      </p:pic>
      <p:sp>
        <p:nvSpPr>
          <p:cNvPr id="33" name="Oval 32"/>
          <p:cNvSpPr/>
          <p:nvPr/>
        </p:nvSpPr>
        <p:spPr bwMode="auto">
          <a:xfrm>
            <a:off x="6096000" y="19050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Release Plan</a:t>
            </a:r>
          </a:p>
        </p:txBody>
      </p:sp>
      <p:pic>
        <p:nvPicPr>
          <p:cNvPr id="34" name="Picture 8" descr="C:\Documents and Settings\bnaton0\My Documents\My Pictures\Microsoft Clip Organizer\j043391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447800"/>
            <a:ext cx="1219200" cy="1219200"/>
          </a:xfrm>
          <a:prstGeom prst="rect">
            <a:avLst/>
          </a:prstGeom>
          <a:noFill/>
        </p:spPr>
      </p:pic>
      <p:sp>
        <p:nvSpPr>
          <p:cNvPr id="35" name="Oval 34"/>
          <p:cNvSpPr/>
          <p:nvPr/>
        </p:nvSpPr>
        <p:spPr bwMode="auto">
          <a:xfrm>
            <a:off x="838200" y="19050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Vision</a:t>
            </a:r>
          </a:p>
        </p:txBody>
      </p:sp>
      <p:pic>
        <p:nvPicPr>
          <p:cNvPr id="36" name="Picture 3" descr="C:\Sync\Images\Microsoft Clip Organizer\j043157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229106"/>
            <a:ext cx="1371600" cy="1380744"/>
          </a:xfrm>
          <a:prstGeom prst="rect">
            <a:avLst/>
          </a:prstGeom>
          <a:noFill/>
        </p:spPr>
      </p:pic>
      <p:sp>
        <p:nvSpPr>
          <p:cNvPr id="37" name="Oval 36"/>
          <p:cNvSpPr/>
          <p:nvPr/>
        </p:nvSpPr>
        <p:spPr bwMode="auto">
          <a:xfrm>
            <a:off x="762000" y="41910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 Backlog</a:t>
            </a:r>
          </a:p>
        </p:txBody>
      </p:sp>
      <p:pic>
        <p:nvPicPr>
          <p:cNvPr id="38" name="Picture 4" descr="C:\Sync\Images\Microsoft Clip Organizer\j043492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3352800"/>
            <a:ext cx="1587500" cy="1587500"/>
          </a:xfrm>
          <a:prstGeom prst="rect">
            <a:avLst/>
          </a:prstGeom>
          <a:noFill/>
        </p:spPr>
      </p:pic>
      <p:sp>
        <p:nvSpPr>
          <p:cNvPr id="39" name="Oval 38"/>
          <p:cNvSpPr/>
          <p:nvPr/>
        </p:nvSpPr>
        <p:spPr bwMode="auto">
          <a:xfrm>
            <a:off x="3429000" y="42672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Burndown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0" name="Picture 3" descr="C:\Sync\Images\Microsoft Clip Organizer\j043482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607480" flipV="1">
            <a:off x="3992325" y="3611325"/>
            <a:ext cx="1324744" cy="1324744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 bwMode="auto">
          <a:xfrm>
            <a:off x="6096000" y="42672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Impediment List</a:t>
            </a:r>
          </a:p>
        </p:txBody>
      </p:sp>
      <p:pic>
        <p:nvPicPr>
          <p:cNvPr id="42" name="Picture 2" descr="C:\Sync\Images\Microsoft Clip Organizer\j043388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3581400"/>
            <a:ext cx="1346200" cy="1346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3" grpId="0" animBg="1"/>
      <p:bldP spid="35" grpId="0" animBg="1"/>
      <p:bldP spid="37" grpId="0" animBg="1"/>
      <p:bldP spid="39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04800" y="152400"/>
            <a:ext cx="8537443" cy="5915021"/>
            <a:chOff x="304800" y="533400"/>
            <a:chExt cx="8537443" cy="591502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grpSp>
          <p:nvGrpSpPr>
            <p:cNvPr id="50" name="Group 49"/>
            <p:cNvGrpSpPr/>
            <p:nvPr/>
          </p:nvGrpSpPr>
          <p:grpSpPr>
            <a:xfrm rot="1352418">
              <a:off x="1762971" y="841641"/>
              <a:ext cx="5508487" cy="5606780"/>
              <a:chOff x="1524000" y="609600"/>
              <a:chExt cx="5793699" cy="5791200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1524000" y="609600"/>
                <a:ext cx="5791200" cy="5791200"/>
              </a:xfrm>
              <a:custGeom>
                <a:avLst/>
                <a:gdLst>
                  <a:gd name="connsiteX0" fmla="*/ 0 w 5791200"/>
                  <a:gd name="connsiteY0" fmla="*/ 2895600 h 5791200"/>
                  <a:gd name="connsiteX1" fmla="*/ 848105 w 5791200"/>
                  <a:gd name="connsiteY1" fmla="*/ 848102 h 5791200"/>
                  <a:gd name="connsiteX2" fmla="*/ 2895605 w 5791200"/>
                  <a:gd name="connsiteY2" fmla="*/ 3 h 5791200"/>
                  <a:gd name="connsiteX3" fmla="*/ 4943103 w 5791200"/>
                  <a:gd name="connsiteY3" fmla="*/ 848108 h 5791200"/>
                  <a:gd name="connsiteX4" fmla="*/ 5791202 w 5791200"/>
                  <a:gd name="connsiteY4" fmla="*/ 2895608 h 5791200"/>
                  <a:gd name="connsiteX5" fmla="*/ 4943100 w 5791200"/>
                  <a:gd name="connsiteY5" fmla="*/ 4943107 h 5791200"/>
                  <a:gd name="connsiteX6" fmla="*/ 2895601 w 5791200"/>
                  <a:gd name="connsiteY6" fmla="*/ 5791208 h 5791200"/>
                  <a:gd name="connsiteX7" fmla="*/ 848103 w 5791200"/>
                  <a:gd name="connsiteY7" fmla="*/ 4943105 h 5791200"/>
                  <a:gd name="connsiteX8" fmla="*/ 3 w 5791200"/>
                  <a:gd name="connsiteY8" fmla="*/ 2895605 h 5791200"/>
                  <a:gd name="connsiteX9" fmla="*/ 0 w 5791200"/>
                  <a:gd name="connsiteY9" fmla="*/ 2895600 h 5791200"/>
                  <a:gd name="connsiteX10" fmla="*/ 1509650 w 5791200"/>
                  <a:gd name="connsiteY10" fmla="*/ 2895600 h 5791200"/>
                  <a:gd name="connsiteX11" fmla="*/ 2895598 w 5791200"/>
                  <a:gd name="connsiteY11" fmla="*/ 4281552 h 5791200"/>
                  <a:gd name="connsiteX12" fmla="*/ 4281549 w 5791200"/>
                  <a:gd name="connsiteY12" fmla="*/ 2895603 h 5791200"/>
                  <a:gd name="connsiteX13" fmla="*/ 2895599 w 5791200"/>
                  <a:gd name="connsiteY13" fmla="*/ 1509653 h 5791200"/>
                  <a:gd name="connsiteX14" fmla="*/ 1509647 w 5791200"/>
                  <a:gd name="connsiteY14" fmla="*/ 2895601 h 5791200"/>
                  <a:gd name="connsiteX15" fmla="*/ 1509650 w 5791200"/>
                  <a:gd name="connsiteY15" fmla="*/ 2895600 h 579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91200" h="5791200">
                    <a:moveTo>
                      <a:pt x="0" y="2895600"/>
                    </a:moveTo>
                    <a:cubicBezTo>
                      <a:pt x="1" y="2127639"/>
                      <a:pt x="305073" y="1391132"/>
                      <a:pt x="848105" y="848102"/>
                    </a:cubicBezTo>
                    <a:cubicBezTo>
                      <a:pt x="1391136" y="305072"/>
                      <a:pt x="2127644" y="2"/>
                      <a:pt x="2895605" y="3"/>
                    </a:cubicBezTo>
                    <a:cubicBezTo>
                      <a:pt x="3663566" y="4"/>
                      <a:pt x="4400073" y="305076"/>
                      <a:pt x="4943103" y="848108"/>
                    </a:cubicBezTo>
                    <a:cubicBezTo>
                      <a:pt x="5486133" y="1391139"/>
                      <a:pt x="5791203" y="2127647"/>
                      <a:pt x="5791202" y="2895608"/>
                    </a:cubicBezTo>
                    <a:cubicBezTo>
                      <a:pt x="5791202" y="3663569"/>
                      <a:pt x="5486131" y="4400077"/>
                      <a:pt x="4943100" y="4943107"/>
                    </a:cubicBezTo>
                    <a:cubicBezTo>
                      <a:pt x="4400069" y="5486137"/>
                      <a:pt x="3663562" y="5791208"/>
                      <a:pt x="2895601" y="5791208"/>
                    </a:cubicBezTo>
                    <a:cubicBezTo>
                      <a:pt x="2127640" y="5791208"/>
                      <a:pt x="1391133" y="5486136"/>
                      <a:pt x="848103" y="4943105"/>
                    </a:cubicBezTo>
                    <a:cubicBezTo>
                      <a:pt x="305073" y="4400074"/>
                      <a:pt x="2" y="3663566"/>
                      <a:pt x="3" y="2895605"/>
                    </a:cubicBezTo>
                    <a:cubicBezTo>
                      <a:pt x="2" y="2895603"/>
                      <a:pt x="1" y="2895602"/>
                      <a:pt x="0" y="2895600"/>
                    </a:cubicBezTo>
                    <a:close/>
                    <a:moveTo>
                      <a:pt x="1509650" y="2895600"/>
                    </a:moveTo>
                    <a:cubicBezTo>
                      <a:pt x="1509649" y="3661039"/>
                      <a:pt x="2130159" y="4281551"/>
                      <a:pt x="2895598" y="4281552"/>
                    </a:cubicBezTo>
                    <a:cubicBezTo>
                      <a:pt x="3661037" y="4281552"/>
                      <a:pt x="4281548" y="3661042"/>
                      <a:pt x="4281549" y="2895603"/>
                    </a:cubicBezTo>
                    <a:cubicBezTo>
                      <a:pt x="4281549" y="2130164"/>
                      <a:pt x="3661038" y="1509653"/>
                      <a:pt x="2895599" y="1509653"/>
                    </a:cubicBezTo>
                    <a:cubicBezTo>
                      <a:pt x="2130160" y="1509652"/>
                      <a:pt x="1509648" y="2130162"/>
                      <a:pt x="1509647" y="2895601"/>
                    </a:cubicBezTo>
                    <a:cubicBezTo>
                      <a:pt x="1509648" y="2895601"/>
                      <a:pt x="1509649" y="2895600"/>
                      <a:pt x="1509650" y="289560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3" name="Chevron 42"/>
              <p:cNvSpPr/>
              <p:nvPr/>
            </p:nvSpPr>
            <p:spPr bwMode="auto">
              <a:xfrm rot="5400000">
                <a:off x="6346348" y="2970863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 bwMode="auto">
              <a:xfrm rot="10800000">
                <a:off x="4038600" y="4895111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 bwMode="auto">
              <a:xfrm rot="16200000" flipV="1">
                <a:off x="2058337" y="2589864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 bwMode="auto">
              <a:xfrm rot="10800000" flipH="1">
                <a:off x="4363586" y="609600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sp>
          <p:nvSpPr>
            <p:cNvPr id="53" name="Chevron 52"/>
            <p:cNvSpPr/>
            <p:nvPr/>
          </p:nvSpPr>
          <p:spPr bwMode="auto">
            <a:xfrm>
              <a:off x="381000" y="3200400"/>
              <a:ext cx="1752600" cy="1143000"/>
            </a:xfrm>
            <a:prstGeom prst="chevron">
              <a:avLst>
                <a:gd name="adj" fmla="val 233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Project Initiation</a:t>
              </a:r>
            </a:p>
          </p:txBody>
        </p:sp>
        <p:sp>
          <p:nvSpPr>
            <p:cNvPr id="48" name="Chevron 47"/>
            <p:cNvSpPr/>
            <p:nvPr/>
          </p:nvSpPr>
          <p:spPr bwMode="auto">
            <a:xfrm rot="10800000" flipH="1">
              <a:off x="1752600" y="32004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0800000" flipH="1">
              <a:off x="304800" y="32004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5" name="Chevron 54"/>
            <p:cNvSpPr/>
            <p:nvPr/>
          </p:nvSpPr>
          <p:spPr bwMode="auto">
            <a:xfrm>
              <a:off x="7086600" y="3124200"/>
              <a:ext cx="1752600" cy="1143000"/>
            </a:xfrm>
            <a:prstGeom prst="chevron">
              <a:avLst>
                <a:gd name="adj" fmla="val 233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u="none" dirty="0" smtClean="0">
                  <a:solidFill>
                    <a:schemeClr val="tx1"/>
                  </a:solidFill>
                </a:rPr>
                <a:t>Product Increment</a:t>
              </a:r>
            </a:p>
          </p:txBody>
        </p:sp>
        <p:sp>
          <p:nvSpPr>
            <p:cNvPr id="56" name="Chevron 55"/>
            <p:cNvSpPr/>
            <p:nvPr/>
          </p:nvSpPr>
          <p:spPr bwMode="auto">
            <a:xfrm rot="10800000" flipH="1">
              <a:off x="8458200" y="31242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7" name="Chevron 56"/>
            <p:cNvSpPr/>
            <p:nvPr/>
          </p:nvSpPr>
          <p:spPr bwMode="auto">
            <a:xfrm rot="10800000" flipH="1">
              <a:off x="7010400" y="31242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7400" y="41148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800" u="none" dirty="0" smtClean="0">
                  <a:latin typeface="+mn-lt"/>
                </a:rPr>
                <a:t>Planning</a:t>
              </a:r>
              <a:endParaRPr lang="en-US" sz="1800" u="none" dirty="0">
                <a:latin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76600" y="1676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u="none" dirty="0" smtClean="0">
                  <a:latin typeface="+mn-lt"/>
                </a:rPr>
                <a:t>Sprint</a:t>
              </a:r>
              <a:endParaRPr lang="en-US" sz="1800" u="none" dirty="0">
                <a:latin typeface="+mn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7400" y="3087469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800" u="none" dirty="0" smtClean="0">
                  <a:latin typeface="+mn-lt"/>
                </a:rPr>
                <a:t>Review</a:t>
              </a:r>
              <a:endParaRPr lang="en-US" sz="1800" u="none" dirty="0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541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800" u="none" dirty="0" smtClean="0">
                  <a:latin typeface="+mn-lt"/>
                </a:rPr>
                <a:t>Retrospective</a:t>
              </a:r>
              <a:endParaRPr lang="en-US" sz="1800" u="none" dirty="0">
                <a:latin typeface="+mn-lt"/>
              </a:endParaRPr>
            </a:p>
          </p:txBody>
        </p:sp>
        <p:pic>
          <p:nvPicPr>
            <p:cNvPr id="1026" name="Picture 2" descr="C:\Sync\Images\Microsoft Clip Organizer\j043157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43800" y="2743200"/>
              <a:ext cx="669925" cy="674391"/>
            </a:xfrm>
            <a:prstGeom prst="rect">
              <a:avLst/>
            </a:prstGeom>
            <a:noFill/>
          </p:spPr>
        </p:pic>
        <p:pic>
          <p:nvPicPr>
            <p:cNvPr id="1027" name="Picture 3" descr="C:\Sync\Images\Microsoft Clip Organizer\j043392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4343400"/>
              <a:ext cx="1147763" cy="1147763"/>
            </a:xfrm>
            <a:prstGeom prst="rect">
              <a:avLst/>
            </a:prstGeom>
            <a:noFill/>
          </p:spPr>
        </p:pic>
        <p:pic>
          <p:nvPicPr>
            <p:cNvPr id="1028" name="Picture 4" descr="C:\Sync\Images\Microsoft Clip Organizer\j0433901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" y="2895600"/>
              <a:ext cx="642938" cy="642938"/>
            </a:xfrm>
            <a:prstGeom prst="rect">
              <a:avLst/>
            </a:prstGeom>
            <a:noFill/>
          </p:spPr>
        </p:pic>
        <p:pic>
          <p:nvPicPr>
            <p:cNvPr id="1029" name="Picture 5" descr="C:\Sync\Images\Microsoft Clip Organizer\j0433941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352800" y="533400"/>
              <a:ext cx="1143000" cy="1143000"/>
            </a:xfrm>
            <a:prstGeom prst="rect">
              <a:avLst/>
            </a:prstGeom>
            <a:noFill/>
          </p:spPr>
        </p:pic>
        <p:pic>
          <p:nvPicPr>
            <p:cNvPr id="1030" name="Picture 6" descr="C:\Sync\Images\Microsoft Clip Organizer\j0434929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09800" y="3276600"/>
              <a:ext cx="827088" cy="827088"/>
            </a:xfrm>
            <a:prstGeom prst="rect">
              <a:avLst/>
            </a:prstGeom>
            <a:noFill/>
          </p:spPr>
        </p:pic>
        <p:pic>
          <p:nvPicPr>
            <p:cNvPr id="1031" name="Picture 7" descr="C:\Sync\Images\Microsoft Clip Organizer\j043484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943600" y="2057400"/>
              <a:ext cx="863600" cy="863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umProcessGr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3" y="0"/>
            <a:ext cx="8650974" cy="6303810"/>
          </a:xfrm>
          <a:prstGeom prst="rect">
            <a:avLst/>
          </a:prstGeom>
        </p:spPr>
      </p:pic>
      <p:sp>
        <p:nvSpPr>
          <p:cNvPr id="27" name="Chevron 26"/>
          <p:cNvSpPr/>
          <p:nvPr/>
        </p:nvSpPr>
        <p:spPr bwMode="auto">
          <a:xfrm>
            <a:off x="1143000" y="1752600"/>
            <a:ext cx="6705600" cy="3810000"/>
          </a:xfrm>
          <a:prstGeom prst="chevron">
            <a:avLst>
              <a:gd name="adj" fmla="val 31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1" u="none" dirty="0" smtClean="0">
                <a:solidFill>
                  <a:schemeClr val="tx1"/>
                </a:solidFill>
              </a:rPr>
              <a:t>Initiation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C:\Sync\Images\Microsoft Clip Organizer\j04339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457200"/>
            <a:ext cx="2546350" cy="2546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01E1C-12ED-4E5D-85C9-9DA457C4F2B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title"/>
          </p:nvPr>
        </p:nvSpPr>
        <p:spPr>
          <a:xfrm>
            <a:off x="457200" y="393700"/>
            <a:ext cx="8001000" cy="1143000"/>
          </a:xfrm>
        </p:spPr>
        <p:txBody>
          <a:bodyPr/>
          <a:lstStyle/>
          <a:p>
            <a:r>
              <a:rPr lang="en-US" dirty="0" smtClean="0"/>
              <a:t>Introductions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52400"/>
            <a:ext cx="4607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none" dirty="0" smtClean="0">
                <a:latin typeface="+mj-lt"/>
              </a:rPr>
              <a:t>Project </a:t>
            </a:r>
            <a:r>
              <a:rPr lang="en-US" sz="4400" b="1" u="none" dirty="0" smtClean="0">
                <a:solidFill>
                  <a:schemeClr val="accent1"/>
                </a:solidFill>
                <a:latin typeface="+mj-lt"/>
              </a:rPr>
              <a:t>Initiation</a:t>
            </a:r>
            <a:endParaRPr lang="en-US" b="1" u="non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57200" y="1828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none" dirty="0" smtClean="0">
                <a:solidFill>
                  <a:schemeClr val="bg1"/>
                </a:solidFill>
                <a:latin typeface="+mj-lt"/>
              </a:rPr>
              <a:t>Business Case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096000" y="1828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Backlog</a:t>
            </a:r>
          </a:p>
        </p:txBody>
      </p:sp>
      <p:pic>
        <p:nvPicPr>
          <p:cNvPr id="6" name="Picture 3" descr="C:\Sync\Images\Microsoft Clip Organizer\j04326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16809">
            <a:off x="6508299" y="954629"/>
            <a:ext cx="1757271" cy="1757271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 bwMode="auto">
          <a:xfrm>
            <a:off x="1981200" y="40386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8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76600" y="3733800"/>
            <a:ext cx="628650" cy="628650"/>
          </a:xfrm>
          <a:prstGeom prst="rect">
            <a:avLst/>
          </a:prstGeom>
          <a:noFill/>
        </p:spPr>
      </p:pic>
      <p:pic>
        <p:nvPicPr>
          <p:cNvPr id="9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57400" y="3581400"/>
            <a:ext cx="914400" cy="914400"/>
          </a:xfrm>
          <a:prstGeom prst="rect">
            <a:avLst/>
          </a:prstGeom>
          <a:noFill/>
        </p:spPr>
      </p:pic>
      <p:pic>
        <p:nvPicPr>
          <p:cNvPr id="10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581400"/>
            <a:ext cx="1143000" cy="1143000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 bwMode="auto">
          <a:xfrm>
            <a:off x="5029200" y="3962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Release Plan</a:t>
            </a:r>
          </a:p>
        </p:txBody>
      </p:sp>
      <p:pic>
        <p:nvPicPr>
          <p:cNvPr id="13" name="Picture 2" descr="C:\Sync\Images\Microsoft Clip Organizer\j04339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1151929"/>
            <a:ext cx="1371600" cy="1371600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 bwMode="auto">
          <a:xfrm>
            <a:off x="3429000" y="1828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Vision</a:t>
            </a:r>
          </a:p>
        </p:txBody>
      </p:sp>
      <p:pic>
        <p:nvPicPr>
          <p:cNvPr id="15" name="Picture 3" descr="C:\Sync\Images\Microsoft Clip Organizer\j043157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0" y="1152906"/>
            <a:ext cx="1371600" cy="1380744"/>
          </a:xfrm>
          <a:prstGeom prst="rect">
            <a:avLst/>
          </a:prstGeom>
          <a:noFill/>
        </p:spPr>
      </p:pic>
      <p:pic>
        <p:nvPicPr>
          <p:cNvPr id="16" name="Picture 8" descr="C:\Documents and Settings\bnaton0\My Documents\My Pictures\Microsoft Clip Organizer\j043391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86400" y="35052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1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umProcessGr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3" y="0"/>
            <a:ext cx="8650974" cy="6303810"/>
          </a:xfrm>
          <a:prstGeom prst="rect">
            <a:avLst/>
          </a:prstGeom>
        </p:spPr>
      </p:pic>
      <p:sp>
        <p:nvSpPr>
          <p:cNvPr id="27" name="Chevron 26"/>
          <p:cNvSpPr/>
          <p:nvPr/>
        </p:nvSpPr>
        <p:spPr bwMode="auto">
          <a:xfrm>
            <a:off x="1143000" y="1752600"/>
            <a:ext cx="6705600" cy="3810000"/>
          </a:xfrm>
          <a:prstGeom prst="chevron">
            <a:avLst>
              <a:gd name="adj" fmla="val 31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Sprint Planning</a:t>
            </a:r>
            <a:endParaRPr lang="en-US" sz="5400" b="1" u="none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C:\Sync\Images\Microsoft Clip Organizer\j043492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15900"/>
            <a:ext cx="2971800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9800" y="152400"/>
            <a:ext cx="4355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none" dirty="0" smtClean="0">
                <a:latin typeface="+mj-lt"/>
              </a:rPr>
              <a:t>Sprint </a:t>
            </a:r>
            <a:r>
              <a:rPr lang="en-US" sz="4400" b="1" u="none" dirty="0" smtClean="0">
                <a:solidFill>
                  <a:schemeClr val="accent2"/>
                </a:solidFill>
                <a:latin typeface="+mj-lt"/>
              </a:rPr>
              <a:t>Planning</a:t>
            </a:r>
            <a:endParaRPr lang="en-US" b="1" u="none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71600" y="2124671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Owner</a:t>
            </a:r>
          </a:p>
        </p:txBody>
      </p:sp>
      <p:pic>
        <p:nvPicPr>
          <p:cNvPr id="2050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85557"/>
            <a:ext cx="1701114" cy="1701114"/>
          </a:xfrm>
          <a:prstGeom prst="rect">
            <a:avLst/>
          </a:prstGeom>
          <a:noFill/>
        </p:spPr>
      </p:pic>
      <p:sp>
        <p:nvSpPr>
          <p:cNvPr id="22" name="Oval 21"/>
          <p:cNvSpPr/>
          <p:nvPr/>
        </p:nvSpPr>
        <p:spPr bwMode="auto">
          <a:xfrm>
            <a:off x="5029200" y="2124671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Backlog</a:t>
            </a:r>
          </a:p>
        </p:txBody>
      </p:sp>
      <p:pic>
        <p:nvPicPr>
          <p:cNvPr id="2051" name="Picture 3" descr="C:\Sync\Images\Microsoft Clip Organizer\j043266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316809">
            <a:off x="5441499" y="1098100"/>
            <a:ext cx="1757271" cy="1757271"/>
          </a:xfrm>
          <a:prstGeom prst="rect">
            <a:avLst/>
          </a:prstGeom>
          <a:noFill/>
        </p:spPr>
      </p:pic>
      <p:sp>
        <p:nvSpPr>
          <p:cNvPr id="23" name="Oval 22"/>
          <p:cNvSpPr/>
          <p:nvPr/>
        </p:nvSpPr>
        <p:spPr bwMode="auto">
          <a:xfrm>
            <a:off x="1371600" y="4495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24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667000" y="4191000"/>
            <a:ext cx="628650" cy="628650"/>
          </a:xfrm>
          <a:prstGeom prst="rect">
            <a:avLst/>
          </a:prstGeom>
          <a:noFill/>
        </p:spPr>
      </p:pic>
      <p:pic>
        <p:nvPicPr>
          <p:cNvPr id="25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1447800" y="4038600"/>
            <a:ext cx="914400" cy="914400"/>
          </a:xfrm>
          <a:prstGeom prst="rect">
            <a:avLst/>
          </a:prstGeom>
          <a:noFill/>
        </p:spPr>
      </p:pic>
      <p:pic>
        <p:nvPicPr>
          <p:cNvPr id="26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1200" y="4038600"/>
            <a:ext cx="1143000" cy="1143000"/>
          </a:xfrm>
          <a:prstGeom prst="rect">
            <a:avLst/>
          </a:prstGeom>
          <a:noFill/>
        </p:spPr>
      </p:pic>
      <p:sp>
        <p:nvSpPr>
          <p:cNvPr id="27" name="Oval 26"/>
          <p:cNvSpPr/>
          <p:nvPr/>
        </p:nvSpPr>
        <p:spPr bwMode="auto">
          <a:xfrm>
            <a:off x="5029200" y="4495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 Backlog</a:t>
            </a:r>
          </a:p>
        </p:txBody>
      </p:sp>
      <p:pic>
        <p:nvPicPr>
          <p:cNvPr id="2052" name="Picture 4" descr="C:\Sync\Images\Microsoft Clip Organizer\j0434929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3657600"/>
            <a:ext cx="1587500" cy="1587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umProcessGr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3" y="0"/>
            <a:ext cx="8650974" cy="6303810"/>
          </a:xfrm>
          <a:prstGeom prst="rect">
            <a:avLst/>
          </a:prstGeom>
        </p:spPr>
      </p:pic>
      <p:sp>
        <p:nvSpPr>
          <p:cNvPr id="27" name="Chevron 26"/>
          <p:cNvSpPr/>
          <p:nvPr/>
        </p:nvSpPr>
        <p:spPr bwMode="auto">
          <a:xfrm>
            <a:off x="1143000" y="1752600"/>
            <a:ext cx="6705600" cy="3810000"/>
          </a:xfrm>
          <a:prstGeom prst="chevron">
            <a:avLst>
              <a:gd name="adj" fmla="val 31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Sprint</a:t>
            </a:r>
            <a:endParaRPr lang="en-US" sz="5400" b="1" u="none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 descr="C:\Sync\Images\Microsoft Clip Organizer\j043394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743200" y="304800"/>
            <a:ext cx="3346450" cy="33464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5000" y="152400"/>
            <a:ext cx="5610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none" dirty="0" smtClean="0">
                <a:latin typeface="+mj-lt"/>
              </a:rPr>
              <a:t>Sprint (</a:t>
            </a:r>
            <a:r>
              <a:rPr lang="en-US" sz="4400" b="1" u="none" dirty="0" smtClean="0">
                <a:solidFill>
                  <a:schemeClr val="accent1"/>
                </a:solidFill>
                <a:latin typeface="+mj-lt"/>
              </a:rPr>
              <a:t>Daily Scrum</a:t>
            </a:r>
            <a:r>
              <a:rPr lang="en-US" sz="4400" b="1" u="none" dirty="0" smtClean="0">
                <a:latin typeface="+mj-lt"/>
              </a:rPr>
              <a:t>)</a:t>
            </a:r>
            <a:endParaRPr lang="en-US" b="1" u="none" dirty="0">
              <a:latin typeface="+mj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47800" y="19812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Master</a:t>
            </a:r>
          </a:p>
        </p:txBody>
      </p:sp>
      <p:pic>
        <p:nvPicPr>
          <p:cNvPr id="3074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19200"/>
            <a:ext cx="1524000" cy="1524000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 bwMode="auto">
          <a:xfrm>
            <a:off x="5181600" y="19812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16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553200" y="1676400"/>
            <a:ext cx="628650" cy="628650"/>
          </a:xfrm>
          <a:prstGeom prst="rect">
            <a:avLst/>
          </a:prstGeom>
          <a:noFill/>
        </p:spPr>
      </p:pic>
      <p:pic>
        <p:nvPicPr>
          <p:cNvPr id="17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5334000" y="1524000"/>
            <a:ext cx="914400" cy="914400"/>
          </a:xfrm>
          <a:prstGeom prst="rect">
            <a:avLst/>
          </a:prstGeom>
          <a:noFill/>
        </p:spPr>
      </p:pic>
      <p:pic>
        <p:nvPicPr>
          <p:cNvPr id="19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1524000"/>
            <a:ext cx="1143000" cy="114300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 bwMode="auto">
          <a:xfrm>
            <a:off x="762000" y="44196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 Backlog</a:t>
            </a:r>
          </a:p>
        </p:txBody>
      </p:sp>
      <p:pic>
        <p:nvPicPr>
          <p:cNvPr id="21" name="Picture 4" descr="C:\Sync\Images\Microsoft Clip Organizer\j043492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3581400"/>
            <a:ext cx="1587500" cy="1587500"/>
          </a:xfrm>
          <a:prstGeom prst="rect">
            <a:avLst/>
          </a:prstGeom>
          <a:noFill/>
        </p:spPr>
      </p:pic>
      <p:sp>
        <p:nvSpPr>
          <p:cNvPr id="28" name="Oval 27"/>
          <p:cNvSpPr/>
          <p:nvPr/>
        </p:nvSpPr>
        <p:spPr bwMode="auto">
          <a:xfrm>
            <a:off x="3505200" y="44196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Burndown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3075" name="Picture 3" descr="C:\Sync\Images\Microsoft Clip Organizer\j0434829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607480" flipV="1">
            <a:off x="4068525" y="3763725"/>
            <a:ext cx="1324744" cy="1324744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 bwMode="auto">
          <a:xfrm>
            <a:off x="6248400" y="44196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Impediment List</a:t>
            </a:r>
          </a:p>
        </p:txBody>
      </p:sp>
      <p:pic>
        <p:nvPicPr>
          <p:cNvPr id="5122" name="Picture 2" descr="C:\Sync\Images\Microsoft Clip Organizer\j043388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05600" y="3733800"/>
            <a:ext cx="1346200" cy="1346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  <p:bldP spid="2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 bwMode="auto">
          <a:xfrm>
            <a:off x="6096000" y="4724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none" dirty="0" smtClean="0">
                <a:solidFill>
                  <a:schemeClr val="bg1"/>
                </a:solidFill>
                <a:latin typeface="+mj-lt"/>
              </a:rPr>
              <a:t>Feature Testing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19050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Continuous Integration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3429000" y="36576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none" dirty="0" smtClean="0">
                <a:solidFill>
                  <a:schemeClr val="bg1"/>
                </a:solidFill>
                <a:latin typeface="+mj-lt"/>
              </a:rPr>
              <a:t>Developer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838200" y="19050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Source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152400"/>
            <a:ext cx="5891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none" dirty="0" smtClean="0">
                <a:latin typeface="+mj-lt"/>
              </a:rPr>
              <a:t>Sprint (</a:t>
            </a:r>
            <a:r>
              <a:rPr lang="en-US" sz="4400" b="1" u="none" dirty="0" smtClean="0">
                <a:solidFill>
                  <a:schemeClr val="accent2"/>
                </a:solidFill>
                <a:latin typeface="+mj-lt"/>
              </a:rPr>
              <a:t>Development</a:t>
            </a:r>
            <a:r>
              <a:rPr lang="en-US" sz="4400" b="1" u="none" dirty="0" smtClean="0">
                <a:latin typeface="+mj-lt"/>
              </a:rPr>
              <a:t>)</a:t>
            </a:r>
            <a:endParaRPr lang="en-US" b="1" u="none" dirty="0">
              <a:latin typeface="+mj-lt"/>
            </a:endParaRPr>
          </a:p>
        </p:txBody>
      </p:sp>
      <p:pic>
        <p:nvPicPr>
          <p:cNvPr id="4098" name="Picture 2" descr="C:\Sync\Images\Microsoft Clip Organizer\j0433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590800"/>
            <a:ext cx="1828800" cy="1828800"/>
          </a:xfrm>
          <a:prstGeom prst="rect">
            <a:avLst/>
          </a:prstGeom>
          <a:noFill/>
        </p:spPr>
      </p:pic>
      <p:pic>
        <p:nvPicPr>
          <p:cNvPr id="4099" name="Picture 3" descr="C:\Sync\Images\Microsoft Clip Organizer\j043264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143000"/>
            <a:ext cx="1524000" cy="1524000"/>
          </a:xfrm>
          <a:prstGeom prst="rect">
            <a:avLst/>
          </a:prstGeom>
          <a:noFill/>
        </p:spPr>
      </p:pic>
      <p:pic>
        <p:nvPicPr>
          <p:cNvPr id="4100" name="Picture 4" descr="C:\Sync\Images\Microsoft Clip Organizer\j043389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1295400"/>
            <a:ext cx="1295400" cy="1295400"/>
          </a:xfrm>
          <a:prstGeom prst="rect">
            <a:avLst/>
          </a:prstGeom>
          <a:noFill/>
        </p:spPr>
      </p:pic>
      <p:sp>
        <p:nvSpPr>
          <p:cNvPr id="25" name="Oval 24"/>
          <p:cNvSpPr/>
          <p:nvPr/>
        </p:nvSpPr>
        <p:spPr bwMode="auto">
          <a:xfrm>
            <a:off x="838200" y="4724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Unit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Testing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103" name="Picture 7" descr="C:\Documents and Settings\bnaton0\My Documents\My Pictures\Microsoft Clip Organizer\j043265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4343400"/>
            <a:ext cx="1041400" cy="1041400"/>
          </a:xfrm>
          <a:prstGeom prst="rect">
            <a:avLst/>
          </a:prstGeom>
          <a:noFill/>
        </p:spPr>
      </p:pic>
      <p:pic>
        <p:nvPicPr>
          <p:cNvPr id="4104" name="Picture 8" descr="C:\Sync\Images\Microsoft Clip Organizer\j043395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15100" y="40386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8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228600"/>
            <a:ext cx="8246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none" dirty="0" smtClean="0">
                <a:latin typeface="+mj-lt"/>
              </a:rPr>
              <a:t>Product Backlog </a:t>
            </a:r>
            <a:r>
              <a:rPr lang="en-US" sz="4400" b="1" u="none" dirty="0" smtClean="0">
                <a:solidFill>
                  <a:schemeClr val="accent1"/>
                </a:solidFill>
                <a:latin typeface="+mj-lt"/>
              </a:rPr>
              <a:t>Maintenance</a:t>
            </a:r>
            <a:endParaRPr lang="en-US" b="1" u="non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2930" y="2124671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Owner</a:t>
            </a:r>
          </a:p>
        </p:txBody>
      </p:sp>
      <p:pic>
        <p:nvPicPr>
          <p:cNvPr id="14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1530" y="1185557"/>
            <a:ext cx="1701114" cy="1701114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 bwMode="auto">
          <a:xfrm>
            <a:off x="5190530" y="2124671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Backlog</a:t>
            </a:r>
          </a:p>
        </p:txBody>
      </p:sp>
      <p:pic>
        <p:nvPicPr>
          <p:cNvPr id="16" name="Picture 3" descr="C:\Sync\Images\Microsoft Clip Organizer\j043266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316809">
            <a:off x="5602829" y="1098100"/>
            <a:ext cx="1757271" cy="1757271"/>
          </a:xfrm>
          <a:prstGeom prst="rect">
            <a:avLst/>
          </a:prstGeom>
          <a:noFill/>
        </p:spPr>
      </p:pic>
      <p:sp>
        <p:nvSpPr>
          <p:cNvPr id="17" name="Oval 16"/>
          <p:cNvSpPr/>
          <p:nvPr/>
        </p:nvSpPr>
        <p:spPr bwMode="auto">
          <a:xfrm>
            <a:off x="1532930" y="4495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19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828330" y="4191000"/>
            <a:ext cx="628650" cy="628650"/>
          </a:xfrm>
          <a:prstGeom prst="rect">
            <a:avLst/>
          </a:prstGeom>
          <a:noFill/>
        </p:spPr>
      </p:pic>
      <p:pic>
        <p:nvPicPr>
          <p:cNvPr id="20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1609130" y="4038600"/>
            <a:ext cx="914400" cy="914400"/>
          </a:xfrm>
          <a:prstGeom prst="rect">
            <a:avLst/>
          </a:prstGeom>
          <a:noFill/>
        </p:spPr>
      </p:pic>
      <p:pic>
        <p:nvPicPr>
          <p:cNvPr id="21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530" y="4038600"/>
            <a:ext cx="1143000" cy="1143000"/>
          </a:xfrm>
          <a:prstGeom prst="rect">
            <a:avLst/>
          </a:prstGeom>
          <a:noFill/>
        </p:spPr>
      </p:pic>
      <p:sp>
        <p:nvSpPr>
          <p:cNvPr id="26" name="Oval 25"/>
          <p:cNvSpPr/>
          <p:nvPr/>
        </p:nvSpPr>
        <p:spPr bwMode="auto">
          <a:xfrm>
            <a:off x="5190530" y="4495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Stakeholders &amp;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Users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5122" name="Picture 2" descr="C:\Sync\Images\Microsoft Clip Organizer\j043489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419130" y="3987800"/>
            <a:ext cx="812800" cy="812800"/>
          </a:xfrm>
          <a:prstGeom prst="rect">
            <a:avLst/>
          </a:prstGeom>
          <a:noFill/>
        </p:spPr>
      </p:pic>
      <p:pic>
        <p:nvPicPr>
          <p:cNvPr id="5125" name="Picture 5" descr="C:\Sync\Images\Microsoft Clip Organizer\j043265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85930" y="3981450"/>
            <a:ext cx="990600" cy="990600"/>
          </a:xfrm>
          <a:prstGeom prst="rect">
            <a:avLst/>
          </a:prstGeom>
          <a:noFill/>
        </p:spPr>
      </p:pic>
      <p:pic>
        <p:nvPicPr>
          <p:cNvPr id="5124" name="Picture 4" descr="C:\Sync\Images\Microsoft Clip Organizer\j043395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23930" y="3886200"/>
            <a:ext cx="1257300" cy="125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umProcessGr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3" y="0"/>
            <a:ext cx="8650974" cy="6303810"/>
          </a:xfrm>
          <a:prstGeom prst="rect">
            <a:avLst/>
          </a:prstGeom>
        </p:spPr>
      </p:pic>
      <p:sp>
        <p:nvSpPr>
          <p:cNvPr id="27" name="Chevron 26"/>
          <p:cNvSpPr/>
          <p:nvPr/>
        </p:nvSpPr>
        <p:spPr bwMode="auto">
          <a:xfrm>
            <a:off x="1143000" y="1752600"/>
            <a:ext cx="6705600" cy="3810000"/>
          </a:xfrm>
          <a:prstGeom prst="chevron">
            <a:avLst>
              <a:gd name="adj" fmla="val 31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Sprint Review</a:t>
            </a:r>
            <a:endParaRPr lang="en-US" sz="5400" b="1" u="none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122" name="Picture 2" descr="C:\Sync\Images\Microsoft Clip Organizer\j043484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86100" y="495300"/>
            <a:ext cx="255270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221159"/>
            <a:ext cx="391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none" dirty="0" smtClean="0">
                <a:latin typeface="+mj-lt"/>
              </a:rPr>
              <a:t>Sprint </a:t>
            </a:r>
            <a:r>
              <a:rPr lang="en-US" sz="4400" b="1" u="none" dirty="0" smtClean="0">
                <a:solidFill>
                  <a:schemeClr val="accent2"/>
                </a:solidFill>
                <a:latin typeface="+mj-lt"/>
              </a:rPr>
              <a:t>Review</a:t>
            </a:r>
            <a:endParaRPr lang="en-US" b="1" u="none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3400" y="2124671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Owner</a:t>
            </a:r>
          </a:p>
        </p:txBody>
      </p:sp>
      <p:pic>
        <p:nvPicPr>
          <p:cNvPr id="14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85557"/>
            <a:ext cx="1701114" cy="1701114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 bwMode="auto">
          <a:xfrm>
            <a:off x="3505200" y="2124671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Finished Product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981200" y="4495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19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76600" y="4191000"/>
            <a:ext cx="628650" cy="628650"/>
          </a:xfrm>
          <a:prstGeom prst="rect">
            <a:avLst/>
          </a:prstGeom>
          <a:noFill/>
        </p:spPr>
      </p:pic>
      <p:pic>
        <p:nvPicPr>
          <p:cNvPr id="20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57400" y="4038600"/>
            <a:ext cx="914400" cy="914400"/>
          </a:xfrm>
          <a:prstGeom prst="rect">
            <a:avLst/>
          </a:prstGeom>
          <a:noFill/>
        </p:spPr>
      </p:pic>
      <p:pic>
        <p:nvPicPr>
          <p:cNvPr id="21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4038600"/>
            <a:ext cx="1143000" cy="1143000"/>
          </a:xfrm>
          <a:prstGeom prst="rect">
            <a:avLst/>
          </a:prstGeom>
          <a:noFill/>
        </p:spPr>
      </p:pic>
      <p:sp>
        <p:nvSpPr>
          <p:cNvPr id="26" name="Oval 25"/>
          <p:cNvSpPr/>
          <p:nvPr/>
        </p:nvSpPr>
        <p:spPr bwMode="auto">
          <a:xfrm>
            <a:off x="5105400" y="4495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Stakeholders &amp;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Users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5122" name="Picture 2" descr="C:\Sync\Images\Microsoft Clip Organizer\j043489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5334000" y="3987800"/>
            <a:ext cx="812800" cy="812800"/>
          </a:xfrm>
          <a:prstGeom prst="rect">
            <a:avLst/>
          </a:prstGeom>
          <a:noFill/>
        </p:spPr>
      </p:pic>
      <p:pic>
        <p:nvPicPr>
          <p:cNvPr id="5125" name="Picture 5" descr="C:\Sync\Images\Microsoft Clip Organizer\j0432657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00800" y="3981450"/>
            <a:ext cx="990600" cy="990600"/>
          </a:xfrm>
          <a:prstGeom prst="rect">
            <a:avLst/>
          </a:prstGeom>
          <a:noFill/>
        </p:spPr>
      </p:pic>
      <p:pic>
        <p:nvPicPr>
          <p:cNvPr id="5124" name="Picture 4" descr="C:\Sync\Images\Microsoft Clip Organizer\j043395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38800" y="3886200"/>
            <a:ext cx="1257300" cy="1257300"/>
          </a:xfrm>
          <a:prstGeom prst="rect">
            <a:avLst/>
          </a:prstGeom>
          <a:noFill/>
        </p:spPr>
      </p:pic>
      <p:pic>
        <p:nvPicPr>
          <p:cNvPr id="6146" name="Picture 2" descr="C:\Sync\Images\Microsoft Clip Organizer\j043157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02096" y="1219200"/>
            <a:ext cx="1431904" cy="144145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 bwMode="auto">
          <a:xfrm>
            <a:off x="6324600" y="21336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Master</a:t>
            </a:r>
          </a:p>
        </p:txBody>
      </p:sp>
      <p:pic>
        <p:nvPicPr>
          <p:cNvPr id="18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flipH="1">
            <a:off x="6705600" y="1371600"/>
            <a:ext cx="1524000" cy="1524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26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umProcessGr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3" y="0"/>
            <a:ext cx="8650974" cy="6303810"/>
          </a:xfrm>
          <a:prstGeom prst="rect">
            <a:avLst/>
          </a:prstGeom>
        </p:spPr>
      </p:pic>
      <p:sp>
        <p:nvSpPr>
          <p:cNvPr id="27" name="Chevron 26"/>
          <p:cNvSpPr/>
          <p:nvPr/>
        </p:nvSpPr>
        <p:spPr bwMode="auto">
          <a:xfrm>
            <a:off x="914400" y="1752600"/>
            <a:ext cx="7086600" cy="3810000"/>
          </a:xfrm>
          <a:prstGeom prst="chevron">
            <a:avLst>
              <a:gd name="adj" fmla="val 31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Sprint Retrospective</a:t>
            </a:r>
            <a:endParaRPr lang="en-US" sz="5400" b="1" u="none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C:\Sync\Images\Microsoft Clip Organizer\j043392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762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Tommy Norman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0BB9-82A6-4400-B3A0-D8D42F4B993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3855168"/>
            <a:ext cx="8839200" cy="7277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Email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tommy.norman@compuware.com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33400" y="4800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Blog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www.tommynorman.com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447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none" dirty="0" smtClean="0">
                <a:solidFill>
                  <a:schemeClr val="accent1"/>
                </a:solidFill>
                <a:latin typeface="+mj-lt"/>
              </a:rPr>
              <a:t>Systems Architect</a:t>
            </a:r>
            <a:r>
              <a:rPr lang="en-US" sz="3200" u="none" dirty="0" smtClean="0">
                <a:latin typeface="+mj-lt"/>
              </a:rPr>
              <a:t>, Compuware Corporation</a:t>
            </a:r>
            <a:endParaRPr lang="en-US" sz="3200" u="none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25025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none" dirty="0" smtClean="0">
                <a:solidFill>
                  <a:schemeClr val="accent2"/>
                </a:solidFill>
                <a:latin typeface="+mj-lt"/>
              </a:rPr>
              <a:t>Certified Scrum Master</a:t>
            </a:r>
            <a:r>
              <a:rPr lang="en-US" sz="3200" u="none" dirty="0" smtClean="0">
                <a:latin typeface="+mj-lt"/>
              </a:rPr>
              <a:t>, Agile Alliance</a:t>
            </a:r>
            <a:endParaRPr lang="en-US" sz="3200" u="none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05271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none" dirty="0" smtClean="0">
                <a:solidFill>
                  <a:schemeClr val="accent1"/>
                </a:solidFill>
                <a:latin typeface="+mj-lt"/>
              </a:rPr>
              <a:t>MVP Team System</a:t>
            </a:r>
            <a:r>
              <a:rPr lang="en-US" sz="3200" u="none" dirty="0" smtClean="0">
                <a:latin typeface="+mj-lt"/>
              </a:rPr>
              <a:t>, Microsoft</a:t>
            </a:r>
            <a:endParaRPr lang="en-US" sz="3200" u="none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6" grpId="0"/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2600" y="152400"/>
            <a:ext cx="5705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none" dirty="0" smtClean="0">
                <a:latin typeface="+mj-lt"/>
              </a:rPr>
              <a:t>Sprint </a:t>
            </a:r>
            <a:r>
              <a:rPr lang="en-US" sz="4400" b="1" u="none" dirty="0" smtClean="0">
                <a:solidFill>
                  <a:schemeClr val="accent1"/>
                </a:solidFill>
                <a:latin typeface="+mj-lt"/>
              </a:rPr>
              <a:t>Retrospective</a:t>
            </a:r>
            <a:endParaRPr lang="en-US" b="1" u="non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4000" y="2124671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Owner</a:t>
            </a:r>
          </a:p>
        </p:txBody>
      </p:sp>
      <p:pic>
        <p:nvPicPr>
          <p:cNvPr id="14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85557"/>
            <a:ext cx="1701114" cy="1701114"/>
          </a:xfrm>
          <a:prstGeom prst="rect">
            <a:avLst/>
          </a:prstGeom>
          <a:noFill/>
        </p:spPr>
      </p:pic>
      <p:sp>
        <p:nvSpPr>
          <p:cNvPr id="17" name="Oval 16"/>
          <p:cNvSpPr/>
          <p:nvPr/>
        </p:nvSpPr>
        <p:spPr bwMode="auto">
          <a:xfrm>
            <a:off x="1524000" y="4495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19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819400" y="4191000"/>
            <a:ext cx="628650" cy="628650"/>
          </a:xfrm>
          <a:prstGeom prst="rect">
            <a:avLst/>
          </a:prstGeom>
          <a:noFill/>
        </p:spPr>
      </p:pic>
      <p:pic>
        <p:nvPicPr>
          <p:cNvPr id="20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600200" y="4038600"/>
            <a:ext cx="914400" cy="914400"/>
          </a:xfrm>
          <a:prstGeom prst="rect">
            <a:avLst/>
          </a:prstGeom>
          <a:noFill/>
        </p:spPr>
      </p:pic>
      <p:pic>
        <p:nvPicPr>
          <p:cNvPr id="21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4038600"/>
            <a:ext cx="1143000" cy="1143000"/>
          </a:xfrm>
          <a:prstGeom prst="rect">
            <a:avLst/>
          </a:prstGeom>
          <a:noFill/>
        </p:spPr>
      </p:pic>
      <p:sp>
        <p:nvSpPr>
          <p:cNvPr id="26" name="Oval 25"/>
          <p:cNvSpPr/>
          <p:nvPr/>
        </p:nvSpPr>
        <p:spPr bwMode="auto">
          <a:xfrm>
            <a:off x="5181600" y="44958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Stakeholders &amp;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Users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5122" name="Picture 2" descr="C:\Sync\Images\Microsoft Clip Organizer\j043489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5410200" y="3987800"/>
            <a:ext cx="812800" cy="812800"/>
          </a:xfrm>
          <a:prstGeom prst="rect">
            <a:avLst/>
          </a:prstGeom>
          <a:noFill/>
        </p:spPr>
      </p:pic>
      <p:pic>
        <p:nvPicPr>
          <p:cNvPr id="5125" name="Picture 5" descr="C:\Sync\Images\Microsoft Clip Organizer\j0432657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77000" y="3981450"/>
            <a:ext cx="990600" cy="990600"/>
          </a:xfrm>
          <a:prstGeom prst="rect">
            <a:avLst/>
          </a:prstGeom>
          <a:noFill/>
        </p:spPr>
      </p:pic>
      <p:pic>
        <p:nvPicPr>
          <p:cNvPr id="5124" name="Picture 4" descr="C:\Sync\Images\Microsoft Clip Organizer\j043395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5000" y="3886200"/>
            <a:ext cx="1257300" cy="12573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 bwMode="auto">
          <a:xfrm>
            <a:off x="5105400" y="21336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Master</a:t>
            </a:r>
          </a:p>
        </p:txBody>
      </p:sp>
      <p:pic>
        <p:nvPicPr>
          <p:cNvPr id="18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5486400" y="1371600"/>
            <a:ext cx="1524000" cy="1524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6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429000"/>
            <a:ext cx="8001000" cy="2456057"/>
          </a:xfrm>
        </p:spPr>
        <p:txBody>
          <a:bodyPr anchor="t">
            <a:spAutoFit/>
          </a:bodyPr>
          <a:lstStyle/>
          <a:p>
            <a:pPr algn="r"/>
            <a:r>
              <a:rPr lang="en-US" sz="9600" dirty="0" smtClean="0">
                <a:solidFill>
                  <a:schemeClr val="accent2"/>
                </a:solidFill>
              </a:rPr>
              <a:t>Rinse</a:t>
            </a:r>
            <a:r>
              <a:rPr lang="en-US" sz="9600" dirty="0" smtClean="0"/>
              <a:t> </a:t>
            </a:r>
            <a:br>
              <a:rPr lang="en-US" sz="9600" dirty="0" smtClean="0"/>
            </a:br>
            <a:r>
              <a:rPr lang="en-US" sz="9600" dirty="0" smtClean="0"/>
              <a:t>and </a:t>
            </a:r>
            <a:r>
              <a:rPr lang="en-US" sz="9600" dirty="0" smtClean="0">
                <a:solidFill>
                  <a:schemeClr val="accent1"/>
                </a:solidFill>
              </a:rPr>
              <a:t>Repeat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762000" y="381000"/>
            <a:ext cx="3657600" cy="3810000"/>
            <a:chOff x="1828800" y="2133600"/>
            <a:chExt cx="3657600" cy="3810000"/>
          </a:xfrm>
        </p:grpSpPr>
        <p:sp>
          <p:nvSpPr>
            <p:cNvPr id="7" name="Circular Arrow 6"/>
            <p:cNvSpPr/>
            <p:nvPr/>
          </p:nvSpPr>
          <p:spPr bwMode="auto">
            <a:xfrm>
              <a:off x="1828800" y="2133600"/>
              <a:ext cx="3657600" cy="3657600"/>
            </a:xfrm>
            <a:prstGeom prst="circular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9" name="Circular Arrow 8"/>
            <p:cNvSpPr/>
            <p:nvPr/>
          </p:nvSpPr>
          <p:spPr bwMode="auto">
            <a:xfrm flipH="1" flipV="1">
              <a:off x="1828800" y="2286000"/>
              <a:ext cx="3657600" cy="3657600"/>
            </a:xfrm>
            <a:prstGeom prst="circular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/>
          <p:nvPr/>
        </p:nvGrpSpPr>
        <p:grpSpPr>
          <a:xfrm>
            <a:off x="304800" y="152400"/>
            <a:ext cx="8537443" cy="5915021"/>
            <a:chOff x="304800" y="533400"/>
            <a:chExt cx="8537443" cy="591502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grpSp>
          <p:nvGrpSpPr>
            <p:cNvPr id="3" name="Group 49"/>
            <p:cNvGrpSpPr/>
            <p:nvPr/>
          </p:nvGrpSpPr>
          <p:grpSpPr>
            <a:xfrm rot="1352418">
              <a:off x="1762971" y="841641"/>
              <a:ext cx="5508487" cy="5606780"/>
              <a:chOff x="1524000" y="609600"/>
              <a:chExt cx="5793699" cy="5791200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1524000" y="609600"/>
                <a:ext cx="5791200" cy="5791200"/>
              </a:xfrm>
              <a:custGeom>
                <a:avLst/>
                <a:gdLst>
                  <a:gd name="connsiteX0" fmla="*/ 0 w 5791200"/>
                  <a:gd name="connsiteY0" fmla="*/ 2895600 h 5791200"/>
                  <a:gd name="connsiteX1" fmla="*/ 848105 w 5791200"/>
                  <a:gd name="connsiteY1" fmla="*/ 848102 h 5791200"/>
                  <a:gd name="connsiteX2" fmla="*/ 2895605 w 5791200"/>
                  <a:gd name="connsiteY2" fmla="*/ 3 h 5791200"/>
                  <a:gd name="connsiteX3" fmla="*/ 4943103 w 5791200"/>
                  <a:gd name="connsiteY3" fmla="*/ 848108 h 5791200"/>
                  <a:gd name="connsiteX4" fmla="*/ 5791202 w 5791200"/>
                  <a:gd name="connsiteY4" fmla="*/ 2895608 h 5791200"/>
                  <a:gd name="connsiteX5" fmla="*/ 4943100 w 5791200"/>
                  <a:gd name="connsiteY5" fmla="*/ 4943107 h 5791200"/>
                  <a:gd name="connsiteX6" fmla="*/ 2895601 w 5791200"/>
                  <a:gd name="connsiteY6" fmla="*/ 5791208 h 5791200"/>
                  <a:gd name="connsiteX7" fmla="*/ 848103 w 5791200"/>
                  <a:gd name="connsiteY7" fmla="*/ 4943105 h 5791200"/>
                  <a:gd name="connsiteX8" fmla="*/ 3 w 5791200"/>
                  <a:gd name="connsiteY8" fmla="*/ 2895605 h 5791200"/>
                  <a:gd name="connsiteX9" fmla="*/ 0 w 5791200"/>
                  <a:gd name="connsiteY9" fmla="*/ 2895600 h 5791200"/>
                  <a:gd name="connsiteX10" fmla="*/ 1509650 w 5791200"/>
                  <a:gd name="connsiteY10" fmla="*/ 2895600 h 5791200"/>
                  <a:gd name="connsiteX11" fmla="*/ 2895598 w 5791200"/>
                  <a:gd name="connsiteY11" fmla="*/ 4281552 h 5791200"/>
                  <a:gd name="connsiteX12" fmla="*/ 4281549 w 5791200"/>
                  <a:gd name="connsiteY12" fmla="*/ 2895603 h 5791200"/>
                  <a:gd name="connsiteX13" fmla="*/ 2895599 w 5791200"/>
                  <a:gd name="connsiteY13" fmla="*/ 1509653 h 5791200"/>
                  <a:gd name="connsiteX14" fmla="*/ 1509647 w 5791200"/>
                  <a:gd name="connsiteY14" fmla="*/ 2895601 h 5791200"/>
                  <a:gd name="connsiteX15" fmla="*/ 1509650 w 5791200"/>
                  <a:gd name="connsiteY15" fmla="*/ 2895600 h 579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91200" h="5791200">
                    <a:moveTo>
                      <a:pt x="0" y="2895600"/>
                    </a:moveTo>
                    <a:cubicBezTo>
                      <a:pt x="1" y="2127639"/>
                      <a:pt x="305073" y="1391132"/>
                      <a:pt x="848105" y="848102"/>
                    </a:cubicBezTo>
                    <a:cubicBezTo>
                      <a:pt x="1391136" y="305072"/>
                      <a:pt x="2127644" y="2"/>
                      <a:pt x="2895605" y="3"/>
                    </a:cubicBezTo>
                    <a:cubicBezTo>
                      <a:pt x="3663566" y="4"/>
                      <a:pt x="4400073" y="305076"/>
                      <a:pt x="4943103" y="848108"/>
                    </a:cubicBezTo>
                    <a:cubicBezTo>
                      <a:pt x="5486133" y="1391139"/>
                      <a:pt x="5791203" y="2127647"/>
                      <a:pt x="5791202" y="2895608"/>
                    </a:cubicBezTo>
                    <a:cubicBezTo>
                      <a:pt x="5791202" y="3663569"/>
                      <a:pt x="5486131" y="4400077"/>
                      <a:pt x="4943100" y="4943107"/>
                    </a:cubicBezTo>
                    <a:cubicBezTo>
                      <a:pt x="4400069" y="5486137"/>
                      <a:pt x="3663562" y="5791208"/>
                      <a:pt x="2895601" y="5791208"/>
                    </a:cubicBezTo>
                    <a:cubicBezTo>
                      <a:pt x="2127640" y="5791208"/>
                      <a:pt x="1391133" y="5486136"/>
                      <a:pt x="848103" y="4943105"/>
                    </a:cubicBezTo>
                    <a:cubicBezTo>
                      <a:pt x="305073" y="4400074"/>
                      <a:pt x="2" y="3663566"/>
                      <a:pt x="3" y="2895605"/>
                    </a:cubicBezTo>
                    <a:cubicBezTo>
                      <a:pt x="2" y="2895603"/>
                      <a:pt x="1" y="2895602"/>
                      <a:pt x="0" y="2895600"/>
                    </a:cubicBezTo>
                    <a:close/>
                    <a:moveTo>
                      <a:pt x="1509650" y="2895600"/>
                    </a:moveTo>
                    <a:cubicBezTo>
                      <a:pt x="1509649" y="3661039"/>
                      <a:pt x="2130159" y="4281551"/>
                      <a:pt x="2895598" y="4281552"/>
                    </a:cubicBezTo>
                    <a:cubicBezTo>
                      <a:pt x="3661037" y="4281552"/>
                      <a:pt x="4281548" y="3661042"/>
                      <a:pt x="4281549" y="2895603"/>
                    </a:cubicBezTo>
                    <a:cubicBezTo>
                      <a:pt x="4281549" y="2130164"/>
                      <a:pt x="3661038" y="1509653"/>
                      <a:pt x="2895599" y="1509653"/>
                    </a:cubicBezTo>
                    <a:cubicBezTo>
                      <a:pt x="2130160" y="1509652"/>
                      <a:pt x="1509648" y="2130162"/>
                      <a:pt x="1509647" y="2895601"/>
                    </a:cubicBezTo>
                    <a:cubicBezTo>
                      <a:pt x="1509648" y="2895601"/>
                      <a:pt x="1509649" y="2895600"/>
                      <a:pt x="1509650" y="289560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3" name="Chevron 42"/>
              <p:cNvSpPr/>
              <p:nvPr/>
            </p:nvSpPr>
            <p:spPr bwMode="auto">
              <a:xfrm rot="5400000">
                <a:off x="6346348" y="2970863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 bwMode="auto">
              <a:xfrm rot="10800000">
                <a:off x="4038600" y="4895111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 bwMode="auto">
              <a:xfrm rot="16200000" flipV="1">
                <a:off x="2058337" y="2589864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 bwMode="auto">
              <a:xfrm rot="10800000" flipH="1">
                <a:off x="4363586" y="609600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sp>
          <p:nvSpPr>
            <p:cNvPr id="53" name="Chevron 52"/>
            <p:cNvSpPr/>
            <p:nvPr/>
          </p:nvSpPr>
          <p:spPr bwMode="auto">
            <a:xfrm>
              <a:off x="381000" y="3200400"/>
              <a:ext cx="1752600" cy="1143000"/>
            </a:xfrm>
            <a:prstGeom prst="chevron">
              <a:avLst>
                <a:gd name="adj" fmla="val 233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Project Initiation</a:t>
              </a:r>
            </a:p>
          </p:txBody>
        </p:sp>
        <p:sp>
          <p:nvSpPr>
            <p:cNvPr id="48" name="Chevron 47"/>
            <p:cNvSpPr/>
            <p:nvPr/>
          </p:nvSpPr>
          <p:spPr bwMode="auto">
            <a:xfrm rot="10800000" flipH="1">
              <a:off x="1752600" y="32004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0800000" flipH="1">
              <a:off x="304800" y="32004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5" name="Chevron 54"/>
            <p:cNvSpPr/>
            <p:nvPr/>
          </p:nvSpPr>
          <p:spPr bwMode="auto">
            <a:xfrm>
              <a:off x="7086600" y="3124200"/>
              <a:ext cx="1752600" cy="1143000"/>
            </a:xfrm>
            <a:prstGeom prst="chevron">
              <a:avLst>
                <a:gd name="adj" fmla="val 233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u="none" dirty="0" smtClean="0">
                  <a:solidFill>
                    <a:schemeClr val="tx1"/>
                  </a:solidFill>
                </a:rPr>
                <a:t>Product Increment</a:t>
              </a:r>
            </a:p>
          </p:txBody>
        </p:sp>
        <p:sp>
          <p:nvSpPr>
            <p:cNvPr id="56" name="Chevron 55"/>
            <p:cNvSpPr/>
            <p:nvPr/>
          </p:nvSpPr>
          <p:spPr bwMode="auto">
            <a:xfrm rot="10800000" flipH="1">
              <a:off x="8458200" y="31242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7" name="Chevron 56"/>
            <p:cNvSpPr/>
            <p:nvPr/>
          </p:nvSpPr>
          <p:spPr bwMode="auto">
            <a:xfrm rot="10800000" flipH="1">
              <a:off x="7010400" y="31242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7400" y="41148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800" u="none" dirty="0" smtClean="0">
                  <a:latin typeface="+mn-lt"/>
                </a:rPr>
                <a:t>Planning</a:t>
              </a:r>
              <a:endParaRPr lang="en-US" sz="1800" u="none" dirty="0">
                <a:latin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76600" y="1676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u="none" dirty="0" smtClean="0">
                  <a:latin typeface="+mn-lt"/>
                </a:rPr>
                <a:t>Sprint</a:t>
              </a:r>
              <a:endParaRPr lang="en-US" sz="1800" u="none" dirty="0">
                <a:latin typeface="+mn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7400" y="3087469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800" u="none" dirty="0" smtClean="0">
                  <a:latin typeface="+mn-lt"/>
                </a:rPr>
                <a:t>Review</a:t>
              </a:r>
              <a:endParaRPr lang="en-US" sz="1800" u="none" dirty="0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541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800" u="none" dirty="0" smtClean="0">
                  <a:latin typeface="+mn-lt"/>
                </a:rPr>
                <a:t>Retrospective</a:t>
              </a:r>
              <a:endParaRPr lang="en-US" sz="1800" u="none" dirty="0">
                <a:latin typeface="+mn-lt"/>
              </a:endParaRPr>
            </a:p>
          </p:txBody>
        </p:sp>
        <p:pic>
          <p:nvPicPr>
            <p:cNvPr id="1026" name="Picture 2" descr="C:\Sync\Images\Microsoft Clip Organizer\j043157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43800" y="2743200"/>
              <a:ext cx="669925" cy="674391"/>
            </a:xfrm>
            <a:prstGeom prst="rect">
              <a:avLst/>
            </a:prstGeom>
            <a:noFill/>
          </p:spPr>
        </p:pic>
        <p:pic>
          <p:nvPicPr>
            <p:cNvPr id="1027" name="Picture 3" descr="C:\Sync\Images\Microsoft Clip Organizer\j043392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4343400"/>
              <a:ext cx="1147763" cy="1147763"/>
            </a:xfrm>
            <a:prstGeom prst="rect">
              <a:avLst/>
            </a:prstGeom>
            <a:noFill/>
          </p:spPr>
        </p:pic>
        <p:pic>
          <p:nvPicPr>
            <p:cNvPr id="1028" name="Picture 4" descr="C:\Sync\Images\Microsoft Clip Organizer\j0433901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" y="2895600"/>
              <a:ext cx="642938" cy="642938"/>
            </a:xfrm>
            <a:prstGeom prst="rect">
              <a:avLst/>
            </a:prstGeom>
            <a:noFill/>
          </p:spPr>
        </p:pic>
        <p:pic>
          <p:nvPicPr>
            <p:cNvPr id="1029" name="Picture 5" descr="C:\Sync\Images\Microsoft Clip Organizer\j0433941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352800" y="533400"/>
              <a:ext cx="1143000" cy="1143000"/>
            </a:xfrm>
            <a:prstGeom prst="rect">
              <a:avLst/>
            </a:prstGeom>
            <a:noFill/>
          </p:spPr>
        </p:pic>
        <p:pic>
          <p:nvPicPr>
            <p:cNvPr id="1030" name="Picture 6" descr="C:\Sync\Images\Microsoft Clip Organizer\j0434929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09800" y="3276600"/>
              <a:ext cx="827088" cy="827088"/>
            </a:xfrm>
            <a:prstGeom prst="rect">
              <a:avLst/>
            </a:prstGeom>
            <a:noFill/>
          </p:spPr>
        </p:pic>
        <p:pic>
          <p:nvPicPr>
            <p:cNvPr id="1031" name="Picture 7" descr="C:\Sync\Images\Microsoft Clip Organizer\j043484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943600" y="2057400"/>
              <a:ext cx="863600" cy="863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01E1C-12ED-4E5D-85C9-9DA457C4F2B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title"/>
          </p:nvPr>
        </p:nvSpPr>
        <p:spPr>
          <a:xfrm>
            <a:off x="457200" y="393700"/>
            <a:ext cx="8001000" cy="1143000"/>
          </a:xfrm>
        </p:spPr>
        <p:txBody>
          <a:bodyPr/>
          <a:lstStyle/>
          <a:p>
            <a:r>
              <a:rPr lang="en-US" dirty="0" smtClean="0"/>
              <a:t>Project Management </a:t>
            </a:r>
            <a:br>
              <a:rPr lang="en-US" dirty="0" smtClean="0"/>
            </a:br>
            <a:r>
              <a:rPr lang="en-US" dirty="0" smtClean="0"/>
              <a:t>in Scrum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2 7"/>
          <p:cNvSpPr/>
          <p:nvPr/>
        </p:nvSpPr>
        <p:spPr bwMode="auto">
          <a:xfrm rot="1394199">
            <a:off x="970022" y="957432"/>
            <a:ext cx="7265950" cy="6096994"/>
          </a:xfrm>
          <a:prstGeom prst="irregularSeal2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1274195"/>
          </a:xfrm>
        </p:spPr>
        <p:txBody>
          <a:bodyPr anchor="t">
            <a:spAutoFit/>
          </a:bodyPr>
          <a:lstStyle/>
          <a:p>
            <a:pPr algn="ctr"/>
            <a:r>
              <a:rPr lang="en-US" sz="9600" dirty="0" smtClean="0"/>
              <a:t>PMBOK</a:t>
            </a:r>
          </a:p>
        </p:txBody>
      </p:sp>
      <p:pic>
        <p:nvPicPr>
          <p:cNvPr id="7170" name="Picture 2" descr="C:\Documents and Settings\bnaton0\My Documents\My Pictures\Microsoft Clip Organizer\j04326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210781"/>
            <a:ext cx="3733800" cy="3733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563" y="228600"/>
            <a:ext cx="4546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none" dirty="0" smtClean="0">
                <a:solidFill>
                  <a:schemeClr val="accent2"/>
                </a:solidFill>
                <a:latin typeface="+mj-lt"/>
              </a:rPr>
              <a:t>Process</a:t>
            </a:r>
            <a:r>
              <a:rPr lang="en-US" sz="4400" b="1" u="none" dirty="0" smtClean="0">
                <a:latin typeface="+mj-lt"/>
              </a:rPr>
              <a:t> Groups</a:t>
            </a:r>
            <a:endParaRPr lang="en-US" b="1" u="none" dirty="0">
              <a:latin typeface="+mj-lt"/>
            </a:endParaRPr>
          </a:p>
        </p:txBody>
      </p:sp>
      <p:sp>
        <p:nvSpPr>
          <p:cNvPr id="28" name="Chevron 27"/>
          <p:cNvSpPr/>
          <p:nvPr/>
        </p:nvSpPr>
        <p:spPr bwMode="auto">
          <a:xfrm>
            <a:off x="762000" y="1981200"/>
            <a:ext cx="2590800" cy="1295400"/>
          </a:xfrm>
          <a:prstGeom prst="chevron">
            <a:avLst>
              <a:gd name="adj" fmla="val 3039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Initiation</a:t>
            </a:r>
          </a:p>
        </p:txBody>
      </p:sp>
      <p:sp>
        <p:nvSpPr>
          <p:cNvPr id="29" name="Chevron 28"/>
          <p:cNvSpPr/>
          <p:nvPr/>
        </p:nvSpPr>
        <p:spPr bwMode="auto">
          <a:xfrm>
            <a:off x="2971800" y="1981200"/>
            <a:ext cx="2590800" cy="1295400"/>
          </a:xfrm>
          <a:prstGeom prst="chevron">
            <a:avLst>
              <a:gd name="adj" fmla="val 3039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Planning</a:t>
            </a:r>
          </a:p>
        </p:txBody>
      </p:sp>
      <p:sp>
        <p:nvSpPr>
          <p:cNvPr id="30" name="Chevron 29"/>
          <p:cNvSpPr/>
          <p:nvPr/>
        </p:nvSpPr>
        <p:spPr bwMode="auto">
          <a:xfrm>
            <a:off x="5181600" y="1981200"/>
            <a:ext cx="2590800" cy="1295400"/>
          </a:xfrm>
          <a:prstGeom prst="chevron">
            <a:avLst>
              <a:gd name="adj" fmla="val 3039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Executing</a:t>
            </a:r>
          </a:p>
        </p:txBody>
      </p:sp>
      <p:sp>
        <p:nvSpPr>
          <p:cNvPr id="31" name="Chevron 30"/>
          <p:cNvSpPr/>
          <p:nvPr/>
        </p:nvSpPr>
        <p:spPr bwMode="auto">
          <a:xfrm>
            <a:off x="1600200" y="3505200"/>
            <a:ext cx="2590800" cy="1295400"/>
          </a:xfrm>
          <a:prstGeom prst="chevron">
            <a:avLst>
              <a:gd name="adj" fmla="val 3039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Controlling</a:t>
            </a:r>
          </a:p>
        </p:txBody>
      </p:sp>
      <p:sp>
        <p:nvSpPr>
          <p:cNvPr id="32" name="Chevron 31"/>
          <p:cNvSpPr/>
          <p:nvPr/>
        </p:nvSpPr>
        <p:spPr bwMode="auto">
          <a:xfrm>
            <a:off x="3810000" y="3505200"/>
            <a:ext cx="2590800" cy="1295400"/>
          </a:xfrm>
          <a:prstGeom prst="chevron">
            <a:avLst>
              <a:gd name="adj" fmla="val 3039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Monitoring</a:t>
            </a:r>
          </a:p>
        </p:txBody>
      </p:sp>
      <p:sp>
        <p:nvSpPr>
          <p:cNvPr id="33" name="Chevron 32"/>
          <p:cNvSpPr/>
          <p:nvPr/>
        </p:nvSpPr>
        <p:spPr bwMode="auto">
          <a:xfrm>
            <a:off x="6019800" y="3505200"/>
            <a:ext cx="2590800" cy="1295400"/>
          </a:xfrm>
          <a:prstGeom prst="chevron">
            <a:avLst>
              <a:gd name="adj" fmla="val 3039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Closing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9827" y="228600"/>
            <a:ext cx="4900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none" dirty="0" smtClean="0">
                <a:solidFill>
                  <a:schemeClr val="accent1"/>
                </a:solidFill>
                <a:latin typeface="+mj-lt"/>
              </a:rPr>
              <a:t>Knowledge</a:t>
            </a:r>
            <a:r>
              <a:rPr lang="en-US" sz="4400" b="1" u="none" dirty="0" smtClean="0">
                <a:latin typeface="+mj-lt"/>
              </a:rPr>
              <a:t> Areas</a:t>
            </a:r>
            <a:endParaRPr lang="en-US" b="1" u="none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9600" y="12954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057900" y="44196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Procurement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09600" y="28194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9600" y="44196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Communication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352800" y="12954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057900" y="12954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352800" y="28194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Quality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057900" y="28194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u="none" dirty="0" smtClean="0">
                <a:solidFill>
                  <a:schemeClr val="tx1"/>
                </a:solidFill>
                <a:latin typeface="+mj-lt"/>
              </a:rPr>
              <a:t>Resources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352800" y="4419600"/>
            <a:ext cx="25527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Risk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/>
          <p:nvPr/>
        </p:nvGrpSpPr>
        <p:grpSpPr>
          <a:xfrm>
            <a:off x="838200" y="990600"/>
            <a:ext cx="7391400" cy="5000621"/>
            <a:chOff x="304800" y="533400"/>
            <a:chExt cx="8537443" cy="591502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grpSp>
          <p:nvGrpSpPr>
            <p:cNvPr id="3" name="Group 49"/>
            <p:cNvGrpSpPr/>
            <p:nvPr/>
          </p:nvGrpSpPr>
          <p:grpSpPr>
            <a:xfrm rot="1352418">
              <a:off x="1762971" y="841641"/>
              <a:ext cx="5508487" cy="5606780"/>
              <a:chOff x="1524000" y="609600"/>
              <a:chExt cx="5793699" cy="5791200"/>
            </a:xfrm>
          </p:grpSpPr>
          <p:sp>
            <p:nvSpPr>
              <p:cNvPr id="36" name="Freeform 35"/>
              <p:cNvSpPr/>
              <p:nvPr/>
            </p:nvSpPr>
            <p:spPr bwMode="auto">
              <a:xfrm>
                <a:off x="1524000" y="609600"/>
                <a:ext cx="5791200" cy="5791200"/>
              </a:xfrm>
              <a:custGeom>
                <a:avLst/>
                <a:gdLst>
                  <a:gd name="connsiteX0" fmla="*/ 0 w 5791200"/>
                  <a:gd name="connsiteY0" fmla="*/ 2895600 h 5791200"/>
                  <a:gd name="connsiteX1" fmla="*/ 848105 w 5791200"/>
                  <a:gd name="connsiteY1" fmla="*/ 848102 h 5791200"/>
                  <a:gd name="connsiteX2" fmla="*/ 2895605 w 5791200"/>
                  <a:gd name="connsiteY2" fmla="*/ 3 h 5791200"/>
                  <a:gd name="connsiteX3" fmla="*/ 4943103 w 5791200"/>
                  <a:gd name="connsiteY3" fmla="*/ 848108 h 5791200"/>
                  <a:gd name="connsiteX4" fmla="*/ 5791202 w 5791200"/>
                  <a:gd name="connsiteY4" fmla="*/ 2895608 h 5791200"/>
                  <a:gd name="connsiteX5" fmla="*/ 4943100 w 5791200"/>
                  <a:gd name="connsiteY5" fmla="*/ 4943107 h 5791200"/>
                  <a:gd name="connsiteX6" fmla="*/ 2895601 w 5791200"/>
                  <a:gd name="connsiteY6" fmla="*/ 5791208 h 5791200"/>
                  <a:gd name="connsiteX7" fmla="*/ 848103 w 5791200"/>
                  <a:gd name="connsiteY7" fmla="*/ 4943105 h 5791200"/>
                  <a:gd name="connsiteX8" fmla="*/ 3 w 5791200"/>
                  <a:gd name="connsiteY8" fmla="*/ 2895605 h 5791200"/>
                  <a:gd name="connsiteX9" fmla="*/ 0 w 5791200"/>
                  <a:gd name="connsiteY9" fmla="*/ 2895600 h 5791200"/>
                  <a:gd name="connsiteX10" fmla="*/ 1509650 w 5791200"/>
                  <a:gd name="connsiteY10" fmla="*/ 2895600 h 5791200"/>
                  <a:gd name="connsiteX11" fmla="*/ 2895598 w 5791200"/>
                  <a:gd name="connsiteY11" fmla="*/ 4281552 h 5791200"/>
                  <a:gd name="connsiteX12" fmla="*/ 4281549 w 5791200"/>
                  <a:gd name="connsiteY12" fmla="*/ 2895603 h 5791200"/>
                  <a:gd name="connsiteX13" fmla="*/ 2895599 w 5791200"/>
                  <a:gd name="connsiteY13" fmla="*/ 1509653 h 5791200"/>
                  <a:gd name="connsiteX14" fmla="*/ 1509647 w 5791200"/>
                  <a:gd name="connsiteY14" fmla="*/ 2895601 h 5791200"/>
                  <a:gd name="connsiteX15" fmla="*/ 1509650 w 5791200"/>
                  <a:gd name="connsiteY15" fmla="*/ 2895600 h 579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91200" h="5791200">
                    <a:moveTo>
                      <a:pt x="0" y="2895600"/>
                    </a:moveTo>
                    <a:cubicBezTo>
                      <a:pt x="1" y="2127639"/>
                      <a:pt x="305073" y="1391132"/>
                      <a:pt x="848105" y="848102"/>
                    </a:cubicBezTo>
                    <a:cubicBezTo>
                      <a:pt x="1391136" y="305072"/>
                      <a:pt x="2127644" y="2"/>
                      <a:pt x="2895605" y="3"/>
                    </a:cubicBezTo>
                    <a:cubicBezTo>
                      <a:pt x="3663566" y="4"/>
                      <a:pt x="4400073" y="305076"/>
                      <a:pt x="4943103" y="848108"/>
                    </a:cubicBezTo>
                    <a:cubicBezTo>
                      <a:pt x="5486133" y="1391139"/>
                      <a:pt x="5791203" y="2127647"/>
                      <a:pt x="5791202" y="2895608"/>
                    </a:cubicBezTo>
                    <a:cubicBezTo>
                      <a:pt x="5791202" y="3663569"/>
                      <a:pt x="5486131" y="4400077"/>
                      <a:pt x="4943100" y="4943107"/>
                    </a:cubicBezTo>
                    <a:cubicBezTo>
                      <a:pt x="4400069" y="5486137"/>
                      <a:pt x="3663562" y="5791208"/>
                      <a:pt x="2895601" y="5791208"/>
                    </a:cubicBezTo>
                    <a:cubicBezTo>
                      <a:pt x="2127640" y="5791208"/>
                      <a:pt x="1391133" y="5486136"/>
                      <a:pt x="848103" y="4943105"/>
                    </a:cubicBezTo>
                    <a:cubicBezTo>
                      <a:pt x="305073" y="4400074"/>
                      <a:pt x="2" y="3663566"/>
                      <a:pt x="3" y="2895605"/>
                    </a:cubicBezTo>
                    <a:cubicBezTo>
                      <a:pt x="2" y="2895603"/>
                      <a:pt x="1" y="2895602"/>
                      <a:pt x="0" y="2895600"/>
                    </a:cubicBezTo>
                    <a:close/>
                    <a:moveTo>
                      <a:pt x="1509650" y="2895600"/>
                    </a:moveTo>
                    <a:cubicBezTo>
                      <a:pt x="1509649" y="3661039"/>
                      <a:pt x="2130159" y="4281551"/>
                      <a:pt x="2895598" y="4281552"/>
                    </a:cubicBezTo>
                    <a:cubicBezTo>
                      <a:pt x="3661037" y="4281552"/>
                      <a:pt x="4281548" y="3661042"/>
                      <a:pt x="4281549" y="2895603"/>
                    </a:cubicBezTo>
                    <a:cubicBezTo>
                      <a:pt x="4281549" y="2130164"/>
                      <a:pt x="3661038" y="1509653"/>
                      <a:pt x="2895599" y="1509653"/>
                    </a:cubicBezTo>
                    <a:cubicBezTo>
                      <a:pt x="2130160" y="1509652"/>
                      <a:pt x="1509648" y="2130162"/>
                      <a:pt x="1509647" y="2895601"/>
                    </a:cubicBezTo>
                    <a:cubicBezTo>
                      <a:pt x="1509648" y="2895601"/>
                      <a:pt x="1509649" y="2895600"/>
                      <a:pt x="1509650" y="289560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37" name="Chevron 36"/>
              <p:cNvSpPr/>
              <p:nvPr/>
            </p:nvSpPr>
            <p:spPr bwMode="auto">
              <a:xfrm rot="5400000">
                <a:off x="6346348" y="2970863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38" name="Chevron 37"/>
              <p:cNvSpPr/>
              <p:nvPr/>
            </p:nvSpPr>
            <p:spPr bwMode="auto">
              <a:xfrm rot="10800000">
                <a:off x="4038600" y="4895111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39" name="Chevron 38"/>
              <p:cNvSpPr/>
              <p:nvPr/>
            </p:nvSpPr>
            <p:spPr bwMode="auto">
              <a:xfrm rot="16200000" flipV="1">
                <a:off x="2058337" y="2589864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40" name="Chevron 39"/>
              <p:cNvSpPr/>
              <p:nvPr/>
            </p:nvSpPr>
            <p:spPr bwMode="auto">
              <a:xfrm rot="10800000" flipH="1">
                <a:off x="4363586" y="609600"/>
                <a:ext cx="437014" cy="1505688"/>
              </a:xfrm>
              <a:prstGeom prst="chevron">
                <a:avLst>
                  <a:gd name="adj" fmla="val 6071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sp>
          <p:nvSpPr>
            <p:cNvPr id="20" name="Chevron 19"/>
            <p:cNvSpPr/>
            <p:nvPr/>
          </p:nvSpPr>
          <p:spPr bwMode="auto">
            <a:xfrm>
              <a:off x="381000" y="3200400"/>
              <a:ext cx="1752600" cy="1143000"/>
            </a:xfrm>
            <a:prstGeom prst="chevron">
              <a:avLst>
                <a:gd name="adj" fmla="val 233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Project Initiation</a:t>
              </a:r>
            </a:p>
          </p:txBody>
        </p:sp>
        <p:sp>
          <p:nvSpPr>
            <p:cNvPr id="21" name="Chevron 20"/>
            <p:cNvSpPr/>
            <p:nvPr/>
          </p:nvSpPr>
          <p:spPr bwMode="auto">
            <a:xfrm rot="10800000" flipH="1">
              <a:off x="1752600" y="32004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2" name="Chevron 21"/>
            <p:cNvSpPr/>
            <p:nvPr/>
          </p:nvSpPr>
          <p:spPr bwMode="auto">
            <a:xfrm rot="10800000" flipH="1">
              <a:off x="304800" y="32004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3" name="Chevron 22"/>
            <p:cNvSpPr/>
            <p:nvPr/>
          </p:nvSpPr>
          <p:spPr bwMode="auto">
            <a:xfrm>
              <a:off x="7086600" y="3124200"/>
              <a:ext cx="1752600" cy="1143000"/>
            </a:xfrm>
            <a:prstGeom prst="chevron">
              <a:avLst>
                <a:gd name="adj" fmla="val 233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u="none" dirty="0" smtClean="0">
                  <a:solidFill>
                    <a:schemeClr val="tx1"/>
                  </a:solidFill>
                </a:rPr>
                <a:t>Product Increment</a:t>
              </a:r>
            </a:p>
          </p:txBody>
        </p:sp>
        <p:sp>
          <p:nvSpPr>
            <p:cNvPr id="24" name="Chevron 23"/>
            <p:cNvSpPr/>
            <p:nvPr/>
          </p:nvSpPr>
          <p:spPr bwMode="auto">
            <a:xfrm rot="10800000" flipH="1">
              <a:off x="8458200" y="31242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5" name="Chevron 24"/>
            <p:cNvSpPr/>
            <p:nvPr/>
          </p:nvSpPr>
          <p:spPr bwMode="auto">
            <a:xfrm rot="10800000" flipH="1">
              <a:off x="7010400" y="3124200"/>
              <a:ext cx="384043" cy="1143000"/>
            </a:xfrm>
            <a:prstGeom prst="chevron">
              <a:avLst>
                <a:gd name="adj" fmla="val 6071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7400" y="4114800"/>
              <a:ext cx="1219200" cy="59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400" u="none" dirty="0" smtClean="0">
                  <a:latin typeface="+mn-lt"/>
                </a:rPr>
                <a:t>Planning</a:t>
              </a:r>
              <a:endParaRPr lang="en-US" sz="1400" u="none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1676400"/>
              <a:ext cx="1219200" cy="348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none" dirty="0" smtClean="0">
                  <a:latin typeface="+mn-lt"/>
                </a:rPr>
                <a:t>Sprint</a:t>
              </a:r>
              <a:endParaRPr lang="en-US" sz="1400" u="none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7400" y="3087469"/>
              <a:ext cx="1219200" cy="59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400" u="none" dirty="0" smtClean="0">
                  <a:latin typeface="+mn-lt"/>
                </a:rPr>
                <a:t>Review</a:t>
              </a:r>
              <a:endParaRPr lang="en-US" sz="1400" u="none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4800" y="5410201"/>
              <a:ext cx="1752600" cy="59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none" dirty="0" smtClean="0">
                  <a:latin typeface="+mn-lt"/>
                </a:rPr>
                <a:t>Sprint</a:t>
              </a:r>
            </a:p>
            <a:p>
              <a:pPr algn="ctr"/>
              <a:r>
                <a:rPr lang="en-US" sz="1400" u="none" dirty="0" smtClean="0">
                  <a:latin typeface="+mn-lt"/>
                </a:rPr>
                <a:t>Retrospective</a:t>
              </a:r>
              <a:endParaRPr lang="en-US" sz="1400" u="none" dirty="0">
                <a:latin typeface="+mn-lt"/>
              </a:endParaRPr>
            </a:p>
          </p:txBody>
        </p:sp>
        <p:pic>
          <p:nvPicPr>
            <p:cNvPr id="30" name="Picture 2" descr="C:\Sync\Images\Microsoft Clip Organizer\j043157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43800" y="2743200"/>
              <a:ext cx="669925" cy="674391"/>
            </a:xfrm>
            <a:prstGeom prst="rect">
              <a:avLst/>
            </a:prstGeom>
            <a:noFill/>
          </p:spPr>
        </p:pic>
        <p:pic>
          <p:nvPicPr>
            <p:cNvPr id="31" name="Picture 3" descr="C:\Sync\Images\Microsoft Clip Organizer\j043392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4343400"/>
              <a:ext cx="1147763" cy="1147763"/>
            </a:xfrm>
            <a:prstGeom prst="rect">
              <a:avLst/>
            </a:prstGeom>
            <a:noFill/>
          </p:spPr>
        </p:pic>
        <p:pic>
          <p:nvPicPr>
            <p:cNvPr id="32" name="Picture 4" descr="C:\Sync\Images\Microsoft Clip Organizer\j04339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14400" y="2895600"/>
              <a:ext cx="642938" cy="642938"/>
            </a:xfrm>
            <a:prstGeom prst="rect">
              <a:avLst/>
            </a:prstGeom>
            <a:noFill/>
          </p:spPr>
        </p:pic>
        <p:pic>
          <p:nvPicPr>
            <p:cNvPr id="33" name="Picture 5" descr="C:\Sync\Images\Microsoft Clip Organizer\j0433941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352800" y="533400"/>
              <a:ext cx="1143000" cy="1143000"/>
            </a:xfrm>
            <a:prstGeom prst="rect">
              <a:avLst/>
            </a:prstGeom>
            <a:noFill/>
          </p:spPr>
        </p:pic>
        <p:pic>
          <p:nvPicPr>
            <p:cNvPr id="34" name="Picture 6" descr="C:\Sync\Images\Microsoft Clip Organizer\j0434929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09800" y="3276600"/>
              <a:ext cx="827088" cy="827088"/>
            </a:xfrm>
            <a:prstGeom prst="rect">
              <a:avLst/>
            </a:prstGeom>
            <a:noFill/>
          </p:spPr>
        </p:pic>
        <p:pic>
          <p:nvPicPr>
            <p:cNvPr id="35" name="Picture 7" descr="C:\Sync\Images\Microsoft Clip Organizer\j043484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943600" y="2057400"/>
              <a:ext cx="863600" cy="863600"/>
            </a:xfrm>
            <a:prstGeom prst="rect">
              <a:avLst/>
            </a:prstGeom>
            <a:noFill/>
          </p:spPr>
        </p:pic>
      </p:grpSp>
      <p:sp>
        <p:nvSpPr>
          <p:cNvPr id="41" name="Rectangular Callout 40"/>
          <p:cNvSpPr/>
          <p:nvPr/>
        </p:nvSpPr>
        <p:spPr bwMode="auto">
          <a:xfrm>
            <a:off x="304800" y="1676400"/>
            <a:ext cx="1447800" cy="533400"/>
          </a:xfrm>
          <a:prstGeom prst="wedgeRectCallout">
            <a:avLst>
              <a:gd name="adj1" fmla="val 37011"/>
              <a:gd name="adj2" fmla="val 18843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Initiation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1295400" y="762000"/>
            <a:ext cx="1295400" cy="533400"/>
          </a:xfrm>
          <a:prstGeom prst="wedgeRectCallout">
            <a:avLst>
              <a:gd name="adj1" fmla="val 58270"/>
              <a:gd name="adj2" fmla="val 43972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Planning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800600" y="228600"/>
            <a:ext cx="1447800" cy="533400"/>
          </a:xfrm>
          <a:prstGeom prst="wedgeRectCallout">
            <a:avLst>
              <a:gd name="adj1" fmla="val -73103"/>
              <a:gd name="adj2" fmla="val 17781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Executing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7162800" y="4953000"/>
            <a:ext cx="1295400" cy="533400"/>
          </a:xfrm>
          <a:prstGeom prst="wedgeRectCallout">
            <a:avLst>
              <a:gd name="adj1" fmla="val -27024"/>
              <a:gd name="adj2" fmla="val -24361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Closing</a:t>
            </a: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1066800" y="5410200"/>
            <a:ext cx="1600200" cy="533400"/>
          </a:xfrm>
          <a:prstGeom prst="wedgeRectCallout">
            <a:avLst>
              <a:gd name="adj1" fmla="val 161632"/>
              <a:gd name="adj2" fmla="val -13884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Controlling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7086600" y="1371600"/>
            <a:ext cx="1524000" cy="533400"/>
          </a:xfrm>
          <a:prstGeom prst="wedgeRectCallout">
            <a:avLst>
              <a:gd name="adj1" fmla="val -87857"/>
              <a:gd name="adj2" fmla="val 18972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Monitoring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 animBg="1"/>
      <p:bldP spid="47" grpId="0" animBg="1"/>
      <p:bldP spid="48" grpId="0" animBg="1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 bwMode="auto">
          <a:xfrm>
            <a:off x="2438400" y="2292311"/>
            <a:ext cx="1714500" cy="9753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Owner</a:t>
            </a:r>
          </a:p>
        </p:txBody>
      </p:sp>
      <p:pic>
        <p:nvPicPr>
          <p:cNvPr id="19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600200"/>
            <a:ext cx="1143000" cy="114300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 bwMode="auto">
          <a:xfrm>
            <a:off x="2438400" y="4060151"/>
            <a:ext cx="1714500" cy="9753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21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76600" y="3755351"/>
            <a:ext cx="502920" cy="502920"/>
          </a:xfrm>
          <a:prstGeom prst="rect">
            <a:avLst/>
          </a:prstGeom>
          <a:noFill/>
        </p:spPr>
      </p:pic>
      <p:pic>
        <p:nvPicPr>
          <p:cNvPr id="22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438400" y="3679151"/>
            <a:ext cx="731520" cy="731520"/>
          </a:xfrm>
          <a:prstGeom prst="rect">
            <a:avLst/>
          </a:prstGeom>
          <a:noFill/>
        </p:spPr>
      </p:pic>
      <p:pic>
        <p:nvPicPr>
          <p:cNvPr id="23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679151"/>
            <a:ext cx="914400" cy="914400"/>
          </a:xfrm>
          <a:prstGeom prst="rect">
            <a:avLst/>
          </a:prstGeom>
          <a:noFill/>
        </p:spPr>
      </p:pic>
      <p:sp>
        <p:nvSpPr>
          <p:cNvPr id="28" name="Oval 27"/>
          <p:cNvSpPr/>
          <p:nvPr/>
        </p:nvSpPr>
        <p:spPr bwMode="auto">
          <a:xfrm>
            <a:off x="4876800" y="2307551"/>
            <a:ext cx="1714500" cy="9753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Master</a:t>
            </a:r>
          </a:p>
        </p:txBody>
      </p:sp>
      <p:pic>
        <p:nvPicPr>
          <p:cNvPr id="29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5105400" y="1682711"/>
            <a:ext cx="1219200" cy="1219200"/>
          </a:xfrm>
          <a:prstGeom prst="rect">
            <a:avLst/>
          </a:prstGeom>
          <a:noFill/>
        </p:spPr>
      </p:pic>
      <p:sp>
        <p:nvSpPr>
          <p:cNvPr id="30" name="Rectangular Callout 29"/>
          <p:cNvSpPr/>
          <p:nvPr/>
        </p:nvSpPr>
        <p:spPr bwMode="auto">
          <a:xfrm>
            <a:off x="533400" y="609600"/>
            <a:ext cx="2514600" cy="533400"/>
          </a:xfrm>
          <a:prstGeom prst="wedgeRectCallout">
            <a:avLst>
              <a:gd name="adj1" fmla="val 47538"/>
              <a:gd name="adj2" fmla="val 20748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Analyst</a:t>
            </a: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6019800" y="609600"/>
            <a:ext cx="2514600" cy="533400"/>
          </a:xfrm>
          <a:prstGeom prst="wedgeRectCallout">
            <a:avLst>
              <a:gd name="adj1" fmla="val -46906"/>
              <a:gd name="adj2" fmla="val 24320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Project Manager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876800" y="4075391"/>
            <a:ext cx="1714500" cy="9753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Stakeholders &amp;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Users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34" name="Picture 2" descr="C:\Sync\Images\Microsoft Clip Organizer\j043489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5029200" y="3679151"/>
            <a:ext cx="650240" cy="650240"/>
          </a:xfrm>
          <a:prstGeom prst="rect">
            <a:avLst/>
          </a:prstGeom>
          <a:noFill/>
        </p:spPr>
      </p:pic>
      <p:pic>
        <p:nvPicPr>
          <p:cNvPr id="35" name="Picture 5" descr="C:\Sync\Images\Microsoft Clip Organizer\j043265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91200" y="3602951"/>
            <a:ext cx="792480" cy="792480"/>
          </a:xfrm>
          <a:prstGeom prst="rect">
            <a:avLst/>
          </a:prstGeom>
          <a:noFill/>
        </p:spPr>
      </p:pic>
      <p:pic>
        <p:nvPicPr>
          <p:cNvPr id="36" name="Picture 4" descr="C:\Sync\Images\Microsoft Clip Organizer\j043395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57800" y="3587711"/>
            <a:ext cx="929640" cy="929640"/>
          </a:xfrm>
          <a:prstGeom prst="rect">
            <a:avLst/>
          </a:prstGeom>
          <a:noFill/>
        </p:spPr>
      </p:pic>
      <p:sp>
        <p:nvSpPr>
          <p:cNvPr id="37" name="Rectangular Callout 36"/>
          <p:cNvSpPr/>
          <p:nvPr/>
        </p:nvSpPr>
        <p:spPr bwMode="auto">
          <a:xfrm>
            <a:off x="457200" y="3200400"/>
            <a:ext cx="1676400" cy="533400"/>
          </a:xfrm>
          <a:prstGeom prst="wedgeRectCallout">
            <a:avLst>
              <a:gd name="adj1" fmla="val 104356"/>
              <a:gd name="adj2" fmla="val 5748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Developer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143000" y="5486400"/>
            <a:ext cx="1676400" cy="533400"/>
          </a:xfrm>
          <a:prstGeom prst="wedgeRectCallout">
            <a:avLst>
              <a:gd name="adj1" fmla="val 47538"/>
              <a:gd name="adj2" fmla="val -25679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Tester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6934200" y="3276600"/>
            <a:ext cx="1676400" cy="533400"/>
          </a:xfrm>
          <a:prstGeom prst="wedgeRectCallout">
            <a:avLst>
              <a:gd name="adj1" fmla="val -80493"/>
              <a:gd name="adj2" fmla="val 11701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6248400" y="5334000"/>
            <a:ext cx="2133600" cy="533400"/>
          </a:xfrm>
          <a:prstGeom prst="wedgeRectCallout">
            <a:avLst>
              <a:gd name="adj1" fmla="val -57062"/>
              <a:gd name="adj2" fmla="val -19489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Project Director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 bwMode="auto">
          <a:xfrm>
            <a:off x="2590800" y="2570419"/>
            <a:ext cx="1813906" cy="10366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Backlog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4800600" y="2514600"/>
            <a:ext cx="1813906" cy="10366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Backlog</a:t>
            </a: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533400" y="609600"/>
            <a:ext cx="2514600" cy="533400"/>
          </a:xfrm>
          <a:prstGeom prst="wedgeRectCallout">
            <a:avLst>
              <a:gd name="adj1" fmla="val 49558"/>
              <a:gd name="adj2" fmla="val 31939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Scope, Risk, Cost</a:t>
            </a:r>
          </a:p>
        </p:txBody>
      </p:sp>
      <p:pic>
        <p:nvPicPr>
          <p:cNvPr id="25" name="Picture 3" descr="C:\Sync\Images\Microsoft Clip Organizer\j04326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16809">
            <a:off x="2870537" y="1776611"/>
            <a:ext cx="1216711" cy="1216711"/>
          </a:xfrm>
          <a:prstGeom prst="rect">
            <a:avLst/>
          </a:prstGeom>
          <a:noFill/>
        </p:spPr>
      </p:pic>
      <p:pic>
        <p:nvPicPr>
          <p:cNvPr id="27" name="Picture 4" descr="C:\Sync\Images\Microsoft Clip Organizer\j043492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816" y="1676401"/>
            <a:ext cx="1358900" cy="1358900"/>
          </a:xfrm>
          <a:prstGeom prst="rect">
            <a:avLst/>
          </a:prstGeom>
          <a:noFill/>
        </p:spPr>
      </p:pic>
      <p:sp>
        <p:nvSpPr>
          <p:cNvPr id="32" name="Oval 31"/>
          <p:cNvSpPr/>
          <p:nvPr/>
        </p:nvSpPr>
        <p:spPr bwMode="auto">
          <a:xfrm>
            <a:off x="3605784" y="4191000"/>
            <a:ext cx="1956816" cy="104363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Burndown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1" name="Picture 3" descr="C:\Sync\Images\Microsoft Clip Organizer\j043482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607480" flipV="1">
            <a:off x="4012435" y="3565604"/>
            <a:ext cx="1133981" cy="1133981"/>
          </a:xfrm>
          <a:prstGeom prst="rect">
            <a:avLst/>
          </a:prstGeom>
          <a:noFill/>
        </p:spPr>
      </p:pic>
      <p:sp>
        <p:nvSpPr>
          <p:cNvPr id="44" name="Rectangular Callout 43"/>
          <p:cNvSpPr/>
          <p:nvPr/>
        </p:nvSpPr>
        <p:spPr bwMode="auto">
          <a:xfrm>
            <a:off x="6172200" y="609600"/>
            <a:ext cx="2514600" cy="533400"/>
          </a:xfrm>
          <a:prstGeom prst="wedgeRectCallout">
            <a:avLst>
              <a:gd name="adj1" fmla="val -45897"/>
              <a:gd name="adj2" fmla="val 29796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Scope, Resources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609600" y="5105400"/>
            <a:ext cx="2743200" cy="533400"/>
          </a:xfrm>
          <a:prstGeom prst="wedgeRectCallout">
            <a:avLst>
              <a:gd name="adj1" fmla="val 86932"/>
              <a:gd name="adj2" fmla="val -154418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Communication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01E1C-12ED-4E5D-85C9-9DA457C4F2B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title"/>
          </p:nvPr>
        </p:nvSpPr>
        <p:spPr>
          <a:xfrm>
            <a:off x="457200" y="393700"/>
            <a:ext cx="8001000" cy="1143000"/>
          </a:xfrm>
        </p:spPr>
        <p:txBody>
          <a:bodyPr/>
          <a:lstStyle/>
          <a:p>
            <a:r>
              <a:rPr lang="en-US" dirty="0" smtClean="0"/>
              <a:t>Agile Software Development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ync\Images\Microsoft Clip Organizer\j04326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3105150" cy="3105150"/>
          </a:xfrm>
          <a:prstGeom prst="rect">
            <a:avLst/>
          </a:prstGeom>
          <a:noFill/>
        </p:spPr>
      </p:pic>
      <p:sp>
        <p:nvSpPr>
          <p:cNvPr id="11" name="Cloud Callout 10"/>
          <p:cNvSpPr/>
          <p:nvPr/>
        </p:nvSpPr>
        <p:spPr bwMode="auto">
          <a:xfrm>
            <a:off x="4191000" y="533400"/>
            <a:ext cx="3429000" cy="2362200"/>
          </a:xfrm>
          <a:prstGeom prst="cloudCallout">
            <a:avLst>
              <a:gd name="adj1" fmla="val -63055"/>
              <a:gd name="adj2" fmla="val 646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3075" name="Picture 3" descr="C:\Sync\Images\Microsoft Clip Organizer\j043482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685800"/>
            <a:ext cx="1828800" cy="1828800"/>
          </a:xfrm>
          <a:prstGeom prst="rect">
            <a:avLst/>
          </a:prstGeom>
          <a:noFill/>
        </p:spPr>
      </p:pic>
      <p:pic>
        <p:nvPicPr>
          <p:cNvPr id="3076" name="Picture 4" descr="C:\Sync\Images\Microsoft Clip Organizer\j04326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7620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657600"/>
            <a:ext cx="8001000" cy="1717393"/>
          </a:xfrm>
        </p:spPr>
        <p:txBody>
          <a:bodyPr anchor="t">
            <a:spAutoFit/>
          </a:bodyPr>
          <a:lstStyle/>
          <a:p>
            <a:pPr algn="r"/>
            <a:r>
              <a:rPr lang="en-US" sz="6600" dirty="0" smtClean="0">
                <a:solidFill>
                  <a:schemeClr val="accent1"/>
                </a:solidFill>
              </a:rPr>
              <a:t>Muscle </a:t>
            </a:r>
            <a:br>
              <a:rPr lang="en-US" sz="6600" dirty="0" smtClean="0">
                <a:solidFill>
                  <a:schemeClr val="accent1"/>
                </a:solidFill>
              </a:rPr>
            </a:br>
            <a:r>
              <a:rPr lang="en-US" sz="6600" dirty="0" smtClean="0">
                <a:solidFill>
                  <a:schemeClr val="tx1"/>
                </a:solidFill>
              </a:rPr>
              <a:t>Memory</a:t>
            </a:r>
          </a:p>
        </p:txBody>
      </p:sp>
      <p:pic>
        <p:nvPicPr>
          <p:cNvPr id="1026" name="Picture 2" descr="C:\Sync\Images\Microsoft Clip Organizer\j04326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3105150" cy="3105150"/>
          </a:xfrm>
          <a:prstGeom prst="rect">
            <a:avLst/>
          </a:prstGeom>
          <a:noFill/>
        </p:spPr>
      </p:pic>
      <p:sp>
        <p:nvSpPr>
          <p:cNvPr id="11" name="Cloud Callout 10"/>
          <p:cNvSpPr/>
          <p:nvPr/>
        </p:nvSpPr>
        <p:spPr bwMode="auto">
          <a:xfrm>
            <a:off x="4191000" y="533400"/>
            <a:ext cx="3429000" cy="2362200"/>
          </a:xfrm>
          <a:prstGeom prst="cloudCallout">
            <a:avLst>
              <a:gd name="adj1" fmla="val -63055"/>
              <a:gd name="adj2" fmla="val 646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027" name="Picture 3" descr="C:\Sync\Images\Microsoft Clip Organizer\j043485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7620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 bwMode="auto">
          <a:xfrm>
            <a:off x="4191000" y="533400"/>
            <a:ext cx="3429000" cy="2362200"/>
          </a:xfrm>
          <a:prstGeom prst="cloudCallout">
            <a:avLst>
              <a:gd name="adj1" fmla="val -63055"/>
              <a:gd name="adj2" fmla="val 646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657600"/>
            <a:ext cx="8001000" cy="1717393"/>
          </a:xfrm>
        </p:spPr>
        <p:txBody>
          <a:bodyPr anchor="t">
            <a:spAutoFit/>
          </a:bodyPr>
          <a:lstStyle/>
          <a:p>
            <a:pPr algn="r"/>
            <a:r>
              <a:rPr lang="en-US" sz="6600" dirty="0" smtClean="0">
                <a:solidFill>
                  <a:schemeClr val="accent1"/>
                </a:solidFill>
              </a:rPr>
              <a:t>Muscle </a:t>
            </a:r>
            <a:br>
              <a:rPr lang="en-US" sz="6600" dirty="0" smtClean="0">
                <a:solidFill>
                  <a:schemeClr val="accent1"/>
                </a:solidFill>
              </a:rPr>
            </a:br>
            <a:r>
              <a:rPr lang="en-US" sz="6600" dirty="0" smtClean="0">
                <a:solidFill>
                  <a:schemeClr val="tx1"/>
                </a:solidFill>
              </a:rPr>
              <a:t>Memory</a:t>
            </a:r>
          </a:p>
        </p:txBody>
      </p:sp>
      <p:pic>
        <p:nvPicPr>
          <p:cNvPr id="1026" name="Picture 2" descr="C:\Sync\Images\Microsoft Clip Organizer\j04326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3105150" cy="3105150"/>
          </a:xfrm>
          <a:prstGeom prst="rect">
            <a:avLst/>
          </a:prstGeom>
          <a:noFill/>
        </p:spPr>
      </p:pic>
      <p:pic>
        <p:nvPicPr>
          <p:cNvPr id="2050" name="Picture 2" descr="C:\Documents and Settings\bnaton0\My Documents\My Pictures\Microsoft Clip Organizer\j04326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7300" y="8763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/>
        </p:nvSpPr>
        <p:spPr bwMode="auto">
          <a:xfrm>
            <a:off x="2819400" y="1721162"/>
            <a:ext cx="3733800" cy="3099758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Quality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37857" y="726440"/>
            <a:ext cx="2253343" cy="894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Scope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553200" y="4211320"/>
            <a:ext cx="2253343" cy="894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33400" y="4211320"/>
            <a:ext cx="2253343" cy="894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05200" y="247471"/>
            <a:ext cx="594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none" dirty="0" smtClean="0">
                <a:latin typeface="+mj-lt"/>
              </a:rPr>
              <a:t>Scope</a:t>
            </a:r>
            <a:endParaRPr lang="en-US" sz="4400" b="1" u="none" dirty="0">
              <a:latin typeface="+mj-lt"/>
            </a:endParaRPr>
          </a:p>
        </p:txBody>
      </p:sp>
      <p:pic>
        <p:nvPicPr>
          <p:cNvPr id="9220" name="Picture 4" descr="C:\Sync\Images\Microsoft Clip Organizer\j043157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713399"/>
            <a:ext cx="3975100" cy="40016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846769" y="2137623"/>
            <a:ext cx="3586655" cy="18918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Backlog</a:t>
            </a:r>
          </a:p>
        </p:txBody>
      </p:sp>
      <p:pic>
        <p:nvPicPr>
          <p:cNvPr id="4" name="Picture 3" descr="C:\Sync\Images\Microsoft Clip Organizer\j04326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16809">
            <a:off x="951906" y="113706"/>
            <a:ext cx="3344874" cy="3344874"/>
          </a:xfrm>
          <a:prstGeom prst="rect">
            <a:avLst/>
          </a:prstGeom>
          <a:noFill/>
        </p:spPr>
      </p:pic>
      <p:sp>
        <p:nvSpPr>
          <p:cNvPr id="35" name="Oval 34"/>
          <p:cNvSpPr/>
          <p:nvPr/>
        </p:nvSpPr>
        <p:spPr bwMode="auto">
          <a:xfrm>
            <a:off x="4952999" y="3510302"/>
            <a:ext cx="3586655" cy="19760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Owner</a:t>
            </a:r>
          </a:p>
        </p:txBody>
      </p:sp>
      <p:pic>
        <p:nvPicPr>
          <p:cNvPr id="36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065742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143000" y="838200"/>
            <a:ext cx="31623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Epic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247900" y="1905000"/>
            <a:ext cx="31623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Theme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14700" y="3048000"/>
            <a:ext cx="31623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Feature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Bent-Up Arrow 11"/>
          <p:cNvSpPr/>
          <p:nvPr/>
        </p:nvSpPr>
        <p:spPr bwMode="auto">
          <a:xfrm rot="5400000">
            <a:off x="1619102" y="1771799"/>
            <a:ext cx="791633" cy="600837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Bent-Up Arrow 12"/>
          <p:cNvSpPr/>
          <p:nvPr/>
        </p:nvSpPr>
        <p:spPr bwMode="auto">
          <a:xfrm rot="5400000">
            <a:off x="2647802" y="2838598"/>
            <a:ext cx="791633" cy="600837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267200" y="4191000"/>
            <a:ext cx="31623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User Story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5400000">
            <a:off x="3647165" y="3981598"/>
            <a:ext cx="791633" cy="600837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none" dirty="0" smtClean="0">
                <a:latin typeface="+mj-lt"/>
              </a:rPr>
              <a:t>User </a:t>
            </a:r>
            <a:r>
              <a:rPr lang="en-US" sz="4400" b="1" u="none" dirty="0" smtClean="0">
                <a:solidFill>
                  <a:schemeClr val="accent1"/>
                </a:solidFill>
                <a:latin typeface="+mj-lt"/>
              </a:rPr>
              <a:t>Stories</a:t>
            </a:r>
            <a:endParaRPr lang="en-US" b="1" u="non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Oval Callout 34"/>
          <p:cNvSpPr/>
          <p:nvPr/>
        </p:nvSpPr>
        <p:spPr bwMode="auto">
          <a:xfrm>
            <a:off x="609600" y="4114800"/>
            <a:ext cx="2971800" cy="1676400"/>
          </a:xfrm>
          <a:prstGeom prst="wedgeEllipseCallout">
            <a:avLst>
              <a:gd name="adj1" fmla="val 52801"/>
              <a:gd name="adj2" fmla="val -102808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36" name="Picture 2" descr="C:\Documents and Settings\Tommy\My Documents\My Pictures\Microsoft Clip Organizer\j04339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505200" y="990600"/>
            <a:ext cx="2514600" cy="25146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990600" y="4343400"/>
            <a:ext cx="2258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none" dirty="0" smtClean="0">
                <a:solidFill>
                  <a:srgbClr val="292929"/>
                </a:solidFill>
                <a:latin typeface="+mn-lt"/>
              </a:rPr>
              <a:t>As a (</a:t>
            </a:r>
            <a:r>
              <a:rPr lang="en-US" b="1" u="none" dirty="0" smtClean="0">
                <a:solidFill>
                  <a:srgbClr val="292929"/>
                </a:solidFill>
                <a:latin typeface="+mn-lt"/>
              </a:rPr>
              <a:t>role</a:t>
            </a:r>
            <a:r>
              <a:rPr lang="en-US" sz="2000" u="none" dirty="0" smtClean="0">
                <a:solidFill>
                  <a:srgbClr val="292929"/>
                </a:solidFill>
                <a:latin typeface="+mn-lt"/>
              </a:rPr>
              <a:t>) I want (</a:t>
            </a:r>
            <a:r>
              <a:rPr lang="en-US" b="1" u="none" dirty="0" smtClean="0">
                <a:solidFill>
                  <a:srgbClr val="292929"/>
                </a:solidFill>
                <a:latin typeface="+mn-lt"/>
              </a:rPr>
              <a:t>something</a:t>
            </a:r>
            <a:r>
              <a:rPr lang="en-US" sz="2000" u="none" dirty="0" smtClean="0">
                <a:solidFill>
                  <a:srgbClr val="292929"/>
                </a:solidFill>
                <a:latin typeface="+mn-lt"/>
              </a:rPr>
              <a:t>) so that (</a:t>
            </a:r>
            <a:r>
              <a:rPr lang="en-US" b="1" u="none" dirty="0" smtClean="0">
                <a:solidFill>
                  <a:srgbClr val="292929"/>
                </a:solidFill>
                <a:latin typeface="+mn-lt"/>
              </a:rPr>
              <a:t>benefit</a:t>
            </a:r>
            <a:r>
              <a:rPr lang="en-US" sz="2000" u="none" dirty="0" smtClean="0">
                <a:solidFill>
                  <a:srgbClr val="292929"/>
                </a:solidFill>
                <a:latin typeface="+mn-lt"/>
              </a:rPr>
              <a:t>).</a:t>
            </a:r>
            <a:endParaRPr lang="en-US" sz="2000" u="none" dirty="0">
              <a:solidFill>
                <a:srgbClr val="292929"/>
              </a:solidFill>
              <a:latin typeface="+mn-lt"/>
            </a:endParaRPr>
          </a:p>
        </p:txBody>
      </p:sp>
      <p:sp>
        <p:nvSpPr>
          <p:cNvPr id="38" name="Oval Callout 37"/>
          <p:cNvSpPr/>
          <p:nvPr/>
        </p:nvSpPr>
        <p:spPr bwMode="auto">
          <a:xfrm>
            <a:off x="5486400" y="4191000"/>
            <a:ext cx="2971800" cy="1676400"/>
          </a:xfrm>
          <a:prstGeom prst="wedgeEllipseCallout">
            <a:avLst>
              <a:gd name="adj1" fmla="val -40789"/>
              <a:gd name="adj2" fmla="val -10811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7400" y="4485382"/>
            <a:ext cx="2258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none" dirty="0" smtClean="0">
                <a:solidFill>
                  <a:srgbClr val="292929"/>
                </a:solidFill>
                <a:latin typeface="+mn-lt"/>
              </a:rPr>
              <a:t>Conditions of Acceptance </a:t>
            </a:r>
            <a:r>
              <a:rPr lang="en-US" b="1" u="none" dirty="0" smtClean="0">
                <a:solidFill>
                  <a:srgbClr val="292929"/>
                </a:solidFill>
                <a:latin typeface="+mn-lt"/>
              </a:rPr>
              <a:t>or</a:t>
            </a:r>
            <a:r>
              <a:rPr lang="en-US" sz="2000" b="1" u="none" dirty="0" smtClean="0">
                <a:solidFill>
                  <a:srgbClr val="292929"/>
                </a:solidFill>
                <a:latin typeface="+mn-lt"/>
              </a:rPr>
              <a:t> </a:t>
            </a:r>
            <a:r>
              <a:rPr lang="en-US" sz="2000" u="none" dirty="0" smtClean="0">
                <a:solidFill>
                  <a:srgbClr val="292929"/>
                </a:solidFill>
                <a:latin typeface="+mn-lt"/>
              </a:rPr>
              <a:t>How to Demo</a:t>
            </a:r>
            <a:endParaRPr lang="en-US" sz="2000" u="none" dirty="0">
              <a:solidFill>
                <a:srgbClr val="292929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  <p:bldP spid="38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none" dirty="0" smtClean="0">
                <a:latin typeface="+mj-lt"/>
              </a:rPr>
              <a:t>Estimating </a:t>
            </a:r>
            <a:r>
              <a:rPr lang="en-US" sz="4400" b="1" u="none" dirty="0" smtClean="0">
                <a:solidFill>
                  <a:schemeClr val="accent2"/>
                </a:solidFill>
                <a:latin typeface="+mj-lt"/>
              </a:rPr>
              <a:t>User Stories</a:t>
            </a:r>
            <a:endParaRPr lang="en-US" b="1" u="none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14600" y="1219200"/>
            <a:ext cx="42672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Search Catalog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As a Registered User I want to search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the online catalog to find items to purchase.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971800"/>
            <a:ext cx="2156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none" dirty="0" smtClean="0">
                <a:solidFill>
                  <a:schemeClr val="bg1"/>
                </a:solidFill>
                <a:latin typeface="+mn-lt"/>
              </a:rPr>
              <a:t>Business Value: </a:t>
            </a:r>
            <a:r>
              <a:rPr lang="en-US" sz="1600" u="none" dirty="0" smtClean="0">
                <a:solidFill>
                  <a:schemeClr val="bg1"/>
                </a:solidFill>
                <a:latin typeface="+mn-lt"/>
              </a:rPr>
              <a:t>800</a:t>
            </a:r>
            <a:endParaRPr lang="en-US" sz="16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1819" y="2971800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none" dirty="0" smtClean="0">
                <a:solidFill>
                  <a:schemeClr val="bg1"/>
                </a:solidFill>
                <a:latin typeface="+mn-lt"/>
              </a:rPr>
              <a:t>Story Points: </a:t>
            </a:r>
            <a:r>
              <a:rPr lang="en-US" sz="1600" u="none" dirty="0" smtClean="0">
                <a:solidFill>
                  <a:schemeClr val="bg1"/>
                </a:solidFill>
                <a:latin typeface="+mn-lt"/>
              </a:rPr>
              <a:t>4</a:t>
            </a:r>
            <a:endParaRPr lang="en-US" sz="16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14400" y="4495800"/>
            <a:ext cx="1714500" cy="9753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Stakeholders &amp;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Users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13" name="Picture 2" descr="C:\Sync\Images\Microsoft Clip Organizer\j043489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099560"/>
            <a:ext cx="650240" cy="650240"/>
          </a:xfrm>
          <a:prstGeom prst="rect">
            <a:avLst/>
          </a:prstGeom>
          <a:noFill/>
        </p:spPr>
      </p:pic>
      <p:pic>
        <p:nvPicPr>
          <p:cNvPr id="14" name="Picture 5" descr="C:\Sync\Images\Microsoft Clip Organizer\j043265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676400" y="4023360"/>
            <a:ext cx="792480" cy="792480"/>
          </a:xfrm>
          <a:prstGeom prst="rect">
            <a:avLst/>
          </a:prstGeom>
          <a:noFill/>
        </p:spPr>
      </p:pic>
      <p:pic>
        <p:nvPicPr>
          <p:cNvPr id="15" name="Picture 4" descr="C:\Sync\Images\Microsoft Clip Organizer\j043395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295400" y="4008120"/>
            <a:ext cx="929640" cy="92964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 bwMode="auto">
          <a:xfrm>
            <a:off x="6667500" y="4511040"/>
            <a:ext cx="1714500" cy="9753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17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0480" y="4221480"/>
            <a:ext cx="502920" cy="502920"/>
          </a:xfrm>
          <a:prstGeom prst="rect">
            <a:avLst/>
          </a:prstGeom>
          <a:noFill/>
        </p:spPr>
      </p:pic>
      <p:pic>
        <p:nvPicPr>
          <p:cNvPr id="18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80" y="4130040"/>
            <a:ext cx="731520" cy="731520"/>
          </a:xfrm>
          <a:prstGeom prst="rect">
            <a:avLst/>
          </a:prstGeom>
          <a:noFill/>
        </p:spPr>
      </p:pic>
      <p:pic>
        <p:nvPicPr>
          <p:cNvPr id="19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7086600" y="411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none" dirty="0" smtClean="0">
                <a:latin typeface="+mj-lt"/>
              </a:rPr>
              <a:t>Sprint </a:t>
            </a:r>
            <a:r>
              <a:rPr lang="en-US" sz="4400" b="1" u="none" dirty="0" smtClean="0">
                <a:solidFill>
                  <a:schemeClr val="accent1"/>
                </a:solidFill>
                <a:latin typeface="+mj-lt"/>
              </a:rPr>
              <a:t>Zero</a:t>
            </a:r>
            <a:endParaRPr lang="en-US" b="1" u="non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62000" y="2057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Backlog</a:t>
            </a:r>
          </a:p>
        </p:txBody>
      </p:sp>
      <p:pic>
        <p:nvPicPr>
          <p:cNvPr id="36" name="Picture 35" descr="C:\Sync\Images\Microsoft Clip Organizer\j04326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16809">
            <a:off x="1098100" y="1107029"/>
            <a:ext cx="1757271" cy="1757271"/>
          </a:xfrm>
          <a:prstGeom prst="rect">
            <a:avLst/>
          </a:prstGeom>
          <a:noFill/>
        </p:spPr>
      </p:pic>
      <p:sp>
        <p:nvSpPr>
          <p:cNvPr id="37" name="Oval 36"/>
          <p:cNvSpPr/>
          <p:nvPr/>
        </p:nvSpPr>
        <p:spPr bwMode="auto">
          <a:xfrm>
            <a:off x="6248400" y="2057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Architecture &amp; Design</a:t>
            </a:r>
          </a:p>
        </p:txBody>
      </p:sp>
      <p:pic>
        <p:nvPicPr>
          <p:cNvPr id="8194" name="Picture 2" descr="C:\Sync\Images\Microsoft Clip Organizer\j043263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295400"/>
            <a:ext cx="1403350" cy="1403350"/>
          </a:xfrm>
          <a:prstGeom prst="rect">
            <a:avLst/>
          </a:prstGeom>
          <a:noFill/>
        </p:spPr>
      </p:pic>
      <p:sp>
        <p:nvSpPr>
          <p:cNvPr id="38" name="Oval 37"/>
          <p:cNvSpPr/>
          <p:nvPr/>
        </p:nvSpPr>
        <p:spPr bwMode="auto">
          <a:xfrm>
            <a:off x="2057400" y="42672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Continuous Integration</a:t>
            </a:r>
          </a:p>
        </p:txBody>
      </p:sp>
      <p:pic>
        <p:nvPicPr>
          <p:cNvPr id="8196" name="Picture 4" descr="C:\Sync\Images\Microsoft Clip Organizer\j043389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3657600"/>
            <a:ext cx="1263650" cy="126365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 bwMode="auto">
          <a:xfrm>
            <a:off x="4876800" y="426085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none" dirty="0" smtClean="0">
                <a:solidFill>
                  <a:schemeClr val="bg1"/>
                </a:solidFill>
                <a:latin typeface="+mj-lt"/>
              </a:rPr>
              <a:t>Feature(s)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2" name="Picture 2" descr="C:\Sync\Images\Microsoft Clip Organizer\j043157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3565906"/>
            <a:ext cx="1371600" cy="1380744"/>
          </a:xfrm>
          <a:prstGeom prst="rect">
            <a:avLst/>
          </a:prstGeom>
          <a:noFill/>
        </p:spPr>
      </p:pic>
      <p:sp>
        <p:nvSpPr>
          <p:cNvPr id="43" name="Oval 42"/>
          <p:cNvSpPr/>
          <p:nvPr/>
        </p:nvSpPr>
        <p:spPr bwMode="auto">
          <a:xfrm>
            <a:off x="3581400" y="2057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Release Plan</a:t>
            </a:r>
          </a:p>
        </p:txBody>
      </p:sp>
      <p:pic>
        <p:nvPicPr>
          <p:cNvPr id="44" name="Picture 8" descr="C:\Documents and Settings\bnaton0\My Documents\My Pictures\Microsoft Clip Organizer\j043391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16002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41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839200" cy="584775"/>
          </a:xfrm>
        </p:spPr>
        <p:txBody>
          <a:bodyPr wrap="square" anchor="t">
            <a:spAutoFit/>
          </a:bodyPr>
          <a:lstStyle/>
          <a:p>
            <a:r>
              <a:rPr lang="en-US" sz="4000" dirty="0" smtClean="0"/>
              <a:t>What is Agile Software development?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710613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5029200" y="3429000"/>
            <a:ext cx="3429000" cy="21132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Scrum Team</a:t>
            </a:r>
          </a:p>
        </p:txBody>
      </p:sp>
      <p:pic>
        <p:nvPicPr>
          <p:cNvPr id="7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911340" y="2971800"/>
            <a:ext cx="1089660" cy="1089660"/>
          </a:xfrm>
          <a:prstGeom prst="rect">
            <a:avLst/>
          </a:prstGeom>
          <a:noFill/>
        </p:spPr>
      </p:pic>
      <p:pic>
        <p:nvPicPr>
          <p:cNvPr id="8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5029200" y="2819400"/>
            <a:ext cx="1584960" cy="1584960"/>
          </a:xfrm>
          <a:prstGeom prst="rect">
            <a:avLst/>
          </a:prstGeom>
          <a:noFill/>
        </p:spPr>
      </p:pic>
      <p:pic>
        <p:nvPicPr>
          <p:cNvPr id="9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2743200"/>
            <a:ext cx="1981200" cy="198120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 bwMode="auto">
          <a:xfrm>
            <a:off x="944188" y="1335429"/>
            <a:ext cx="3627812" cy="224597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Backlog</a:t>
            </a:r>
          </a:p>
        </p:txBody>
      </p:sp>
      <p:pic>
        <p:nvPicPr>
          <p:cNvPr id="11" name="Picture 4" descr="C:\Sync\Images\Microsoft Clip Organizer\j043492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2917" y="-76200"/>
            <a:ext cx="2944283" cy="294428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05200" y="247471"/>
            <a:ext cx="594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none" dirty="0" smtClean="0">
                <a:latin typeface="+mj-lt"/>
              </a:rPr>
              <a:t>Time</a:t>
            </a:r>
            <a:endParaRPr lang="en-US" sz="4400" b="1" u="none" dirty="0">
              <a:latin typeface="+mj-lt"/>
            </a:endParaRPr>
          </a:p>
        </p:txBody>
      </p:sp>
      <p:pic>
        <p:nvPicPr>
          <p:cNvPr id="10242" name="Picture 2" descr="C:\Documents and Settings\bnaton0\My Documents\My Pictures\Microsoft Clip Organizer\j04326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76400"/>
            <a:ext cx="3702050" cy="37020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none" dirty="0" smtClean="0">
                <a:latin typeface="+mj-lt"/>
              </a:rPr>
              <a:t>Project Planning</a:t>
            </a:r>
            <a:endParaRPr lang="en-US" b="1" u="none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2000" y="2057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Product Backlog</a:t>
            </a:r>
          </a:p>
        </p:txBody>
      </p:sp>
      <p:pic>
        <p:nvPicPr>
          <p:cNvPr id="4" name="Picture 3" descr="C:\Sync\Images\Microsoft Clip Organizer\j04326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16809">
            <a:off x="1174299" y="1030829"/>
            <a:ext cx="1757271" cy="175727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4989607" y="3622962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89607" y="2376054"/>
            <a:ext cx="2209800" cy="152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u="none" dirty="0" smtClean="0">
                <a:solidFill>
                  <a:schemeClr val="tx1"/>
                </a:solidFill>
                <a:latin typeface="+mj-lt"/>
              </a:rPr>
              <a:t>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89607" y="2611581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89607" y="2999508"/>
            <a:ext cx="2209800" cy="152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89607" y="3235035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89607" y="4010889"/>
            <a:ext cx="22098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89607" y="5098470"/>
            <a:ext cx="2209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u="none" dirty="0" smtClean="0">
                <a:latin typeface="+mj-lt"/>
              </a:rPr>
              <a:t>5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89607" y="5638800"/>
            <a:ext cx="2209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89607" y="4322616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89607" y="1600200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89607" y="1988127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989607" y="4710543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9607" y="1143000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none" dirty="0" smtClean="0">
                <a:latin typeface="+mj-lt"/>
              </a:rPr>
              <a:t>Product Backlog</a:t>
            </a:r>
            <a:endParaRPr lang="en-US" sz="2000" b="1" u="none" dirty="0">
              <a:latin typeface="+mj-lt"/>
            </a:endParaRPr>
          </a:p>
        </p:txBody>
      </p:sp>
      <p:sp>
        <p:nvSpPr>
          <p:cNvPr id="19" name="Left Brace 18"/>
          <p:cNvSpPr/>
          <p:nvPr/>
        </p:nvSpPr>
        <p:spPr bwMode="auto">
          <a:xfrm>
            <a:off x="4380007" y="1600200"/>
            <a:ext cx="457200" cy="9144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0" name="Left Brace 19"/>
          <p:cNvSpPr/>
          <p:nvPr/>
        </p:nvSpPr>
        <p:spPr bwMode="auto">
          <a:xfrm>
            <a:off x="4380007" y="2590800"/>
            <a:ext cx="457200" cy="9144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>
            <a:off x="4380007" y="3581400"/>
            <a:ext cx="457200" cy="10668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>
            <a:off x="4380007" y="4724400"/>
            <a:ext cx="457200" cy="8382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>
            <a:off x="4380007" y="5638800"/>
            <a:ext cx="457200" cy="6096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5607" y="19050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smtClean="0">
                <a:latin typeface="+mj-lt"/>
              </a:rPr>
              <a:t>Sprint 1</a:t>
            </a:r>
            <a:endParaRPr lang="en-US" sz="1600" u="none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5607" y="28956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smtClean="0">
                <a:latin typeface="+mj-lt"/>
              </a:rPr>
              <a:t>Sprint 2</a:t>
            </a:r>
            <a:endParaRPr lang="en-US" sz="1600" u="none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65607" y="39624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smtClean="0">
                <a:latin typeface="+mj-lt"/>
              </a:rPr>
              <a:t>Sprint 3</a:t>
            </a:r>
            <a:endParaRPr lang="en-US" sz="1600" u="none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5607" y="49530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smtClean="0">
                <a:latin typeface="+mj-lt"/>
              </a:rPr>
              <a:t>Sprint 4</a:t>
            </a:r>
            <a:endParaRPr lang="en-US" sz="1600" u="none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5607" y="57150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smtClean="0">
                <a:latin typeface="+mj-lt"/>
              </a:rPr>
              <a:t>Sprint 5</a:t>
            </a:r>
            <a:endParaRPr lang="en-US" sz="1600" u="none" dirty="0">
              <a:latin typeface="+mj-lt"/>
            </a:endParaRPr>
          </a:p>
        </p:txBody>
      </p:sp>
      <p:sp>
        <p:nvSpPr>
          <p:cNvPr id="29" name="Left Brace 28"/>
          <p:cNvSpPr/>
          <p:nvPr/>
        </p:nvSpPr>
        <p:spPr bwMode="auto">
          <a:xfrm flipH="1">
            <a:off x="7275607" y="1600200"/>
            <a:ext cx="457200" cy="19812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Left Brace 29"/>
          <p:cNvSpPr/>
          <p:nvPr/>
        </p:nvSpPr>
        <p:spPr bwMode="auto">
          <a:xfrm flipH="1">
            <a:off x="7275607" y="3657600"/>
            <a:ext cx="457200" cy="25908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09007" y="243840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smtClean="0">
                <a:latin typeface="+mj-lt"/>
              </a:rPr>
              <a:t>Release 1</a:t>
            </a:r>
            <a:endParaRPr lang="en-US" sz="1600" u="none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09007" y="480060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smtClean="0">
                <a:latin typeface="+mj-lt"/>
              </a:rPr>
              <a:t>Release 2</a:t>
            </a:r>
            <a:endParaRPr lang="en-US" sz="1600" u="none" dirty="0">
              <a:latin typeface="+mj-lt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62000" y="4343400"/>
            <a:ext cx="2286000" cy="1219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Release Plan</a:t>
            </a:r>
          </a:p>
        </p:txBody>
      </p:sp>
      <p:pic>
        <p:nvPicPr>
          <p:cNvPr id="34" name="Picture 8" descr="C:\Documents and Settings\bnaton0\My Documents\My Pictures\Microsoft Clip Organizer\j043391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8862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 bwMode="auto">
          <a:xfrm>
            <a:off x="4495800" y="3810000"/>
            <a:ext cx="3951243" cy="21073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Sprint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Burndown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13" name="Picture 3" descr="C:\Sync\Images\Microsoft Clip Organizer\j04348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07480" flipV="1">
            <a:off x="5321626" y="2654626"/>
            <a:ext cx="2551199" cy="2551199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 bwMode="auto">
          <a:xfrm>
            <a:off x="914400" y="1600200"/>
            <a:ext cx="3461952" cy="19694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Daily Scrum</a:t>
            </a:r>
          </a:p>
        </p:txBody>
      </p:sp>
      <p:pic>
        <p:nvPicPr>
          <p:cNvPr id="15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95400" y="3048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5000" y="152400"/>
            <a:ext cx="5004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none" dirty="0" smtClean="0">
                <a:latin typeface="+mj-lt"/>
              </a:rPr>
              <a:t>Sprint </a:t>
            </a:r>
            <a:r>
              <a:rPr lang="en-US" sz="4400" b="1" u="none" dirty="0" smtClean="0">
                <a:solidFill>
                  <a:schemeClr val="accent1"/>
                </a:solidFill>
                <a:latin typeface="+mj-lt"/>
              </a:rPr>
              <a:t>Task Board</a:t>
            </a:r>
            <a:endParaRPr lang="en-US" b="1" u="none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533400" y="990600"/>
            <a:ext cx="8305800" cy="4953794"/>
            <a:chOff x="533400" y="990600"/>
            <a:chExt cx="8305800" cy="4953794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3400" y="990600"/>
              <a:ext cx="8305800" cy="495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533400" y="1447800"/>
              <a:ext cx="83058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533400" y="2894012"/>
              <a:ext cx="83058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>
              <a:off x="533400" y="4419600"/>
              <a:ext cx="83058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190500" y="3467100"/>
              <a:ext cx="49530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auto">
            <a:xfrm rot="5400000">
              <a:off x="1715294" y="3466306"/>
              <a:ext cx="49530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auto">
            <a:xfrm rot="5400000">
              <a:off x="3313906" y="3466306"/>
              <a:ext cx="49530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4914106" y="3466306"/>
              <a:ext cx="49530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19400" y="1066800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none" dirty="0" smtClean="0">
                  <a:solidFill>
                    <a:schemeClr val="bg1"/>
                  </a:solidFill>
                  <a:latin typeface="+mj-lt"/>
                </a:rPr>
                <a:t>Not Done</a:t>
              </a:r>
              <a:endParaRPr lang="en-US" b="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25620" y="1066800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none" dirty="0" smtClean="0">
                  <a:solidFill>
                    <a:schemeClr val="bg1"/>
                  </a:solidFill>
                  <a:latin typeface="+mj-lt"/>
                </a:rPr>
                <a:t>In Progress</a:t>
              </a:r>
              <a:endParaRPr lang="en-US" b="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38176" y="1066800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none" dirty="0" smtClean="0">
                  <a:solidFill>
                    <a:schemeClr val="bg1"/>
                  </a:solidFill>
                  <a:latin typeface="+mj-lt"/>
                </a:rPr>
                <a:t>Done</a:t>
              </a:r>
              <a:endParaRPr lang="en-US" b="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43800" y="1066800"/>
              <a:ext cx="1027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none" dirty="0" smtClean="0">
                  <a:solidFill>
                    <a:schemeClr val="bg1"/>
                  </a:solidFill>
                  <a:latin typeface="+mj-lt"/>
                </a:rPr>
                <a:t>Deferred</a:t>
              </a:r>
              <a:endParaRPr lang="en-US" b="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2670" y="1066800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none" dirty="0" smtClean="0">
                  <a:solidFill>
                    <a:schemeClr val="bg1"/>
                  </a:solidFill>
                  <a:latin typeface="+mj-lt"/>
                </a:rPr>
                <a:t>User Stories</a:t>
              </a:r>
              <a:endParaRPr lang="en-US" b="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0" name="Round Single Corner Rectangle 39"/>
          <p:cNvSpPr/>
          <p:nvPr/>
        </p:nvSpPr>
        <p:spPr bwMode="auto">
          <a:xfrm>
            <a:off x="685800" y="1600200"/>
            <a:ext cx="914400" cy="6096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 a user I want this to do that.</a:t>
            </a:r>
          </a:p>
        </p:txBody>
      </p:sp>
      <p:sp>
        <p:nvSpPr>
          <p:cNvPr id="41" name="Round Single Corner Rectangle 40"/>
          <p:cNvSpPr/>
          <p:nvPr/>
        </p:nvSpPr>
        <p:spPr bwMode="auto">
          <a:xfrm>
            <a:off x="685800" y="3048000"/>
            <a:ext cx="914400" cy="6096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 a user I want this to do that.</a:t>
            </a:r>
          </a:p>
        </p:txBody>
      </p:sp>
      <p:sp>
        <p:nvSpPr>
          <p:cNvPr id="42" name="Round Single Corner Rectangle 41"/>
          <p:cNvSpPr/>
          <p:nvPr/>
        </p:nvSpPr>
        <p:spPr bwMode="auto">
          <a:xfrm>
            <a:off x="685800" y="4572000"/>
            <a:ext cx="914400" cy="6096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 a user I want this to do that.</a:t>
            </a:r>
          </a:p>
        </p:txBody>
      </p:sp>
      <p:sp>
        <p:nvSpPr>
          <p:cNvPr id="43" name="Round Single Corner Rectangle 42"/>
          <p:cNvSpPr/>
          <p:nvPr/>
        </p:nvSpPr>
        <p:spPr bwMode="auto">
          <a:xfrm>
            <a:off x="2743200" y="1524000"/>
            <a:ext cx="533400" cy="5334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sp>
        <p:nvSpPr>
          <p:cNvPr id="44" name="Round Single Corner Rectangle 43"/>
          <p:cNvSpPr/>
          <p:nvPr/>
        </p:nvSpPr>
        <p:spPr bwMode="auto">
          <a:xfrm>
            <a:off x="4343400" y="1524000"/>
            <a:ext cx="533400" cy="533400"/>
          </a:xfrm>
          <a:prstGeom prst="round1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sp>
        <p:nvSpPr>
          <p:cNvPr id="45" name="Round Single Corner Rectangle 44"/>
          <p:cNvSpPr/>
          <p:nvPr/>
        </p:nvSpPr>
        <p:spPr bwMode="auto">
          <a:xfrm>
            <a:off x="4343400" y="2209800"/>
            <a:ext cx="533400" cy="533400"/>
          </a:xfrm>
          <a:prstGeom prst="round1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sp>
        <p:nvSpPr>
          <p:cNvPr id="46" name="Round Single Corner Rectangle 45"/>
          <p:cNvSpPr/>
          <p:nvPr/>
        </p:nvSpPr>
        <p:spPr bwMode="auto">
          <a:xfrm>
            <a:off x="5867400" y="1524000"/>
            <a:ext cx="533400" cy="533400"/>
          </a:xfrm>
          <a:prstGeom prst="round1Rect">
            <a:avLst/>
          </a:prstGeom>
          <a:solidFill>
            <a:srgbClr val="00CC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sp>
        <p:nvSpPr>
          <p:cNvPr id="47" name="Round Single Corner Rectangle 46"/>
          <p:cNvSpPr/>
          <p:nvPr/>
        </p:nvSpPr>
        <p:spPr bwMode="auto">
          <a:xfrm>
            <a:off x="2743200" y="3048000"/>
            <a:ext cx="533400" cy="5334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sp>
        <p:nvSpPr>
          <p:cNvPr id="48" name="Round Single Corner Rectangle 47"/>
          <p:cNvSpPr/>
          <p:nvPr/>
        </p:nvSpPr>
        <p:spPr bwMode="auto">
          <a:xfrm>
            <a:off x="3429000" y="3048000"/>
            <a:ext cx="533400" cy="5334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sp>
        <p:nvSpPr>
          <p:cNvPr id="51" name="Round Single Corner Rectangle 50"/>
          <p:cNvSpPr/>
          <p:nvPr/>
        </p:nvSpPr>
        <p:spPr bwMode="auto">
          <a:xfrm>
            <a:off x="2819400" y="4572000"/>
            <a:ext cx="533400" cy="5334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sp>
        <p:nvSpPr>
          <p:cNvPr id="52" name="Round Single Corner Rectangle 51"/>
          <p:cNvSpPr/>
          <p:nvPr/>
        </p:nvSpPr>
        <p:spPr bwMode="auto">
          <a:xfrm>
            <a:off x="3505200" y="4572000"/>
            <a:ext cx="533400" cy="5334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sp>
        <p:nvSpPr>
          <p:cNvPr id="53" name="Round Single Corner Rectangle 52"/>
          <p:cNvSpPr/>
          <p:nvPr/>
        </p:nvSpPr>
        <p:spPr bwMode="auto">
          <a:xfrm>
            <a:off x="2819400" y="5257800"/>
            <a:ext cx="533400" cy="5334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and that.</a:t>
            </a:r>
          </a:p>
        </p:txBody>
      </p:sp>
      <p:pic>
        <p:nvPicPr>
          <p:cNvPr id="1026" name="Picture 2" descr="C:\Sync\Images\Microsoft Clip Organizer\j043262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2600" y="4254500"/>
            <a:ext cx="2286000" cy="2286000"/>
          </a:xfrm>
          <a:prstGeom prst="rect">
            <a:avLst/>
          </a:prstGeom>
          <a:noFill/>
        </p:spPr>
      </p:pic>
      <p:sp>
        <p:nvSpPr>
          <p:cNvPr id="55" name="Round Single Corner Rectangle 54"/>
          <p:cNvSpPr/>
          <p:nvPr/>
        </p:nvSpPr>
        <p:spPr bwMode="auto">
          <a:xfrm>
            <a:off x="7772400" y="1828800"/>
            <a:ext cx="533400" cy="5334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7" name="Picture 3" descr="C:\Sync\Images\Microsoft Clip Organizer\j04338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1905000"/>
            <a:ext cx="368300" cy="368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7083 0.00556 " pathEditMode="fixed" rAng="0" ptsTypes="AA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9583 -0.00555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875 0.0055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51" grpId="0" animBg="1"/>
      <p:bldP spid="52" grpId="0" animBg="1"/>
      <p:bldP spid="53" grpId="0" animBg="1"/>
      <p:bldP spid="5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219200" y="381000"/>
            <a:ext cx="7086600" cy="472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219200" y="5181600"/>
            <a:ext cx="7086600" cy="685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Time</a:t>
            </a:r>
          </a:p>
        </p:txBody>
      </p:sp>
      <p:sp>
        <p:nvSpPr>
          <p:cNvPr id="8" name="Right Arrow 7"/>
          <p:cNvSpPr/>
          <p:nvPr/>
        </p:nvSpPr>
        <p:spPr bwMode="auto">
          <a:xfrm rot="16200000">
            <a:off x="-1524000" y="2438400"/>
            <a:ext cx="4648200" cy="685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Work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Hours  Remaining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668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0772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9" idx="5"/>
            <a:endCxn id="10" idx="1"/>
          </p:cNvCxnSpPr>
          <p:nvPr/>
        </p:nvCxnSpPr>
        <p:spPr bwMode="auto">
          <a:xfrm rot="16200000" flipH="1">
            <a:off x="2941320" y="-259080"/>
            <a:ext cx="3566160" cy="679487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6858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none" dirty="0" smtClean="0">
                <a:solidFill>
                  <a:schemeClr val="bg1"/>
                </a:solidFill>
                <a:latin typeface="+mn-lt"/>
              </a:rPr>
              <a:t>350 hrs.</a:t>
            </a:r>
            <a:endParaRPr lang="en-US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46482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none" dirty="0" smtClean="0">
                <a:solidFill>
                  <a:schemeClr val="bg1"/>
                </a:solidFill>
                <a:latin typeface="+mn-lt"/>
              </a:rPr>
              <a:t>0 hrs.</a:t>
            </a:r>
            <a:endParaRPr lang="en-US" u="none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295400" y="1295400"/>
            <a:ext cx="1539240" cy="304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2590800" y="1828800"/>
            <a:ext cx="106680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flipV="1">
            <a:off x="3429000" y="2362200"/>
            <a:ext cx="7620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4191000" y="2362200"/>
            <a:ext cx="914400" cy="838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105400" y="3200400"/>
            <a:ext cx="1600200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6705600" y="4267200"/>
            <a:ext cx="914400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1"/>
          </p:cNvCxnSpPr>
          <p:nvPr/>
        </p:nvCxnSpPr>
        <p:spPr bwMode="auto">
          <a:xfrm rot="16200000" flipH="1">
            <a:off x="7620000" y="4419599"/>
            <a:ext cx="501837" cy="5018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05200" y="247471"/>
            <a:ext cx="594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none" dirty="0" smtClean="0">
                <a:latin typeface="+mj-lt"/>
              </a:rPr>
              <a:t>Cost</a:t>
            </a:r>
            <a:endParaRPr lang="en-US" sz="4400" b="1" u="none" dirty="0">
              <a:latin typeface="+mj-lt"/>
            </a:endParaRPr>
          </a:p>
        </p:txBody>
      </p:sp>
      <p:pic>
        <p:nvPicPr>
          <p:cNvPr id="11266" name="Picture 2" descr="C:\Sync\Images\Microsoft Clip Organizer\j04316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238250"/>
            <a:ext cx="4476750" cy="4476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914400" y="1600200"/>
            <a:ext cx="22860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Resources</a:t>
            </a:r>
          </a:p>
        </p:txBody>
      </p:sp>
      <p:pic>
        <p:nvPicPr>
          <p:cNvPr id="12290" name="Picture 2" descr="C:\Sync\Images\Microsoft Clip Organizer\j04339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85800"/>
            <a:ext cx="1714500" cy="17145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 bwMode="auto">
          <a:xfrm>
            <a:off x="3352800" y="3124200"/>
            <a:ext cx="22860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Infrastructure</a:t>
            </a:r>
          </a:p>
        </p:txBody>
      </p:sp>
      <p:pic>
        <p:nvPicPr>
          <p:cNvPr id="12291" name="Picture 3" descr="C:\Sync\Images\Microsoft Clip Organizer\j043264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6500" y="2209800"/>
            <a:ext cx="1739900" cy="17399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 bwMode="auto">
          <a:xfrm>
            <a:off x="5867400" y="4419600"/>
            <a:ext cx="22860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Software</a:t>
            </a:r>
          </a:p>
        </p:txBody>
      </p:sp>
      <p:pic>
        <p:nvPicPr>
          <p:cNvPr id="12293" name="Picture 5" descr="C:\Sync\Images\Microsoft Clip Organizer\j04348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8100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Sync\Images\Microsoft Clip Organizer\j0433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41500"/>
            <a:ext cx="1130300" cy="1130300"/>
          </a:xfrm>
          <a:prstGeom prst="rect">
            <a:avLst/>
          </a:prstGeom>
          <a:noFill/>
        </p:spPr>
      </p:pic>
      <p:pic>
        <p:nvPicPr>
          <p:cNvPr id="13315" name="Picture 3" descr="C:\Sync\Images\Microsoft Clip Organizer\j04339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2160" y="1841500"/>
            <a:ext cx="1130300" cy="1130300"/>
          </a:xfrm>
          <a:prstGeom prst="rect">
            <a:avLst/>
          </a:prstGeom>
          <a:noFill/>
        </p:spPr>
      </p:pic>
      <p:pic>
        <p:nvPicPr>
          <p:cNvPr id="13316" name="Picture 4" descr="C:\Sync\Images\Microsoft Clip Organizer\j043394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00" y="3079750"/>
            <a:ext cx="1130300" cy="1130300"/>
          </a:xfrm>
          <a:prstGeom prst="rect">
            <a:avLst/>
          </a:prstGeom>
          <a:noFill/>
        </p:spPr>
      </p:pic>
      <p:pic>
        <p:nvPicPr>
          <p:cNvPr id="13317" name="Picture 5" descr="C:\Sync\Images\Microsoft Clip Organizer\j043394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4860" y="3079750"/>
            <a:ext cx="1130300" cy="11303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" y="24747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none" dirty="0" smtClean="0">
                <a:latin typeface="+mj-lt"/>
              </a:rPr>
              <a:t>More </a:t>
            </a:r>
            <a:r>
              <a:rPr lang="en-US" sz="4000" b="1" u="none" dirty="0" smtClean="0">
                <a:solidFill>
                  <a:schemeClr val="accent1"/>
                </a:solidFill>
                <a:latin typeface="+mj-lt"/>
              </a:rPr>
              <a:t>Resources</a:t>
            </a:r>
            <a:r>
              <a:rPr lang="en-US" sz="4000" b="1" u="none" dirty="0" smtClean="0">
                <a:latin typeface="+mj-lt"/>
              </a:rPr>
              <a:t> = More </a:t>
            </a:r>
            <a:r>
              <a:rPr lang="en-US" sz="4000" b="1" u="none" dirty="0" smtClean="0">
                <a:solidFill>
                  <a:schemeClr val="accent2"/>
                </a:solidFill>
                <a:latin typeface="+mj-lt"/>
              </a:rPr>
              <a:t>Velocity</a:t>
            </a:r>
            <a:r>
              <a:rPr lang="en-US" sz="4000" b="1" u="none" dirty="0" smtClean="0">
                <a:latin typeface="+mj-lt"/>
              </a:rPr>
              <a:t>?</a:t>
            </a:r>
            <a:endParaRPr lang="en-US" sz="2000" b="1" u="none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4610100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none" dirty="0" smtClean="0">
                <a:latin typeface="+mj-lt"/>
              </a:rPr>
              <a:t>8</a:t>
            </a:r>
            <a:endParaRPr lang="en-US" sz="4800" b="1" u="none" dirty="0">
              <a:latin typeface="+mj-lt"/>
            </a:endParaRPr>
          </a:p>
        </p:txBody>
      </p:sp>
      <p:pic>
        <p:nvPicPr>
          <p:cNvPr id="14" name="Picture 2" descr="C:\Sync\Images\Microsoft Clip Organizer\j0433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2320" y="1841500"/>
            <a:ext cx="1130300" cy="1130300"/>
          </a:xfrm>
          <a:prstGeom prst="rect">
            <a:avLst/>
          </a:prstGeom>
          <a:noFill/>
        </p:spPr>
      </p:pic>
      <p:pic>
        <p:nvPicPr>
          <p:cNvPr id="15" name="Picture 3" descr="C:\Sync\Images\Microsoft Clip Organizer\j04339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2480" y="1841500"/>
            <a:ext cx="1130300" cy="1130300"/>
          </a:xfrm>
          <a:prstGeom prst="rect">
            <a:avLst/>
          </a:prstGeom>
          <a:noFill/>
        </p:spPr>
      </p:pic>
      <p:pic>
        <p:nvPicPr>
          <p:cNvPr id="16" name="Picture 4" descr="C:\Sync\Images\Microsoft Clip Organizer\j043394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5020" y="3079750"/>
            <a:ext cx="1130300" cy="1130300"/>
          </a:xfrm>
          <a:prstGeom prst="rect">
            <a:avLst/>
          </a:prstGeom>
          <a:noFill/>
        </p:spPr>
      </p:pic>
      <p:pic>
        <p:nvPicPr>
          <p:cNvPr id="17" name="Picture 5" descr="C:\Sync\Images\Microsoft Clip Organizer\j043394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15180" y="3079750"/>
            <a:ext cx="1130300" cy="11303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505200" y="4610100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none" dirty="0" smtClean="0">
                <a:latin typeface="+mj-lt"/>
              </a:rPr>
              <a:t>16</a:t>
            </a:r>
            <a:endParaRPr lang="en-US" sz="8000" b="1" u="none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01" y="4610100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none" dirty="0" smtClean="0">
                <a:solidFill>
                  <a:schemeClr val="accent2"/>
                </a:solidFill>
                <a:latin typeface="+mj-lt"/>
              </a:rPr>
              <a:t>12</a:t>
            </a:r>
            <a:endParaRPr lang="en-US" sz="8000" b="1" u="non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0" name="Picture 2" descr="C:\Sync\Images\Microsoft Clip Organizer\j0433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2640" y="1841500"/>
            <a:ext cx="1130300" cy="1130300"/>
          </a:xfrm>
          <a:prstGeom prst="rect">
            <a:avLst/>
          </a:prstGeom>
          <a:noFill/>
        </p:spPr>
      </p:pic>
      <p:pic>
        <p:nvPicPr>
          <p:cNvPr id="21" name="Picture 3" descr="C:\Sync\Images\Microsoft Clip Organizer\j04339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41500"/>
            <a:ext cx="1130300" cy="1130300"/>
          </a:xfrm>
          <a:prstGeom prst="rect">
            <a:avLst/>
          </a:prstGeom>
          <a:noFill/>
        </p:spPr>
      </p:pic>
      <p:pic>
        <p:nvPicPr>
          <p:cNvPr id="22" name="Picture 4" descr="C:\Sync\Images\Microsoft Clip Organizer\j043394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95340" y="3079750"/>
            <a:ext cx="1130300" cy="1130300"/>
          </a:xfrm>
          <a:prstGeom prst="rect">
            <a:avLst/>
          </a:prstGeom>
          <a:noFill/>
        </p:spPr>
      </p:pic>
      <p:pic>
        <p:nvPicPr>
          <p:cNvPr id="23" name="Picture 5" descr="C:\Sync\Images\Microsoft Clip Organizer\j043394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75500" y="3079750"/>
            <a:ext cx="1130300" cy="11303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477000" y="4610100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none" dirty="0" smtClean="0">
                <a:latin typeface="+mj-lt"/>
              </a:rPr>
              <a:t>24</a:t>
            </a:r>
            <a:endParaRPr lang="en-US" sz="8000" b="1" u="none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4610100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none" dirty="0" smtClean="0">
                <a:solidFill>
                  <a:schemeClr val="accent2"/>
                </a:solidFill>
                <a:latin typeface="+mj-lt"/>
              </a:rPr>
              <a:t>16</a:t>
            </a:r>
            <a:endParaRPr lang="en-US" sz="8000" b="1" u="none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8" grpId="1"/>
      <p:bldP spid="19" grpId="0"/>
      <p:bldP spid="24" grpId="0"/>
      <p:bldP spid="24" grpId="1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3733800" y="829733"/>
            <a:ext cx="1524000" cy="84666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dirty="0" smtClean="0">
                <a:solidFill>
                  <a:schemeClr val="bg1"/>
                </a:solidFill>
                <a:latin typeface="+mj-lt"/>
              </a:rPr>
              <a:t>Scrum of Scrums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13314" name="Picture 2" descr="C:\Sync\Images\Microsoft Clip Organizer\j0433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70250"/>
            <a:ext cx="1130300" cy="1130300"/>
          </a:xfrm>
          <a:prstGeom prst="rect">
            <a:avLst/>
          </a:prstGeom>
          <a:noFill/>
        </p:spPr>
      </p:pic>
      <p:pic>
        <p:nvPicPr>
          <p:cNvPr id="13315" name="Picture 3" descr="C:\Sync\Images\Microsoft Clip Organizer\j04339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7360" y="3270250"/>
            <a:ext cx="1130300" cy="1130300"/>
          </a:xfrm>
          <a:prstGeom prst="rect">
            <a:avLst/>
          </a:prstGeom>
          <a:noFill/>
        </p:spPr>
      </p:pic>
      <p:pic>
        <p:nvPicPr>
          <p:cNvPr id="13316" name="Picture 4" descr="C:\Sync\Images\Microsoft Clip Organizer\j043394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9900" y="4508500"/>
            <a:ext cx="1130300" cy="1130300"/>
          </a:xfrm>
          <a:prstGeom prst="rect">
            <a:avLst/>
          </a:prstGeom>
          <a:noFill/>
        </p:spPr>
      </p:pic>
      <p:pic>
        <p:nvPicPr>
          <p:cNvPr id="13317" name="Picture 5" descr="C:\Sync\Images\Microsoft Clip Organizer\j043394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0060" y="4508500"/>
            <a:ext cx="1130300" cy="1130300"/>
          </a:xfrm>
          <a:prstGeom prst="rect">
            <a:avLst/>
          </a:prstGeom>
          <a:noFill/>
        </p:spPr>
      </p:pic>
      <p:pic>
        <p:nvPicPr>
          <p:cNvPr id="14" name="Picture 2" descr="C:\Sync\Images\Microsoft Clip Organizer\j0433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276600"/>
            <a:ext cx="1130300" cy="1130300"/>
          </a:xfrm>
          <a:prstGeom prst="rect">
            <a:avLst/>
          </a:prstGeom>
          <a:noFill/>
        </p:spPr>
      </p:pic>
      <p:pic>
        <p:nvPicPr>
          <p:cNvPr id="15" name="Picture 3" descr="C:\Sync\Images\Microsoft Clip Organizer\j04339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9160" y="3276600"/>
            <a:ext cx="1130300" cy="1130300"/>
          </a:xfrm>
          <a:prstGeom prst="rect">
            <a:avLst/>
          </a:prstGeom>
          <a:noFill/>
        </p:spPr>
      </p:pic>
      <p:pic>
        <p:nvPicPr>
          <p:cNvPr id="16" name="Picture 4" descr="C:\Sync\Images\Microsoft Clip Organizer\j043394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1700" y="4514850"/>
            <a:ext cx="1130300" cy="1130300"/>
          </a:xfrm>
          <a:prstGeom prst="rect">
            <a:avLst/>
          </a:prstGeom>
          <a:noFill/>
        </p:spPr>
      </p:pic>
      <p:pic>
        <p:nvPicPr>
          <p:cNvPr id="17" name="Picture 5" descr="C:\Sync\Images\Microsoft Clip Organizer\j043394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1860" y="4514850"/>
            <a:ext cx="1130300" cy="1130300"/>
          </a:xfrm>
          <a:prstGeom prst="rect">
            <a:avLst/>
          </a:prstGeom>
          <a:noFill/>
        </p:spPr>
      </p:pic>
      <p:pic>
        <p:nvPicPr>
          <p:cNvPr id="20" name="Picture 2" descr="C:\Sync\Images\Microsoft Clip Organizer\j0433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276600"/>
            <a:ext cx="1130300" cy="1130300"/>
          </a:xfrm>
          <a:prstGeom prst="rect">
            <a:avLst/>
          </a:prstGeom>
          <a:noFill/>
        </p:spPr>
      </p:pic>
      <p:pic>
        <p:nvPicPr>
          <p:cNvPr id="21" name="Picture 3" descr="C:\Sync\Images\Microsoft Clip Organizer\j04339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7160" y="3276600"/>
            <a:ext cx="1130300" cy="1130300"/>
          </a:xfrm>
          <a:prstGeom prst="rect">
            <a:avLst/>
          </a:prstGeom>
          <a:noFill/>
        </p:spPr>
      </p:pic>
      <p:pic>
        <p:nvPicPr>
          <p:cNvPr id="22" name="Picture 4" descr="C:\Sync\Images\Microsoft Clip Organizer\j043394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9700" y="4514850"/>
            <a:ext cx="1130300" cy="1130300"/>
          </a:xfrm>
          <a:prstGeom prst="rect">
            <a:avLst/>
          </a:prstGeom>
          <a:noFill/>
        </p:spPr>
      </p:pic>
      <p:pic>
        <p:nvPicPr>
          <p:cNvPr id="23" name="Picture 5" descr="C:\Sync\Images\Microsoft Clip Organizer\j043394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9860" y="4514850"/>
            <a:ext cx="1130300" cy="1130300"/>
          </a:xfrm>
          <a:prstGeom prst="rect">
            <a:avLst/>
          </a:prstGeom>
          <a:noFill/>
        </p:spPr>
      </p:pic>
      <p:pic>
        <p:nvPicPr>
          <p:cNvPr id="14338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2133600"/>
            <a:ext cx="990600" cy="990600"/>
          </a:xfrm>
          <a:prstGeom prst="rect">
            <a:avLst/>
          </a:prstGeom>
          <a:noFill/>
        </p:spPr>
      </p:pic>
      <p:pic>
        <p:nvPicPr>
          <p:cNvPr id="26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62400" y="2133600"/>
            <a:ext cx="990600" cy="990600"/>
          </a:xfrm>
          <a:prstGeom prst="rect">
            <a:avLst/>
          </a:prstGeom>
          <a:noFill/>
        </p:spPr>
      </p:pic>
      <p:pic>
        <p:nvPicPr>
          <p:cNvPr id="27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2133600"/>
            <a:ext cx="990600" cy="990600"/>
          </a:xfrm>
          <a:prstGeom prst="rect">
            <a:avLst/>
          </a:prstGeom>
          <a:noFill/>
        </p:spPr>
      </p:pic>
      <p:sp>
        <p:nvSpPr>
          <p:cNvPr id="28" name="Frame 27"/>
          <p:cNvSpPr/>
          <p:nvPr/>
        </p:nvSpPr>
        <p:spPr bwMode="auto">
          <a:xfrm>
            <a:off x="304800" y="1905000"/>
            <a:ext cx="2590800" cy="3886200"/>
          </a:xfrm>
          <a:prstGeom prst="frame">
            <a:avLst>
              <a:gd name="adj1" fmla="val 190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9" name="Frame 28"/>
          <p:cNvSpPr/>
          <p:nvPr/>
        </p:nvSpPr>
        <p:spPr bwMode="auto">
          <a:xfrm>
            <a:off x="3276600" y="1905000"/>
            <a:ext cx="2590800" cy="3886200"/>
          </a:xfrm>
          <a:prstGeom prst="frame">
            <a:avLst>
              <a:gd name="adj1" fmla="val 190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Frame 29"/>
          <p:cNvSpPr/>
          <p:nvPr/>
        </p:nvSpPr>
        <p:spPr bwMode="auto">
          <a:xfrm>
            <a:off x="6324600" y="1905000"/>
            <a:ext cx="2590800" cy="3886200"/>
          </a:xfrm>
          <a:prstGeom prst="frame">
            <a:avLst>
              <a:gd name="adj1" fmla="val 190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31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228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 bwMode="auto">
          <a:xfrm rot="16200000">
            <a:off x="1371600" y="1981199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lowchart: Delay 15"/>
          <p:cNvSpPr/>
          <p:nvPr/>
        </p:nvSpPr>
        <p:spPr bwMode="auto">
          <a:xfrm rot="16200000">
            <a:off x="280035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Flowchart: Delay 16"/>
          <p:cNvSpPr/>
          <p:nvPr/>
        </p:nvSpPr>
        <p:spPr bwMode="auto">
          <a:xfrm rot="16200000">
            <a:off x="42291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</a:t>
            </a:r>
            <a:r>
              <a:rPr lang="en-US" sz="1600" u="none" dirty="0" smtClean="0">
                <a:solidFill>
                  <a:schemeClr val="tx1"/>
                </a:solidFill>
              </a:rPr>
              <a:t>p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Flowchart: Delay 17"/>
          <p:cNvSpPr/>
          <p:nvPr/>
        </p:nvSpPr>
        <p:spPr bwMode="auto">
          <a:xfrm rot="16200000">
            <a:off x="5657850" y="1981199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</p:txBody>
      </p:sp>
      <p:sp>
        <p:nvSpPr>
          <p:cNvPr id="19" name="Flowchart: Delay 18"/>
          <p:cNvSpPr/>
          <p:nvPr/>
        </p:nvSpPr>
        <p:spPr bwMode="auto">
          <a:xfrm rot="16200000">
            <a:off x="70866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Deploy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457200"/>
            <a:ext cx="809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>
                <a:latin typeface="+mj-lt"/>
              </a:rPr>
              <a:t>Traditional “Waterfall” Approach</a:t>
            </a:r>
            <a:endParaRPr lang="en-US" sz="4000" b="1" u="none" dirty="0">
              <a:latin typeface="+mj-lt"/>
            </a:endParaRPr>
          </a:p>
        </p:txBody>
      </p:sp>
      <p:sp>
        <p:nvSpPr>
          <p:cNvPr id="21" name="Donut 20"/>
          <p:cNvSpPr/>
          <p:nvPr/>
        </p:nvSpPr>
        <p:spPr bwMode="auto">
          <a:xfrm>
            <a:off x="2209800" y="2819400"/>
            <a:ext cx="533400" cy="457200"/>
          </a:xfrm>
          <a:prstGeom prst="donu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Donut 22"/>
          <p:cNvSpPr/>
          <p:nvPr/>
        </p:nvSpPr>
        <p:spPr bwMode="auto">
          <a:xfrm>
            <a:off x="3632200" y="2819400"/>
            <a:ext cx="533400" cy="457200"/>
          </a:xfrm>
          <a:prstGeom prst="donu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Donut 23"/>
          <p:cNvSpPr/>
          <p:nvPr/>
        </p:nvSpPr>
        <p:spPr bwMode="auto">
          <a:xfrm>
            <a:off x="5054600" y="2819400"/>
            <a:ext cx="533400" cy="457200"/>
          </a:xfrm>
          <a:prstGeom prst="donu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5" name="Donut 24"/>
          <p:cNvSpPr/>
          <p:nvPr/>
        </p:nvSpPr>
        <p:spPr bwMode="auto">
          <a:xfrm>
            <a:off x="6477000" y="2819400"/>
            <a:ext cx="533400" cy="457200"/>
          </a:xfrm>
          <a:prstGeom prst="donu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027" name="Picture 3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762" y="3581400"/>
            <a:ext cx="1592263" cy="1592263"/>
          </a:xfrm>
          <a:prstGeom prst="rect">
            <a:avLst/>
          </a:prstGeom>
          <a:noFill/>
        </p:spPr>
      </p:pic>
      <p:pic>
        <p:nvPicPr>
          <p:cNvPr id="1028" name="Picture 4" descr="C:\Sync\Images\Microsoft Clip Organizer\j043488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581400"/>
            <a:ext cx="1592263" cy="1592263"/>
          </a:xfrm>
          <a:prstGeom prst="rect">
            <a:avLst/>
          </a:prstGeom>
          <a:noFill/>
        </p:spPr>
      </p:pic>
      <p:pic>
        <p:nvPicPr>
          <p:cNvPr id="1029" name="Picture 5" descr="C:\Sync\Images\Microsoft Clip Organizer\j043489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565049"/>
            <a:ext cx="1437867" cy="1608614"/>
          </a:xfrm>
          <a:prstGeom prst="rect">
            <a:avLst/>
          </a:prstGeom>
          <a:noFill/>
        </p:spPr>
      </p:pic>
      <p:pic>
        <p:nvPicPr>
          <p:cNvPr id="1030" name="Picture 6" descr="C:\Sync\Images\Microsoft Clip Organizer\j043488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3573463"/>
            <a:ext cx="1600200" cy="1600200"/>
          </a:xfrm>
          <a:prstGeom prst="rect">
            <a:avLst/>
          </a:prstGeom>
          <a:noFill/>
        </p:spPr>
      </p:pic>
      <p:pic>
        <p:nvPicPr>
          <p:cNvPr id="1031" name="Picture 7" descr="C:\Documents and Settings\bnaton0\My Documents\My Pictures\Microsoft Clip Organizer\j043394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05600" y="3649664"/>
            <a:ext cx="1524000" cy="1524000"/>
          </a:xfrm>
          <a:prstGeom prst="rect">
            <a:avLst/>
          </a:prstGeom>
          <a:noFill/>
        </p:spPr>
      </p:pic>
      <p:pic>
        <p:nvPicPr>
          <p:cNvPr id="1026" name="Picture 2" descr="C:\Documents and Settings\bnaton0\My Documents\My Pictures\Microsoft Clip Organizer\j043264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46482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66458 0.0083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76200" y="762000"/>
            <a:ext cx="2133600" cy="5029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62200" y="762000"/>
            <a:ext cx="2133600" cy="5029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648200" y="762000"/>
            <a:ext cx="2133600" cy="5029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34200" y="762000"/>
            <a:ext cx="2133600" cy="5029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200" y="304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none" dirty="0" smtClean="0">
                <a:latin typeface="+mj-lt"/>
              </a:rPr>
              <a:t>Staging</a:t>
            </a:r>
            <a:endParaRPr lang="en-US" sz="1100" b="1" u="none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304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none" dirty="0" smtClean="0">
                <a:latin typeface="+mj-lt"/>
              </a:rPr>
              <a:t>QA</a:t>
            </a:r>
            <a:endParaRPr lang="en-US" sz="1100" b="1" u="none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304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none" dirty="0" smtClean="0">
                <a:latin typeface="+mj-lt"/>
              </a:rPr>
              <a:t>Development</a:t>
            </a:r>
            <a:endParaRPr lang="en-US" sz="1100" b="1" u="none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304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none" dirty="0" smtClean="0">
                <a:latin typeface="+mj-lt"/>
              </a:rPr>
              <a:t>Production</a:t>
            </a:r>
            <a:endParaRPr lang="en-US" sz="1100" b="1" u="none" dirty="0">
              <a:latin typeface="+mj-lt"/>
            </a:endParaRPr>
          </a:p>
        </p:txBody>
      </p:sp>
      <p:pic>
        <p:nvPicPr>
          <p:cNvPr id="15362" name="Picture 2" descr="C:\Sync\Images\Microsoft Clip Organizer\j04326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1282700" cy="1282700"/>
          </a:xfrm>
          <a:prstGeom prst="rect">
            <a:avLst/>
          </a:prstGeom>
          <a:noFill/>
        </p:spPr>
      </p:pic>
      <p:pic>
        <p:nvPicPr>
          <p:cNvPr id="15363" name="Picture 3" descr="C:\Sync\Images\Microsoft Clip Organizer\j04316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590800"/>
            <a:ext cx="1219200" cy="1219200"/>
          </a:xfrm>
          <a:prstGeom prst="rect">
            <a:avLst/>
          </a:prstGeom>
          <a:noFill/>
        </p:spPr>
      </p:pic>
      <p:pic>
        <p:nvPicPr>
          <p:cNvPr id="23" name="Picture 2" descr="C:\Sync\Images\Microsoft Clip Organizer\j04326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9426" y="1009650"/>
            <a:ext cx="1282700" cy="1282700"/>
          </a:xfrm>
          <a:prstGeom prst="rect">
            <a:avLst/>
          </a:prstGeom>
          <a:noFill/>
        </p:spPr>
      </p:pic>
      <p:pic>
        <p:nvPicPr>
          <p:cNvPr id="24" name="Picture 3" descr="C:\Sync\Images\Microsoft Clip Organizer\j04316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3226" y="2609850"/>
            <a:ext cx="1219200" cy="1219200"/>
          </a:xfrm>
          <a:prstGeom prst="rect">
            <a:avLst/>
          </a:prstGeom>
          <a:noFill/>
        </p:spPr>
      </p:pic>
      <p:pic>
        <p:nvPicPr>
          <p:cNvPr id="26" name="Picture 2" descr="C:\Sync\Images\Microsoft Clip Organizer\j04326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990600"/>
            <a:ext cx="1282700" cy="1282700"/>
          </a:xfrm>
          <a:prstGeom prst="rect">
            <a:avLst/>
          </a:prstGeom>
          <a:noFill/>
        </p:spPr>
      </p:pic>
      <p:pic>
        <p:nvPicPr>
          <p:cNvPr id="27" name="Picture 3" descr="C:\Sync\Images\Microsoft Clip Organizer\j04316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438400"/>
            <a:ext cx="914400" cy="914400"/>
          </a:xfrm>
          <a:prstGeom prst="rect">
            <a:avLst/>
          </a:prstGeom>
          <a:noFill/>
        </p:spPr>
      </p:pic>
      <p:pic>
        <p:nvPicPr>
          <p:cNvPr id="29" name="Picture 2" descr="C:\Sync\Images\Microsoft Clip Organizer\j04326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1426" y="990600"/>
            <a:ext cx="1282700" cy="1282700"/>
          </a:xfrm>
          <a:prstGeom prst="rect">
            <a:avLst/>
          </a:prstGeom>
          <a:noFill/>
        </p:spPr>
      </p:pic>
      <p:pic>
        <p:nvPicPr>
          <p:cNvPr id="32" name="Picture 3" descr="C:\Sync\Images\Microsoft Clip Organizer\j04316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971800"/>
            <a:ext cx="914400" cy="914400"/>
          </a:xfrm>
          <a:prstGeom prst="rect">
            <a:avLst/>
          </a:prstGeom>
          <a:noFill/>
        </p:spPr>
      </p:pic>
      <p:pic>
        <p:nvPicPr>
          <p:cNvPr id="33" name="Picture 3" descr="C:\Sync\Images\Microsoft Clip Organizer\j04316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2438400"/>
            <a:ext cx="914400" cy="914400"/>
          </a:xfrm>
          <a:prstGeom prst="rect">
            <a:avLst/>
          </a:prstGeom>
          <a:noFill/>
        </p:spPr>
      </p:pic>
      <p:pic>
        <p:nvPicPr>
          <p:cNvPr id="34" name="Picture 3" descr="C:\Sync\Images\Microsoft Clip Organizer\j04316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2743200"/>
            <a:ext cx="914400" cy="914400"/>
          </a:xfrm>
          <a:prstGeom prst="rect">
            <a:avLst/>
          </a:prstGeom>
          <a:noFill/>
        </p:spPr>
      </p:pic>
      <p:pic>
        <p:nvPicPr>
          <p:cNvPr id="35" name="Picture 3" descr="C:\Sync\Images\Microsoft Clip Organizer\j04316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3048000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5" descr="C:\Sync\Images\Microsoft Clip Organizer\j04348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267200"/>
            <a:ext cx="1143000" cy="1143000"/>
          </a:xfrm>
          <a:prstGeom prst="rect">
            <a:avLst/>
          </a:prstGeom>
          <a:noFill/>
        </p:spPr>
      </p:pic>
      <p:pic>
        <p:nvPicPr>
          <p:cNvPr id="37" name="Picture 5" descr="C:\Sync\Images\Microsoft Clip Organizer\j04348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4267200"/>
            <a:ext cx="1143000" cy="1143000"/>
          </a:xfrm>
          <a:prstGeom prst="rect">
            <a:avLst/>
          </a:prstGeom>
          <a:noFill/>
        </p:spPr>
      </p:pic>
      <p:pic>
        <p:nvPicPr>
          <p:cNvPr id="38" name="Picture 5" descr="C:\Sync\Images\Microsoft Clip Organizer\j04348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267200"/>
            <a:ext cx="1143000" cy="1143000"/>
          </a:xfrm>
          <a:prstGeom prst="rect">
            <a:avLst/>
          </a:prstGeom>
          <a:noFill/>
        </p:spPr>
      </p:pic>
      <p:pic>
        <p:nvPicPr>
          <p:cNvPr id="39" name="Picture 5" descr="C:\Sync\Images\Microsoft Clip Organizer\j04348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426720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05200" y="247471"/>
            <a:ext cx="594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none" dirty="0" smtClean="0">
                <a:latin typeface="+mj-lt"/>
              </a:rPr>
              <a:t>Quality</a:t>
            </a:r>
            <a:endParaRPr lang="en-US" sz="4400" b="1" u="none" dirty="0">
              <a:latin typeface="+mj-lt"/>
            </a:endParaRPr>
          </a:p>
        </p:txBody>
      </p:sp>
      <p:pic>
        <p:nvPicPr>
          <p:cNvPr id="16386" name="Picture 2" descr="C:\Sync\Images\Microsoft Clip Organizer\j043157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1220" y="2057400"/>
            <a:ext cx="1990180" cy="2003448"/>
          </a:xfrm>
          <a:prstGeom prst="rect">
            <a:avLst/>
          </a:prstGeom>
          <a:noFill/>
        </p:spPr>
      </p:pic>
      <p:pic>
        <p:nvPicPr>
          <p:cNvPr id="16387" name="Picture 3" descr="C:\Documents and Settings\bnaton0\My Documents\My Pictures\Microsoft Clip Organizer\j043162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018036">
            <a:off x="8882541" y="652941"/>
            <a:ext cx="5632450" cy="56324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87934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1785914" y="1151041"/>
            <a:ext cx="2481286" cy="143975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Continuous Integration</a:t>
            </a:r>
          </a:p>
        </p:txBody>
      </p:sp>
      <p:pic>
        <p:nvPicPr>
          <p:cNvPr id="10" name="Picture 4" descr="C:\Sync\Images\Microsoft Clip Organizer\j043389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9314" y="533400"/>
            <a:ext cx="1492250" cy="1492250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 bwMode="auto">
          <a:xfrm>
            <a:off x="5519714" y="1219200"/>
            <a:ext cx="2481286" cy="143975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Frequent Reviews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62600" y="4114800"/>
            <a:ext cx="2481286" cy="143975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Software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u="none" dirty="0" smtClean="0">
                <a:solidFill>
                  <a:schemeClr val="bg1"/>
                </a:solidFill>
                <a:latin typeface="+mj-lt"/>
              </a:rPr>
              <a:t>Craftsmanship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17410" name="Picture 2" descr="C:\Sync\Images\Microsoft Clip Organizer\j043392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5014" y="228600"/>
            <a:ext cx="1714500" cy="1714500"/>
          </a:xfrm>
          <a:prstGeom prst="rect">
            <a:avLst/>
          </a:prstGeom>
          <a:noFill/>
        </p:spPr>
      </p:pic>
      <p:pic>
        <p:nvPicPr>
          <p:cNvPr id="17411" name="Picture 3" descr="C:\Sync\Images\Microsoft Clip Organizer\j043488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162300"/>
            <a:ext cx="1638300" cy="16383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 bwMode="auto">
          <a:xfrm>
            <a:off x="1808672" y="4143555"/>
            <a:ext cx="2458528" cy="149524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Impediment List</a:t>
            </a:r>
          </a:p>
        </p:txBody>
      </p:sp>
      <p:pic>
        <p:nvPicPr>
          <p:cNvPr id="13" name="Picture 2" descr="C:\Sync\Images\Microsoft Clip Organizer\j043388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5872" y="3429000"/>
            <a:ext cx="1651000" cy="1651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/>
        </p:nvSpPr>
        <p:spPr bwMode="auto">
          <a:xfrm>
            <a:off x="2819400" y="1721162"/>
            <a:ext cx="3733800" cy="3099758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Quality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37857" y="726440"/>
            <a:ext cx="2253343" cy="894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Scope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553200" y="4211320"/>
            <a:ext cx="2253343" cy="894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33400" y="4211320"/>
            <a:ext cx="2253343" cy="894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01E1C-12ED-4E5D-85C9-9DA457C4F2B2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title"/>
          </p:nvPr>
        </p:nvSpPr>
        <p:spPr>
          <a:xfrm>
            <a:off x="457200" y="393700"/>
            <a:ext cx="80010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001000" cy="2435225"/>
          </a:xfrm>
        </p:spPr>
        <p:txBody>
          <a:bodyPr anchor="t">
            <a:spAutoFit/>
          </a:bodyPr>
          <a:lstStyle/>
          <a:p>
            <a:r>
              <a:rPr lang="en-US" sz="9600" dirty="0" smtClean="0"/>
              <a:t>THANK </a:t>
            </a:r>
            <a:br>
              <a:rPr lang="en-US" sz="9600" dirty="0" smtClean="0"/>
            </a:br>
            <a:r>
              <a:rPr lang="en-US" sz="9600" dirty="0" smtClean="0"/>
              <a:t>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39F0E2-09E2-4B29-9D97-1177971BF802}" type="slidenum">
              <a:rPr lang="en-US"/>
              <a:pPr>
                <a:defRPr/>
              </a:pPr>
              <a:t>76</a:t>
            </a:fld>
            <a:endParaRPr lang="en-US"/>
          </a:p>
        </p:txBody>
      </p:sp>
      <p:pic>
        <p:nvPicPr>
          <p:cNvPr id="25603" name="Picture 2" descr="CM17605_logo_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050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800600" y="6643688"/>
            <a:ext cx="2743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none">
                <a:solidFill>
                  <a:srgbClr val="292929"/>
                </a:solidFill>
                <a:latin typeface="Arial" charset="0"/>
              </a:rPr>
              <a:t>© 2008 Compuware Corporation — All Rights Reserved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 bwMode="auto">
          <a:xfrm rot="16200000">
            <a:off x="13716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lowchart: Delay 15"/>
          <p:cNvSpPr/>
          <p:nvPr/>
        </p:nvSpPr>
        <p:spPr bwMode="auto">
          <a:xfrm rot="16200000">
            <a:off x="280035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Flowchart: Delay 16"/>
          <p:cNvSpPr/>
          <p:nvPr/>
        </p:nvSpPr>
        <p:spPr bwMode="auto">
          <a:xfrm rot="16200000">
            <a:off x="4229100" y="1981199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</a:t>
            </a:r>
            <a:r>
              <a:rPr lang="en-US" sz="1600" u="none" dirty="0" smtClean="0">
                <a:solidFill>
                  <a:schemeClr val="tx1"/>
                </a:solidFill>
              </a:rPr>
              <a:t>p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Flowchart: Delay 17"/>
          <p:cNvSpPr/>
          <p:nvPr/>
        </p:nvSpPr>
        <p:spPr bwMode="auto">
          <a:xfrm rot="16200000">
            <a:off x="565785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</p:txBody>
      </p:sp>
      <p:sp>
        <p:nvSpPr>
          <p:cNvPr id="19" name="Flowchart: Delay 18"/>
          <p:cNvSpPr/>
          <p:nvPr/>
        </p:nvSpPr>
        <p:spPr bwMode="auto">
          <a:xfrm rot="16200000">
            <a:off x="70866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Deploy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0800" y="457200"/>
            <a:ext cx="3953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>
                <a:latin typeface="+mj-lt"/>
              </a:rPr>
              <a:t>Agile Approach</a:t>
            </a:r>
            <a:endParaRPr lang="en-US" sz="4000" b="1" u="none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12708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25 -3.33333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7291 -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49583 -3.33333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1" animBg="1"/>
      <p:bldP spid="18" grpId="1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90800" y="457200"/>
            <a:ext cx="3953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>
                <a:latin typeface="+mj-lt"/>
              </a:rPr>
              <a:t>Agile Approach</a:t>
            </a:r>
            <a:endParaRPr lang="en-US" sz="4000" b="1" u="none" dirty="0">
              <a:latin typeface="+mj-lt"/>
            </a:endParaRPr>
          </a:p>
        </p:txBody>
      </p:sp>
      <p:sp>
        <p:nvSpPr>
          <p:cNvPr id="22" name="Flowchart: Delay 21"/>
          <p:cNvSpPr/>
          <p:nvPr/>
        </p:nvSpPr>
        <p:spPr bwMode="auto">
          <a:xfrm rot="16200000">
            <a:off x="1371600" y="1981202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Flowchart: Delay 25"/>
          <p:cNvSpPr/>
          <p:nvPr/>
        </p:nvSpPr>
        <p:spPr bwMode="auto">
          <a:xfrm rot="16200000">
            <a:off x="1600200" y="1981202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Flowchart: Delay 26"/>
          <p:cNvSpPr/>
          <p:nvPr/>
        </p:nvSpPr>
        <p:spPr bwMode="auto">
          <a:xfrm rot="16200000">
            <a:off x="1905001" y="1981201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</a:t>
            </a:r>
            <a:r>
              <a:rPr lang="en-US" sz="1600" u="none" dirty="0" smtClean="0">
                <a:solidFill>
                  <a:schemeClr val="tx1"/>
                </a:solidFill>
              </a:rPr>
              <a:t>p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Flowchart: Delay 27"/>
          <p:cNvSpPr/>
          <p:nvPr/>
        </p:nvSpPr>
        <p:spPr bwMode="auto">
          <a:xfrm rot="16200000">
            <a:off x="2209800" y="1981202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</p:txBody>
      </p:sp>
      <p:sp>
        <p:nvSpPr>
          <p:cNvPr id="29" name="Flowchart: Delay 28"/>
          <p:cNvSpPr/>
          <p:nvPr/>
        </p:nvSpPr>
        <p:spPr bwMode="auto">
          <a:xfrm rot="16200000">
            <a:off x="2590800" y="1981202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Deploy</a:t>
            </a:r>
          </a:p>
        </p:txBody>
      </p:sp>
      <p:sp>
        <p:nvSpPr>
          <p:cNvPr id="13" name="Flowchart: Delay 12"/>
          <p:cNvSpPr/>
          <p:nvPr/>
        </p:nvSpPr>
        <p:spPr bwMode="auto">
          <a:xfrm rot="16200000">
            <a:off x="39624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Flowchart: Delay 14"/>
          <p:cNvSpPr/>
          <p:nvPr/>
        </p:nvSpPr>
        <p:spPr bwMode="auto">
          <a:xfrm rot="16200000">
            <a:off x="41910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Flowchart: Delay 20"/>
          <p:cNvSpPr/>
          <p:nvPr/>
        </p:nvSpPr>
        <p:spPr bwMode="auto">
          <a:xfrm rot="16200000">
            <a:off x="4495801" y="1981199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</a:t>
            </a:r>
            <a:r>
              <a:rPr lang="en-US" sz="1600" u="none" dirty="0" smtClean="0">
                <a:solidFill>
                  <a:schemeClr val="tx1"/>
                </a:solidFill>
              </a:rPr>
              <a:t>p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Flowchart: Delay 22"/>
          <p:cNvSpPr/>
          <p:nvPr/>
        </p:nvSpPr>
        <p:spPr bwMode="auto">
          <a:xfrm rot="16200000">
            <a:off x="48006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</p:txBody>
      </p:sp>
      <p:sp>
        <p:nvSpPr>
          <p:cNvPr id="24" name="Flowchart: Delay 23"/>
          <p:cNvSpPr/>
          <p:nvPr/>
        </p:nvSpPr>
        <p:spPr bwMode="auto">
          <a:xfrm rot="16200000">
            <a:off x="51816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Deploy</a:t>
            </a:r>
          </a:p>
        </p:txBody>
      </p:sp>
      <p:sp>
        <p:nvSpPr>
          <p:cNvPr id="25" name="Flowchart: Delay 24"/>
          <p:cNvSpPr/>
          <p:nvPr/>
        </p:nvSpPr>
        <p:spPr bwMode="auto">
          <a:xfrm rot="16200000">
            <a:off x="65532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Flowchart: Delay 29"/>
          <p:cNvSpPr/>
          <p:nvPr/>
        </p:nvSpPr>
        <p:spPr bwMode="auto">
          <a:xfrm rot="16200000">
            <a:off x="67818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Flowchart: Delay 30"/>
          <p:cNvSpPr/>
          <p:nvPr/>
        </p:nvSpPr>
        <p:spPr bwMode="auto">
          <a:xfrm rot="16200000">
            <a:off x="7086601" y="1981199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</a:t>
            </a:r>
            <a:r>
              <a:rPr lang="en-US" sz="1600" u="none" dirty="0" smtClean="0">
                <a:solidFill>
                  <a:schemeClr val="tx1"/>
                </a:solidFill>
              </a:rPr>
              <a:t>p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Flowchart: Delay 31"/>
          <p:cNvSpPr/>
          <p:nvPr/>
        </p:nvSpPr>
        <p:spPr bwMode="auto">
          <a:xfrm rot="16200000">
            <a:off x="73914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</p:txBody>
      </p:sp>
      <p:sp>
        <p:nvSpPr>
          <p:cNvPr id="33" name="Flowchart: Delay 32"/>
          <p:cNvSpPr/>
          <p:nvPr/>
        </p:nvSpPr>
        <p:spPr bwMode="auto">
          <a:xfrm rot="16200000">
            <a:off x="7772400" y="1981200"/>
            <a:ext cx="838200" cy="1295400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Deploy</a:t>
            </a:r>
          </a:p>
        </p:txBody>
      </p:sp>
      <p:pic>
        <p:nvPicPr>
          <p:cNvPr id="34" name="Picture 3" descr="C:\Sync\Images\Microsoft Clip Organizer\j0434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5105400"/>
            <a:ext cx="1026679" cy="1026679"/>
          </a:xfrm>
          <a:prstGeom prst="rect">
            <a:avLst/>
          </a:prstGeom>
          <a:noFill/>
        </p:spPr>
      </p:pic>
      <p:pic>
        <p:nvPicPr>
          <p:cNvPr id="35" name="Picture 4" descr="C:\Sync\Images\Microsoft Clip Organizer\j043488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819400" y="3581400"/>
            <a:ext cx="1026679" cy="1026679"/>
          </a:xfrm>
          <a:prstGeom prst="rect">
            <a:avLst/>
          </a:prstGeom>
          <a:noFill/>
        </p:spPr>
      </p:pic>
      <p:pic>
        <p:nvPicPr>
          <p:cNvPr id="36" name="Picture 5" descr="C:\Sync\Images\Microsoft Clip Organizer\j043489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352800"/>
            <a:ext cx="927126" cy="1037222"/>
          </a:xfrm>
          <a:prstGeom prst="rect">
            <a:avLst/>
          </a:prstGeom>
          <a:noFill/>
        </p:spPr>
      </p:pic>
      <p:pic>
        <p:nvPicPr>
          <p:cNvPr id="37" name="Picture 6" descr="C:\Sync\Images\Microsoft Clip Organizer\j043488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6172200" y="4343400"/>
            <a:ext cx="1031797" cy="1031797"/>
          </a:xfrm>
          <a:prstGeom prst="rect">
            <a:avLst/>
          </a:prstGeom>
          <a:noFill/>
        </p:spPr>
      </p:pic>
      <p:pic>
        <p:nvPicPr>
          <p:cNvPr id="38" name="Picture 7" descr="C:\Documents and Settings\bnaton0\My Documents\My Pictures\Microsoft Clip Organizer\j043394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5410200"/>
            <a:ext cx="982664" cy="982664"/>
          </a:xfrm>
          <a:prstGeom prst="rect">
            <a:avLst/>
          </a:prstGeom>
          <a:noFill/>
        </p:spPr>
      </p:pic>
      <p:sp>
        <p:nvSpPr>
          <p:cNvPr id="39" name="Oval Callout 38"/>
          <p:cNvSpPr/>
          <p:nvPr/>
        </p:nvSpPr>
        <p:spPr bwMode="auto">
          <a:xfrm>
            <a:off x="1752600" y="4876800"/>
            <a:ext cx="762000" cy="685800"/>
          </a:xfrm>
          <a:prstGeom prst="wedgeEllipseCallout">
            <a:avLst>
              <a:gd name="adj1" fmla="val 116945"/>
              <a:gd name="adj2" fmla="val 279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!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0" name="Oval Callout 39"/>
          <p:cNvSpPr/>
          <p:nvPr/>
        </p:nvSpPr>
        <p:spPr bwMode="auto">
          <a:xfrm>
            <a:off x="7315200" y="4038600"/>
            <a:ext cx="762000" cy="685800"/>
          </a:xfrm>
          <a:prstGeom prst="wedgeEllipseCallout">
            <a:avLst>
              <a:gd name="adj1" fmla="val -78611"/>
              <a:gd name="adj2" fmla="val 575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u="none" dirty="0" smtClean="0">
                <a:solidFill>
                  <a:schemeClr val="bg1"/>
                </a:solidFill>
                <a:latin typeface="Times New Roman" charset="0"/>
              </a:rPr>
              <a:t>?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1" name="Oval Callout 40"/>
          <p:cNvSpPr/>
          <p:nvPr/>
        </p:nvSpPr>
        <p:spPr bwMode="auto">
          <a:xfrm>
            <a:off x="1752600" y="3429000"/>
            <a:ext cx="762000" cy="685800"/>
          </a:xfrm>
          <a:prstGeom prst="wedgeEllipseCallout">
            <a:avLst>
              <a:gd name="adj1" fmla="val 91760"/>
              <a:gd name="adj2" fmla="val 345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u="none" dirty="0" smtClean="0">
                <a:solidFill>
                  <a:schemeClr val="bg1"/>
                </a:solidFill>
                <a:latin typeface="Times New Roman" charset="0"/>
              </a:rPr>
              <a:t>?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2" name="Oval Callout 41"/>
          <p:cNvSpPr/>
          <p:nvPr/>
        </p:nvSpPr>
        <p:spPr bwMode="auto">
          <a:xfrm>
            <a:off x="6019800" y="3200400"/>
            <a:ext cx="762000" cy="685800"/>
          </a:xfrm>
          <a:prstGeom prst="wedgeEllipseCallout">
            <a:avLst>
              <a:gd name="adj1" fmla="val -97870"/>
              <a:gd name="adj2" fmla="val 2957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!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2050" name="Picture 2" descr="C:\Documents and Settings\bnaton0\My Documents\My Pictures\Microsoft Clip Organizer\j043264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3200400"/>
            <a:ext cx="3243262" cy="324326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CPWR_00to03_template">
  <a:themeElements>
    <a:clrScheme name="CPWR_00to03_template 1">
      <a:dk1>
        <a:srgbClr val="434143"/>
      </a:dk1>
      <a:lt1>
        <a:srgbClr val="FFFFFF"/>
      </a:lt1>
      <a:dk2>
        <a:srgbClr val="434143"/>
      </a:dk2>
      <a:lt2>
        <a:srgbClr val="FFFFFF"/>
      </a:lt2>
      <a:accent1>
        <a:srgbClr val="0A94D6"/>
      </a:accent1>
      <a:accent2>
        <a:srgbClr val="F88208"/>
      </a:accent2>
      <a:accent3>
        <a:srgbClr val="B0B0B0"/>
      </a:accent3>
      <a:accent4>
        <a:srgbClr val="DADADA"/>
      </a:accent4>
      <a:accent5>
        <a:srgbClr val="AAC8E8"/>
      </a:accent5>
      <a:accent6>
        <a:srgbClr val="E17506"/>
      </a:accent6>
      <a:hlink>
        <a:srgbClr val="7DBA00"/>
      </a:hlink>
      <a:folHlink>
        <a:srgbClr val="F7D117"/>
      </a:folHlink>
    </a:clrScheme>
    <a:fontScheme name="CPWR_00to03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PWR_00to03_template 1">
        <a:dk1>
          <a:srgbClr val="434143"/>
        </a:dk1>
        <a:lt1>
          <a:srgbClr val="FFFFFF"/>
        </a:lt1>
        <a:dk2>
          <a:srgbClr val="434143"/>
        </a:dk2>
        <a:lt2>
          <a:srgbClr val="FFFFFF"/>
        </a:lt2>
        <a:accent1>
          <a:srgbClr val="0A94D6"/>
        </a:accent1>
        <a:accent2>
          <a:srgbClr val="F88208"/>
        </a:accent2>
        <a:accent3>
          <a:srgbClr val="B0B0B0"/>
        </a:accent3>
        <a:accent4>
          <a:srgbClr val="DADADA"/>
        </a:accent4>
        <a:accent5>
          <a:srgbClr val="AAC8E8"/>
        </a:accent5>
        <a:accent6>
          <a:srgbClr val="E17506"/>
        </a:accent6>
        <a:hlink>
          <a:srgbClr val="7DBA00"/>
        </a:hlink>
        <a:folHlink>
          <a:srgbClr val="F7D11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434143"/>
      </a:lt2>
      <a:accent1>
        <a:srgbClr val="F88208"/>
      </a:accent1>
      <a:accent2>
        <a:srgbClr val="0A94D6"/>
      </a:accent2>
      <a:accent3>
        <a:srgbClr val="FFFFFF"/>
      </a:accent3>
      <a:accent4>
        <a:srgbClr val="000000"/>
      </a:accent4>
      <a:accent5>
        <a:srgbClr val="FBC1AA"/>
      </a:accent5>
      <a:accent6>
        <a:srgbClr val="0886C2"/>
      </a:accent6>
      <a:hlink>
        <a:srgbClr val="7DBA00"/>
      </a:hlink>
      <a:folHlink>
        <a:srgbClr val="F7D11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434143"/>
      </a:lt2>
      <a:accent1>
        <a:srgbClr val="F88208"/>
      </a:accent1>
      <a:accent2>
        <a:srgbClr val="0A94D6"/>
      </a:accent2>
      <a:accent3>
        <a:srgbClr val="FFFFFF"/>
      </a:accent3>
      <a:accent4>
        <a:srgbClr val="000000"/>
      </a:accent4>
      <a:accent5>
        <a:srgbClr val="FBC1AA"/>
      </a:accent5>
      <a:accent6>
        <a:srgbClr val="0886C2"/>
      </a:accent6>
      <a:hlink>
        <a:srgbClr val="7DBA00"/>
      </a:hlink>
      <a:folHlink>
        <a:srgbClr val="F7D11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CPWR_07_template</Template>
  <TotalTime>4676</TotalTime>
  <Words>745</Words>
  <Application>Microsoft PowerPoint</Application>
  <PresentationFormat>On-screen Show (4:3)</PresentationFormat>
  <Paragraphs>399</Paragraphs>
  <Slides>76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CPWR_00to03_template</vt:lpstr>
      <vt:lpstr>Managing Agile Projects Using Scrum</vt:lpstr>
      <vt:lpstr>Agenda</vt:lpstr>
      <vt:lpstr>Introductions </vt:lpstr>
      <vt:lpstr>Tommy Norman</vt:lpstr>
      <vt:lpstr>Agile Software Development</vt:lpstr>
      <vt:lpstr>What is Agile Software development?</vt:lpstr>
      <vt:lpstr>Slide 7</vt:lpstr>
      <vt:lpstr>Slide 8</vt:lpstr>
      <vt:lpstr>Slide 9</vt:lpstr>
      <vt:lpstr>Slide 10</vt:lpstr>
      <vt:lpstr>Most Agile methodologies have similar concepts.</vt:lpstr>
      <vt:lpstr>Iterative Development</vt:lpstr>
      <vt:lpstr>Working from Lists</vt:lpstr>
      <vt:lpstr>Develop One Small Feature  at a Time</vt:lpstr>
      <vt:lpstr>Sustainable Pace</vt:lpstr>
      <vt:lpstr>Lean  Management Hierarchy</vt:lpstr>
      <vt:lpstr>Cross Functional Self Organizing Teams</vt:lpstr>
      <vt:lpstr>Trusting your Team</vt:lpstr>
      <vt:lpstr>Production Ready  Deliverables</vt:lpstr>
      <vt:lpstr>Automated  testing and builds (Continuous Integration).</vt:lpstr>
      <vt:lpstr>Embracing  Change</vt:lpstr>
      <vt:lpstr>Inspect  and  Adapt</vt:lpstr>
      <vt:lpstr>Agile “Methodologies”</vt:lpstr>
      <vt:lpstr>Slide 24</vt:lpstr>
      <vt:lpstr>Scrum Overview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Rinse  and Repeat</vt:lpstr>
      <vt:lpstr>Slide 42</vt:lpstr>
      <vt:lpstr>Project Management  in Scrum</vt:lpstr>
      <vt:lpstr>PMBOK</vt:lpstr>
      <vt:lpstr>Slide 45</vt:lpstr>
      <vt:lpstr>Slide 46</vt:lpstr>
      <vt:lpstr>Slide 47</vt:lpstr>
      <vt:lpstr>Slide 48</vt:lpstr>
      <vt:lpstr>Slide 49</vt:lpstr>
      <vt:lpstr>Slide 50</vt:lpstr>
      <vt:lpstr>Muscle  Memory</vt:lpstr>
      <vt:lpstr>Muscle  Memory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Questions? </vt:lpstr>
      <vt:lpstr>THANK  YOU!</vt:lpstr>
      <vt:lpstr>Slide 76</vt:lpstr>
    </vt:vector>
  </TitlesOfParts>
  <Company>Compuware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amikkb0</dc:creator>
  <cp:lastModifiedBy>BNATON0</cp:lastModifiedBy>
  <cp:revision>387</cp:revision>
  <dcterms:created xsi:type="dcterms:W3CDTF">2008-04-03T18:37:22Z</dcterms:created>
  <dcterms:modified xsi:type="dcterms:W3CDTF">2009-04-30T19:05:32Z</dcterms:modified>
</cp:coreProperties>
</file>