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25f8ec174_0_13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25f8ec174_0_1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25f8ec174_0_13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25f8ec174_0_1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25f8ec174_0_13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25f8ec174_0_1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25f8ec174_0_13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25f8ec174_0_1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692300" y="1689898"/>
            <a:ext cx="5759400" cy="17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/>
              <a:t>SOME GLIMPSE OF OUR WEBSITE</a:t>
            </a:r>
            <a:endParaRPr b="1" sz="4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 txBox="1"/>
          <p:nvPr>
            <p:ph type="ctrTitle"/>
          </p:nvPr>
        </p:nvSpPr>
        <p:spPr>
          <a:xfrm>
            <a:off x="1692300" y="1689898"/>
            <a:ext cx="5759400" cy="17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 u="sng"/>
              <a:t>Thank You❤️</a:t>
            </a:r>
            <a:endParaRPr b="1" sz="4700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00" y="176075"/>
            <a:ext cx="8720773" cy="474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062" y="998600"/>
            <a:ext cx="5873876" cy="40017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5"/>
          <p:cNvSpPr txBox="1"/>
          <p:nvPr/>
        </p:nvSpPr>
        <p:spPr>
          <a:xfrm>
            <a:off x="1510625" y="361425"/>
            <a:ext cx="6209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LOGIN OR SIGNUP PAGE</a:t>
            </a:r>
            <a:endParaRPr b="1" sz="3500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1628549" y="1596000"/>
            <a:ext cx="5886900" cy="19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 u="sng"/>
              <a:t>TECHNOLOGIES USED</a:t>
            </a:r>
            <a:endParaRPr b="1" sz="3800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/>
          <p:nvPr/>
        </p:nvSpPr>
        <p:spPr>
          <a:xfrm>
            <a:off x="4062301" y="771117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4062313" y="7711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 txBox="1"/>
          <p:nvPr>
            <p:ph idx="4294967295" type="body"/>
          </p:nvPr>
        </p:nvSpPr>
        <p:spPr>
          <a:xfrm>
            <a:off x="4062463" y="1179113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CEO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52" name="Google Shape;152;p17"/>
          <p:cNvSpPr txBox="1"/>
          <p:nvPr>
            <p:ph idx="4294967295" type="body"/>
          </p:nvPr>
        </p:nvSpPr>
        <p:spPr>
          <a:xfrm>
            <a:off x="3955213" y="1099013"/>
            <a:ext cx="1663500" cy="3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Website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53" name="Google Shape;153;p17"/>
          <p:cNvGrpSpPr/>
          <p:nvPr/>
        </p:nvGrpSpPr>
        <p:grpSpPr>
          <a:xfrm>
            <a:off x="2833351" y="1468617"/>
            <a:ext cx="4160100" cy="531900"/>
            <a:chOff x="2918113" y="1746605"/>
            <a:chExt cx="4160100" cy="531900"/>
          </a:xfrm>
        </p:grpSpPr>
        <p:cxnSp>
          <p:nvCxnSpPr>
            <p:cNvPr id="154" name="Google Shape;154;p17"/>
            <p:cNvCxnSpPr>
              <a:stCxn id="149" idx="2"/>
              <a:endCxn id="155" idx="0"/>
            </p:cNvCxnSpPr>
            <p:nvPr/>
          </p:nvCxnSpPr>
          <p:spPr>
            <a:xfrm rot="5400000">
              <a:off x="3628963" y="1035755"/>
              <a:ext cx="531900" cy="19536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" name="Google Shape;156;p17"/>
            <p:cNvCxnSpPr>
              <a:stCxn id="149" idx="2"/>
              <a:endCxn id="157" idx="0"/>
            </p:cNvCxnSpPr>
            <p:nvPr/>
          </p:nvCxnSpPr>
          <p:spPr>
            <a:xfrm flipH="1" rot="-5400000">
              <a:off x="5709013" y="909305"/>
              <a:ext cx="531900" cy="22065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8" name="Google Shape;158;p17"/>
          <p:cNvSpPr/>
          <p:nvPr/>
        </p:nvSpPr>
        <p:spPr>
          <a:xfrm>
            <a:off x="2110150" y="2000513"/>
            <a:ext cx="1449300" cy="59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2108738" y="20005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4294967295" type="body"/>
          </p:nvPr>
        </p:nvSpPr>
        <p:spPr>
          <a:xfrm>
            <a:off x="2026301" y="2059763"/>
            <a:ext cx="1617300" cy="4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Frontend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0" name="Google Shape;160;p17"/>
          <p:cNvSpPr txBox="1"/>
          <p:nvPr>
            <p:ph idx="4294967295" type="body"/>
          </p:nvPr>
        </p:nvSpPr>
        <p:spPr>
          <a:xfrm>
            <a:off x="2108875" y="229011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Ronny Reader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61" name="Google Shape;161;p17"/>
          <p:cNvGrpSpPr/>
          <p:nvPr/>
        </p:nvGrpSpPr>
        <p:grpSpPr>
          <a:xfrm>
            <a:off x="1171300" y="2598413"/>
            <a:ext cx="3327300" cy="631200"/>
            <a:chOff x="1256063" y="2876400"/>
            <a:chExt cx="3327300" cy="631200"/>
          </a:xfrm>
        </p:grpSpPr>
        <p:cxnSp>
          <p:nvCxnSpPr>
            <p:cNvPr id="162" name="Google Shape;162;p17"/>
            <p:cNvCxnSpPr>
              <a:stCxn id="158" idx="2"/>
              <a:endCxn id="163" idx="0"/>
            </p:cNvCxnSpPr>
            <p:nvPr/>
          </p:nvCxnSpPr>
          <p:spPr>
            <a:xfrm>
              <a:off x="2919563" y="2876400"/>
              <a:ext cx="0" cy="631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" name="Google Shape;164;p17"/>
            <p:cNvCxnSpPr>
              <a:stCxn id="158" idx="2"/>
              <a:endCxn id="165" idx="0"/>
            </p:cNvCxnSpPr>
            <p:nvPr/>
          </p:nvCxnSpPr>
          <p:spPr>
            <a:xfrm rot="5400000">
              <a:off x="1772213" y="2360250"/>
              <a:ext cx="631200" cy="1663500"/>
            </a:xfrm>
            <a:prstGeom prst="bentConnector3">
              <a:avLst>
                <a:gd fmla="val 50010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6" name="Google Shape;166;p17"/>
            <p:cNvCxnSpPr>
              <a:stCxn id="158" idx="2"/>
              <a:endCxn id="167" idx="0"/>
            </p:cNvCxnSpPr>
            <p:nvPr/>
          </p:nvCxnSpPr>
          <p:spPr>
            <a:xfrm flipH="1" rot="-5400000">
              <a:off x="3435863" y="2360100"/>
              <a:ext cx="631200" cy="1663800"/>
            </a:xfrm>
            <a:prstGeom prst="bentConnector3">
              <a:avLst>
                <a:gd fmla="val 50010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8" name="Google Shape;168;p17"/>
          <p:cNvSpPr/>
          <p:nvPr/>
        </p:nvSpPr>
        <p:spPr>
          <a:xfrm>
            <a:off x="446674" y="3230080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446688" y="322973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"/>
          <p:cNvSpPr txBox="1"/>
          <p:nvPr>
            <p:ph idx="4294967295" type="body"/>
          </p:nvPr>
        </p:nvSpPr>
        <p:spPr>
          <a:xfrm>
            <a:off x="446988" y="32889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HTML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70" name="Google Shape;170;p17"/>
          <p:cNvSpPr txBox="1"/>
          <p:nvPr>
            <p:ph idx="4294967295" type="body"/>
          </p:nvPr>
        </p:nvSpPr>
        <p:spPr>
          <a:xfrm>
            <a:off x="446975" y="3639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Perry Presenter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2110236" y="3230080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2110250" y="322973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"/>
          <p:cNvSpPr txBox="1"/>
          <p:nvPr>
            <p:ph idx="4294967295" type="body"/>
          </p:nvPr>
        </p:nvSpPr>
        <p:spPr>
          <a:xfrm>
            <a:off x="2110375" y="32889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CSS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73" name="Google Shape;173;p17"/>
          <p:cNvSpPr txBox="1"/>
          <p:nvPr>
            <p:ph idx="4294967295" type="body"/>
          </p:nvPr>
        </p:nvSpPr>
        <p:spPr>
          <a:xfrm>
            <a:off x="2110400" y="3639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Vinny Viewer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3773760" y="3230080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3773838" y="322973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 txBox="1"/>
          <p:nvPr>
            <p:ph idx="4294967295" type="body"/>
          </p:nvPr>
        </p:nvSpPr>
        <p:spPr>
          <a:xfrm>
            <a:off x="3773850" y="32889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Javascript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76" name="Google Shape;176;p17"/>
          <p:cNvSpPr txBox="1"/>
          <p:nvPr>
            <p:ph idx="4294967295" type="body"/>
          </p:nvPr>
        </p:nvSpPr>
        <p:spPr>
          <a:xfrm>
            <a:off x="3773938" y="3639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Molly Maker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6268928" y="2000513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6268938" y="20005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"/>
          <p:cNvSpPr txBox="1"/>
          <p:nvPr>
            <p:ph idx="4294967295" type="body"/>
          </p:nvPr>
        </p:nvSpPr>
        <p:spPr>
          <a:xfrm>
            <a:off x="6185077" y="2087363"/>
            <a:ext cx="1617300" cy="3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Backend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79" name="Google Shape;179;p17"/>
          <p:cNvSpPr txBox="1"/>
          <p:nvPr>
            <p:ph idx="4294967295" type="body"/>
          </p:nvPr>
        </p:nvSpPr>
        <p:spPr>
          <a:xfrm>
            <a:off x="6267650" y="24086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Abby Author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80" name="Google Shape;180;p17"/>
          <p:cNvGrpSpPr/>
          <p:nvPr/>
        </p:nvGrpSpPr>
        <p:grpSpPr>
          <a:xfrm>
            <a:off x="6161978" y="2697713"/>
            <a:ext cx="1663500" cy="531900"/>
            <a:chOff x="6246741" y="2975701"/>
            <a:chExt cx="1663500" cy="531900"/>
          </a:xfrm>
        </p:grpSpPr>
        <p:cxnSp>
          <p:nvCxnSpPr>
            <p:cNvPr id="181" name="Google Shape;181;p17"/>
            <p:cNvCxnSpPr>
              <a:stCxn id="177" idx="2"/>
              <a:endCxn id="182" idx="0"/>
            </p:cNvCxnSpPr>
            <p:nvPr/>
          </p:nvCxnSpPr>
          <p:spPr>
            <a:xfrm rot="5400000">
              <a:off x="6396591" y="2825851"/>
              <a:ext cx="531900" cy="8316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" name="Google Shape;183;p17"/>
            <p:cNvCxnSpPr>
              <a:stCxn id="177" idx="2"/>
              <a:endCxn id="184" idx="0"/>
            </p:cNvCxnSpPr>
            <p:nvPr/>
          </p:nvCxnSpPr>
          <p:spPr>
            <a:xfrm flipH="1" rot="-5400000">
              <a:off x="7228341" y="2825701"/>
              <a:ext cx="531900" cy="831900"/>
            </a:xfrm>
            <a:prstGeom prst="bentConnector3">
              <a:avLst>
                <a:gd fmla="val 50013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5" name="Google Shape;185;p17"/>
          <p:cNvSpPr/>
          <p:nvPr/>
        </p:nvSpPr>
        <p:spPr>
          <a:xfrm>
            <a:off x="5437444" y="3229831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5437413" y="322973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"/>
          <p:cNvSpPr txBox="1"/>
          <p:nvPr>
            <p:ph idx="4294967295" type="body"/>
          </p:nvPr>
        </p:nvSpPr>
        <p:spPr>
          <a:xfrm>
            <a:off x="5330113" y="3230088"/>
            <a:ext cx="1663500" cy="5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Node Js</a:t>
            </a:r>
            <a:br>
              <a:rPr lang="en" sz="2200">
                <a:solidFill>
                  <a:schemeClr val="lt1"/>
                </a:solidFill>
              </a:rPr>
            </a:br>
            <a:r>
              <a:rPr lang="en" sz="2200">
                <a:solidFill>
                  <a:schemeClr val="lt1"/>
                </a:solidFill>
              </a:rPr>
              <a:t>Express JS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87" name="Google Shape;187;p17"/>
          <p:cNvSpPr/>
          <p:nvPr/>
        </p:nvSpPr>
        <p:spPr>
          <a:xfrm>
            <a:off x="7101028" y="3229831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7100888" y="322974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"/>
          <p:cNvSpPr txBox="1"/>
          <p:nvPr>
            <p:ph idx="4294967295" type="body"/>
          </p:nvPr>
        </p:nvSpPr>
        <p:spPr>
          <a:xfrm>
            <a:off x="6993625" y="3230088"/>
            <a:ext cx="1703700" cy="5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Mongo DB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Mongoose</a:t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>
            <p:ph type="title"/>
          </p:nvPr>
        </p:nvSpPr>
        <p:spPr>
          <a:xfrm>
            <a:off x="1628549" y="1596000"/>
            <a:ext cx="5886900" cy="19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 u="sng"/>
              <a:t>Features</a:t>
            </a:r>
            <a:endParaRPr b="1" sz="3800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/>
          <p:nvPr>
            <p:ph type="title"/>
          </p:nvPr>
        </p:nvSpPr>
        <p:spPr>
          <a:xfrm>
            <a:off x="1097150" y="51865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/>
              <a:t>List of features</a:t>
            </a:r>
            <a:endParaRPr sz="2600" u="sng"/>
          </a:p>
        </p:txBody>
      </p:sp>
      <p:sp>
        <p:nvSpPr>
          <p:cNvPr id="199" name="Google Shape;199;p19"/>
          <p:cNvSpPr txBox="1"/>
          <p:nvPr>
            <p:ph idx="2" type="body"/>
          </p:nvPr>
        </p:nvSpPr>
        <p:spPr>
          <a:xfrm>
            <a:off x="908225" y="1427200"/>
            <a:ext cx="7747500" cy="33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887952"/>
              </a:buClr>
              <a:buSzPts val="2200"/>
              <a:buFont typeface="Trebuchet MS"/>
              <a:buChar char="●"/>
            </a:pPr>
            <a:r>
              <a:rPr b="1" lang="en" sz="2200">
                <a:solidFill>
                  <a:srgbClr val="887952"/>
                </a:solidFill>
                <a:latin typeface="Trebuchet MS"/>
                <a:ea typeface="Trebuchet MS"/>
                <a:cs typeface="Trebuchet MS"/>
                <a:sym typeface="Trebuchet MS"/>
              </a:rPr>
              <a:t>Login/signup</a:t>
            </a:r>
            <a:endParaRPr b="1" sz="2200">
              <a:solidFill>
                <a:srgbClr val="8879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887952"/>
              </a:buClr>
              <a:buSzPts val="2200"/>
              <a:buFont typeface="Trebuchet MS"/>
              <a:buChar char="●"/>
            </a:pPr>
            <a:r>
              <a:rPr b="1" lang="en" sz="2200">
                <a:solidFill>
                  <a:srgbClr val="887952"/>
                </a:solidFill>
                <a:latin typeface="Trebuchet MS"/>
                <a:ea typeface="Trebuchet MS"/>
                <a:cs typeface="Trebuchet MS"/>
                <a:sym typeface="Trebuchet MS"/>
              </a:rPr>
              <a:t>Managing passwords</a:t>
            </a:r>
            <a:endParaRPr b="1" sz="2200">
              <a:solidFill>
                <a:srgbClr val="8879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887952"/>
              </a:buClr>
              <a:buSzPts val="2200"/>
              <a:buFont typeface="Trebuchet MS"/>
              <a:buChar char="●"/>
            </a:pPr>
            <a:r>
              <a:rPr b="1" lang="en" sz="2200">
                <a:solidFill>
                  <a:srgbClr val="887952"/>
                </a:solidFill>
                <a:latin typeface="Trebuchet MS"/>
                <a:ea typeface="Trebuchet MS"/>
                <a:cs typeface="Trebuchet MS"/>
                <a:sym typeface="Trebuchet MS"/>
              </a:rPr>
              <a:t>Password reset</a:t>
            </a:r>
            <a:endParaRPr b="1" sz="2200">
              <a:solidFill>
                <a:srgbClr val="8879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887952"/>
              </a:buClr>
              <a:buSzPts val="2200"/>
              <a:buFont typeface="Trebuchet MS"/>
              <a:buChar char="●"/>
            </a:pPr>
            <a:r>
              <a:rPr b="1" lang="en" sz="2200">
                <a:solidFill>
                  <a:srgbClr val="887952"/>
                </a:solidFill>
                <a:latin typeface="Trebuchet MS"/>
                <a:ea typeface="Trebuchet MS"/>
                <a:cs typeface="Trebuchet MS"/>
                <a:sym typeface="Trebuchet MS"/>
              </a:rPr>
              <a:t>Calculating average rating on tours</a:t>
            </a:r>
            <a:endParaRPr b="1" sz="2200">
              <a:solidFill>
                <a:srgbClr val="8879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887952"/>
              </a:buClr>
              <a:buSzPts val="2200"/>
              <a:buFont typeface="Trebuchet MS"/>
              <a:buChar char="●"/>
            </a:pPr>
            <a:r>
              <a:rPr b="1" lang="en" sz="2200">
                <a:solidFill>
                  <a:srgbClr val="887952"/>
                </a:solidFill>
                <a:latin typeface="Trebuchet MS"/>
                <a:ea typeface="Trebuchet MS"/>
                <a:cs typeface="Trebuchet MS"/>
                <a:sym typeface="Trebuchet MS"/>
              </a:rPr>
              <a:t>Image Uploads</a:t>
            </a:r>
            <a:endParaRPr b="1" sz="2200">
              <a:solidFill>
                <a:srgbClr val="8879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887952"/>
              </a:buClr>
              <a:buSzPts val="2200"/>
              <a:buFont typeface="Trebuchet MS"/>
              <a:buChar char="●"/>
            </a:pPr>
            <a:r>
              <a:rPr b="1" lang="en" sz="2200">
                <a:solidFill>
                  <a:srgbClr val="887952"/>
                </a:solidFill>
                <a:latin typeface="Trebuchet MS"/>
                <a:ea typeface="Trebuchet MS"/>
                <a:cs typeface="Trebuchet MS"/>
                <a:sym typeface="Trebuchet MS"/>
              </a:rPr>
              <a:t>Sending reset email</a:t>
            </a:r>
            <a:endParaRPr b="1" sz="2200">
              <a:solidFill>
                <a:srgbClr val="8879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887952"/>
              </a:buClr>
              <a:buSzPts val="2200"/>
              <a:buFont typeface="Trebuchet MS"/>
              <a:buChar char="●"/>
            </a:pPr>
            <a:r>
              <a:rPr b="1" lang="en" sz="2200">
                <a:solidFill>
                  <a:srgbClr val="887952"/>
                </a:solidFill>
                <a:latin typeface="Trebuchet MS"/>
                <a:ea typeface="Trebuchet MS"/>
                <a:cs typeface="Trebuchet MS"/>
                <a:sym typeface="Trebuchet MS"/>
              </a:rPr>
              <a:t>Credit card payments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0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05" name="Google Shape;205;p20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20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20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20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9" name="Google Shape;209;p20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0" name="Google Shape;210;p20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1" name="Google Shape;211;p20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2" name="Google Shape;212;p20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3" name="Google Shape;213;p20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4" name="Google Shape;214;p20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15" name="Google Shape;215;p20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 txBox="1"/>
          <p:nvPr>
            <p:ph type="title"/>
          </p:nvPr>
        </p:nvSpPr>
        <p:spPr>
          <a:xfrm>
            <a:off x="877225" y="2078175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 u="sng"/>
              <a:t>Learning Outcomes</a:t>
            </a:r>
            <a:endParaRPr b="1" sz="3200" u="sng"/>
          </a:p>
        </p:txBody>
      </p:sp>
      <p:grpSp>
        <p:nvGrpSpPr>
          <p:cNvPr id="217" name="Google Shape;217;p20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18" name="Google Shape;218;p20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19" name="Google Shape;219;p20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20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28" name="Google Shape;228;p20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29" name="Google Shape;229;p20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 txBox="1"/>
          <p:nvPr>
            <p:ph type="title"/>
          </p:nvPr>
        </p:nvSpPr>
        <p:spPr>
          <a:xfrm>
            <a:off x="1359900" y="342900"/>
            <a:ext cx="6424200" cy="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/>
              <a:t>We got to learn the below mentioned </a:t>
            </a:r>
            <a:r>
              <a:rPr lang="en" sz="2200" u="sng"/>
              <a:t>things and many more</a:t>
            </a:r>
            <a:endParaRPr sz="2200" u="sng"/>
          </a:p>
        </p:txBody>
      </p:sp>
      <p:sp>
        <p:nvSpPr>
          <p:cNvPr id="242" name="Google Shape;242;p21"/>
          <p:cNvSpPr txBox="1"/>
          <p:nvPr>
            <p:ph idx="2" type="body"/>
          </p:nvPr>
        </p:nvSpPr>
        <p:spPr>
          <a:xfrm>
            <a:off x="908225" y="1427200"/>
            <a:ext cx="7747500" cy="33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●"/>
            </a:pPr>
            <a:r>
              <a:rPr b="1" lang="en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All about node.js</a:t>
            </a:r>
            <a:endParaRPr b="1"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●"/>
            </a:pPr>
            <a:r>
              <a:rPr b="1" lang="en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Building API</a:t>
            </a:r>
            <a:endParaRPr b="1"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●"/>
            </a:pPr>
            <a:r>
              <a:rPr b="1" lang="en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Node.js event loop</a:t>
            </a:r>
            <a:endParaRPr b="1"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●"/>
            </a:pPr>
            <a:r>
              <a:rPr b="1" lang="en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Asynchronous javascript</a:t>
            </a:r>
            <a:endParaRPr b="1"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●"/>
            </a:pPr>
            <a:r>
              <a:rPr b="1" lang="en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Express</a:t>
            </a:r>
            <a:endParaRPr b="1"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●"/>
            </a:pPr>
            <a:r>
              <a:rPr b="1" lang="en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API and restful API design</a:t>
            </a:r>
            <a:endParaRPr b="1"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●"/>
            </a:pPr>
            <a:r>
              <a:rPr b="1" lang="en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Handling post request</a:t>
            </a:r>
            <a:endParaRPr b="1"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●"/>
            </a:pPr>
            <a:r>
              <a:rPr b="1" lang="en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MongoDB</a:t>
            </a:r>
            <a:endParaRPr b="1"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●"/>
            </a:pPr>
            <a:r>
              <a:rPr b="1" lang="en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Creating hosted database</a:t>
            </a:r>
            <a:endParaRPr b="1"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●"/>
            </a:pPr>
            <a:r>
              <a:rPr b="1" lang="en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Using MongoDb with Mongoose</a:t>
            </a:r>
            <a:endParaRPr b="1"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●"/>
            </a:pPr>
            <a:r>
              <a:rPr b="1" lang="en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Error handling with express</a:t>
            </a:r>
            <a:endParaRPr b="1"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●"/>
            </a:pPr>
            <a:r>
              <a:rPr b="1" lang="en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Authentication, Authorization and Security of a website</a:t>
            </a:r>
            <a:endParaRPr b="1"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●"/>
            </a:pPr>
            <a:r>
              <a:rPr b="1" lang="en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Server side rendering</a:t>
            </a:r>
            <a:endParaRPr b="1"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●"/>
            </a:pPr>
            <a:r>
              <a:rPr b="1" lang="en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Git and GitHub</a:t>
            </a:r>
            <a:endParaRPr b="1"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