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45897" showSpecialPlsOnTitleSld="0" strictFirstAndLastChars="0">
  <p:sldMasterIdLst>
    <p:sldMasterId id="2147483835" r:id="rId1"/>
  </p:sldMasterIdLst>
  <p:notesMasterIdLst>
    <p:notesMasterId r:id="rId16"/>
  </p:notesMasterIdLst>
  <p:handoutMasterIdLst>
    <p:handoutMasterId r:id="rId17"/>
  </p:handoutMasterIdLst>
  <p:sldIdLst>
    <p:sldId id="258" r:id="rId2"/>
    <p:sldId id="269" r:id="rId3"/>
    <p:sldId id="275" r:id="rId4"/>
    <p:sldId id="270" r:id="rId5"/>
    <p:sldId id="272" r:id="rId6"/>
    <p:sldId id="278" r:id="rId7"/>
    <p:sldId id="274" r:id="rId8"/>
    <p:sldId id="276" r:id="rId9"/>
    <p:sldId id="283" r:id="rId10"/>
    <p:sldId id="284" r:id="rId11"/>
    <p:sldId id="285" r:id="rId12"/>
    <p:sldId id="286" r:id="rId13"/>
    <p:sldId id="287" r:id="rId14"/>
    <p:sldId id="288" r:id="rId15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GE Inspira Pitch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GE Inspira Pitch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GE Inspira Pitch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GE Inspira Pitch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GE Inspira Pitch" pitchFamily="34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GE Inspira Pitch" pitchFamily="34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GE Inspira Pitch" pitchFamily="34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GE Inspira Pitch" pitchFamily="34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GE Inspira Pitch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A50"/>
    <a:srgbClr val="7A7A7A"/>
    <a:srgbClr val="6B6B6B"/>
    <a:srgbClr val="767676"/>
    <a:srgbClr val="4C4C4C"/>
    <a:srgbClr val="656565"/>
    <a:srgbClr val="CD0078"/>
    <a:srgbClr val="3C73B9"/>
    <a:srgbClr val="EBD7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76720" autoAdjust="0"/>
  </p:normalViewPr>
  <p:slideViewPr>
    <p:cSldViewPr snapToGrid="0">
      <p:cViewPr varScale="1">
        <p:scale>
          <a:sx n="89" d="100"/>
          <a:sy n="89" d="100"/>
        </p:scale>
        <p:origin x="-2340" y="-96"/>
      </p:cViewPr>
      <p:guideLst>
        <p:guide orient="horz" pos="1311"/>
        <p:guide orient="horz" pos="3758"/>
        <p:guide orient="horz" pos="1062"/>
        <p:guide orient="horz" pos="449"/>
        <p:guide orient="horz" pos="2849"/>
        <p:guide orient="horz" pos="2153"/>
        <p:guide orient="horz" pos="5442"/>
        <p:guide orient="horz" pos="1954"/>
        <p:guide pos="219"/>
        <p:guide pos="5551"/>
        <p:guide pos="2879"/>
        <p:guide pos="1521"/>
        <p:guide pos="421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95" d="100"/>
          <a:sy n="95" d="100"/>
        </p:scale>
        <p:origin x="-2264" y="-96"/>
      </p:cViewPr>
      <p:guideLst>
        <p:guide orient="horz" pos="3024"/>
        <p:guide orient="horz" pos="5906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213" name="Picture 2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8" y="8916988"/>
            <a:ext cx="1600200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6214" name="Text Box 22"/>
          <p:cNvSpPr txBox="1">
            <a:spLocks noChangeArrowheads="1"/>
          </p:cNvSpPr>
          <p:nvPr/>
        </p:nvSpPr>
        <p:spPr bwMode="auto">
          <a:xfrm>
            <a:off x="2922588" y="8988425"/>
            <a:ext cx="4021137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r">
              <a:lnSpc>
                <a:spcPts val="1100"/>
              </a:lnSpc>
            </a:pPr>
            <a:fld id="{248A7D45-D04D-4B80-90EF-34F48D18C37A}" type="slidenum">
              <a:rPr lang="en-US" sz="900">
                <a:solidFill>
                  <a:srgbClr val="1E4191"/>
                </a:solidFill>
              </a:rPr>
              <a:pPr algn="r">
                <a:lnSpc>
                  <a:spcPts val="1100"/>
                </a:lnSpc>
              </a:pPr>
              <a:t>‹#›</a:t>
            </a:fld>
            <a:r>
              <a:rPr lang="en-US" sz="900">
                <a:solidFill>
                  <a:srgbClr val="1E4191"/>
                </a:solidFill>
              </a:rPr>
              <a:t> /</a:t>
            </a:r>
          </a:p>
          <a:p>
            <a:pPr algn="r">
              <a:lnSpc>
                <a:spcPts val="1100"/>
              </a:lnSpc>
            </a:pPr>
            <a:r>
              <a:rPr lang="en-US" sz="900">
                <a:solidFill>
                  <a:srgbClr val="1E4191"/>
                </a:solidFill>
              </a:rPr>
              <a:t>GE  / </a:t>
            </a:r>
          </a:p>
          <a:p>
            <a:pPr algn="r"/>
            <a:endParaRPr lang="en-US" sz="900">
              <a:solidFill>
                <a:srgbClr val="1E419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68759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863" name="Picture 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8" y="8916988"/>
            <a:ext cx="1600200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8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4400" y="228600"/>
            <a:ext cx="5730875" cy="4298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88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648200"/>
            <a:ext cx="5730875" cy="429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44" tIns="48322" rIns="96644" bIns="4832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8862" name="Text Box 14"/>
          <p:cNvSpPr txBox="1">
            <a:spLocks noChangeArrowheads="1"/>
          </p:cNvSpPr>
          <p:nvPr/>
        </p:nvSpPr>
        <p:spPr bwMode="auto">
          <a:xfrm>
            <a:off x="2922588" y="8988425"/>
            <a:ext cx="4021137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r">
              <a:lnSpc>
                <a:spcPts val="1100"/>
              </a:lnSpc>
            </a:pPr>
            <a:fld id="{AB69BBA2-4AEB-4B61-8393-54D11319A087}" type="slidenum">
              <a:rPr lang="en-US" sz="900">
                <a:solidFill>
                  <a:srgbClr val="1E4191"/>
                </a:solidFill>
              </a:rPr>
              <a:pPr algn="r">
                <a:lnSpc>
                  <a:spcPts val="1100"/>
                </a:lnSpc>
              </a:pPr>
              <a:t>‹#›</a:t>
            </a:fld>
            <a:r>
              <a:rPr lang="en-US" sz="900">
                <a:solidFill>
                  <a:srgbClr val="1E4191"/>
                </a:solidFill>
              </a:rPr>
              <a:t> /</a:t>
            </a:r>
          </a:p>
          <a:p>
            <a:pPr algn="r">
              <a:lnSpc>
                <a:spcPts val="1100"/>
              </a:lnSpc>
            </a:pPr>
            <a:r>
              <a:rPr lang="en-US" sz="900">
                <a:solidFill>
                  <a:srgbClr val="1E4191"/>
                </a:solidFill>
              </a:rPr>
              <a:t>GE  / </a:t>
            </a:r>
          </a:p>
          <a:p>
            <a:pPr algn="r"/>
            <a:endParaRPr lang="en-US" sz="900">
              <a:solidFill>
                <a:srgbClr val="1E419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17040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lnSpc>
        <a:spcPct val="90000"/>
      </a:lnSpc>
      <a:spcBef>
        <a:spcPct val="30000"/>
      </a:spcBef>
      <a:spcAft>
        <a:spcPct val="0"/>
      </a:spcAft>
      <a:defRPr sz="1200" kern="1200">
        <a:solidFill>
          <a:srgbClr val="4157AD"/>
        </a:solidFill>
        <a:latin typeface="GE Inspira Pitch" pitchFamily="34" charset="0"/>
        <a:ea typeface="+mn-ea"/>
        <a:cs typeface="+mn-cs"/>
      </a:defRPr>
    </a:lvl1pPr>
    <a:lvl2pPr marL="457200" algn="l" rtl="0" fontAlgn="base">
      <a:lnSpc>
        <a:spcPct val="90000"/>
      </a:lnSpc>
      <a:spcBef>
        <a:spcPct val="30000"/>
      </a:spcBef>
      <a:spcAft>
        <a:spcPct val="0"/>
      </a:spcAft>
      <a:defRPr sz="1200" kern="1200">
        <a:solidFill>
          <a:srgbClr val="4157AD"/>
        </a:solidFill>
        <a:latin typeface="GE Inspira Pitch" pitchFamily="34" charset="0"/>
        <a:ea typeface="+mn-ea"/>
        <a:cs typeface="+mn-cs"/>
      </a:defRPr>
    </a:lvl2pPr>
    <a:lvl3pPr marL="914400" algn="l" rtl="0" fontAlgn="base">
      <a:lnSpc>
        <a:spcPct val="90000"/>
      </a:lnSpc>
      <a:spcBef>
        <a:spcPct val="30000"/>
      </a:spcBef>
      <a:spcAft>
        <a:spcPct val="0"/>
      </a:spcAft>
      <a:defRPr sz="1200" kern="1200">
        <a:solidFill>
          <a:srgbClr val="4157AD"/>
        </a:solidFill>
        <a:latin typeface="GE Inspira Pitch" pitchFamily="34" charset="0"/>
        <a:ea typeface="+mn-ea"/>
        <a:cs typeface="+mn-cs"/>
      </a:defRPr>
    </a:lvl3pPr>
    <a:lvl4pPr marL="1371600" algn="l" rtl="0" fontAlgn="base">
      <a:lnSpc>
        <a:spcPct val="90000"/>
      </a:lnSpc>
      <a:spcBef>
        <a:spcPct val="30000"/>
      </a:spcBef>
      <a:spcAft>
        <a:spcPct val="0"/>
      </a:spcAft>
      <a:defRPr sz="1200" kern="1200">
        <a:solidFill>
          <a:srgbClr val="4157AD"/>
        </a:solidFill>
        <a:latin typeface="GE Inspira Pitch" pitchFamily="34" charset="0"/>
        <a:ea typeface="+mn-ea"/>
        <a:cs typeface="+mn-cs"/>
      </a:defRPr>
    </a:lvl4pPr>
    <a:lvl5pPr marL="1828800" algn="l" rtl="0" fontAlgn="base">
      <a:lnSpc>
        <a:spcPct val="90000"/>
      </a:lnSpc>
      <a:spcBef>
        <a:spcPct val="30000"/>
      </a:spcBef>
      <a:spcAft>
        <a:spcPct val="0"/>
      </a:spcAft>
      <a:defRPr sz="1200" kern="1200">
        <a:solidFill>
          <a:srgbClr val="4157AD"/>
        </a:solidFill>
        <a:latin typeface="GE Inspira Pitch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3809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3271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0539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CE46A-0A30-488F-AC00-5EE128A68B2E}" type="datetime1">
              <a:rPr lang="en-US" smtClean="0"/>
              <a:t>2/7/2012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erickrdch.com / @erickrdch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990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ACDA5-B3C1-42DA-BA08-BA16237BEED8}" type="datetime1">
              <a:rPr lang="en-US" smtClean="0"/>
              <a:t>2/7/2012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erickrdch.com / @erickrdch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85AEE-3DA9-4F8E-B1B5-BE01D0F62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570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F0A-6B09-41F2-83F1-8BF0BFDF19A9}" type="datetime1">
              <a:rPr lang="en-US" smtClean="0"/>
              <a:t>2/7/2012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erickrdch.com / @erickrdch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85AEE-3DA9-4F8E-B1B5-BE01D0F62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127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2800" y="280800"/>
            <a:ext cx="8460000" cy="9972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GB" dirty="0"/>
          </a:p>
        </p:txBody>
      </p:sp>
      <p:pic>
        <p:nvPicPr>
          <p:cNvPr id="5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319088" y="6088063"/>
            <a:ext cx="160813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3410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 Gree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2800" y="280800"/>
            <a:ext cx="8460000" cy="9972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GB" dirty="0"/>
          </a:p>
        </p:txBody>
      </p:sp>
      <p:pic>
        <p:nvPicPr>
          <p:cNvPr id="5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319088" y="6088063"/>
            <a:ext cx="160813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37747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 Orang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2800" y="280800"/>
            <a:ext cx="8460000" cy="9972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GB" dirty="0"/>
          </a:p>
        </p:txBody>
      </p:sp>
      <p:pic>
        <p:nvPicPr>
          <p:cNvPr id="5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319088" y="6088063"/>
            <a:ext cx="160813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22753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 Purp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2800" y="280800"/>
            <a:ext cx="8460000" cy="9972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GB" dirty="0"/>
          </a:p>
        </p:txBody>
      </p:sp>
      <p:pic>
        <p:nvPicPr>
          <p:cNvPr id="5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319088" y="6088063"/>
            <a:ext cx="160813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29385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 Cya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2800" y="280800"/>
            <a:ext cx="8460000" cy="9972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GB" dirty="0"/>
          </a:p>
        </p:txBody>
      </p:sp>
      <p:pic>
        <p:nvPicPr>
          <p:cNvPr id="5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319088" y="6088063"/>
            <a:ext cx="160813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80797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 Viole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2800" y="280800"/>
            <a:ext cx="8460000" cy="9972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GB" dirty="0"/>
          </a:p>
        </p:txBody>
      </p:sp>
      <p:pic>
        <p:nvPicPr>
          <p:cNvPr id="5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319088" y="6088063"/>
            <a:ext cx="160813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64163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 Light Green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319088" y="6088063"/>
            <a:ext cx="160813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52800" y="280800"/>
            <a:ext cx="8460000" cy="9972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01182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6CE71-F26E-49C6-A2E1-E1FD467E438D}" type="datetime1">
              <a:rPr lang="en-US" smtClean="0"/>
              <a:t>2/7/2012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erickrdch.com / @erickrdch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85AEE-3DA9-4F8E-B1B5-BE01D0F6214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Box 18"/>
          <p:cNvSpPr txBox="1">
            <a:spLocks noChangeArrowheads="1"/>
          </p:cNvSpPr>
          <p:nvPr userDrawn="1"/>
        </p:nvSpPr>
        <p:spPr bwMode="auto">
          <a:xfrm>
            <a:off x="6442075" y="6229350"/>
            <a:ext cx="2455863" cy="466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lnSpc>
                <a:spcPct val="90000"/>
              </a:lnSpc>
            </a:pPr>
            <a:fld id="{95990F28-EF56-40AF-B6C1-2CF755EA3890}" type="slidenum">
              <a:rPr lang="en-US" sz="900"/>
              <a:pPr algn="r">
                <a:lnSpc>
                  <a:spcPct val="90000"/>
                </a:lnSpc>
              </a:pPr>
              <a:t>‹#›</a:t>
            </a:fld>
            <a:r>
              <a:rPr lang="en-US" sz="900" dirty="0"/>
              <a:t> </a:t>
            </a:r>
          </a:p>
          <a:p>
            <a:pPr algn="r">
              <a:lnSpc>
                <a:spcPct val="90000"/>
              </a:lnSpc>
            </a:pPr>
            <a:r>
              <a:rPr lang="en-US" sz="900" dirty="0" smtClean="0"/>
              <a:t>GE Title or job number</a:t>
            </a:r>
            <a:endParaRPr lang="en-US" sz="900" dirty="0"/>
          </a:p>
          <a:p>
            <a:pPr algn="r">
              <a:lnSpc>
                <a:spcPct val="90000"/>
              </a:lnSpc>
            </a:pPr>
            <a:fld id="{F50CD2AD-FBB4-4F75-A08B-B1DD55C25E63}" type="datetime1">
              <a:rPr lang="en-US" sz="900"/>
              <a:pPr algn="r">
                <a:lnSpc>
                  <a:spcPct val="90000"/>
                </a:lnSpc>
              </a:pPr>
              <a:t>2/7/2012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767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F53A0-F761-4D7F-93DB-E37014D38ACE}" type="datetime1">
              <a:rPr lang="en-US" smtClean="0"/>
              <a:t>2/7/2012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erickrdch.com / @erickrdch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554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ACEF2-4BAE-43E9-A503-4D6FBD712D51}" type="datetime1">
              <a:rPr lang="en-US" smtClean="0"/>
              <a:t>2/7/2012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erickrdch.com / @erickrdch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85AEE-3DA9-4F8E-B1B5-BE01D0F6214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Box 18"/>
          <p:cNvSpPr txBox="1">
            <a:spLocks noChangeArrowheads="1"/>
          </p:cNvSpPr>
          <p:nvPr userDrawn="1"/>
        </p:nvSpPr>
        <p:spPr bwMode="auto">
          <a:xfrm>
            <a:off x="6442075" y="6229350"/>
            <a:ext cx="2455863" cy="466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lnSpc>
                <a:spcPct val="90000"/>
              </a:lnSpc>
            </a:pPr>
            <a:fld id="{95990F28-EF56-40AF-B6C1-2CF755EA3890}" type="slidenum">
              <a:rPr lang="en-US" sz="900"/>
              <a:pPr algn="r">
                <a:lnSpc>
                  <a:spcPct val="90000"/>
                </a:lnSpc>
              </a:pPr>
              <a:t>‹#›</a:t>
            </a:fld>
            <a:r>
              <a:rPr lang="en-US" sz="900" dirty="0"/>
              <a:t> </a:t>
            </a:r>
          </a:p>
          <a:p>
            <a:pPr algn="r">
              <a:lnSpc>
                <a:spcPct val="90000"/>
              </a:lnSpc>
            </a:pPr>
            <a:r>
              <a:rPr lang="en-US" sz="900" dirty="0"/>
              <a:t>GE Title or job number </a:t>
            </a:r>
          </a:p>
          <a:p>
            <a:pPr algn="r">
              <a:lnSpc>
                <a:spcPct val="90000"/>
              </a:lnSpc>
            </a:pPr>
            <a:fld id="{F50CD2AD-FBB4-4F75-A08B-B1DD55C25E63}" type="datetime1">
              <a:rPr lang="en-US" sz="900"/>
              <a:pPr algn="r">
                <a:lnSpc>
                  <a:spcPct val="90000"/>
                </a:lnSpc>
              </a:pPr>
              <a:t>2/7/2012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600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056D2-0D16-4802-BC54-0A52FEDE0D78}" type="datetime1">
              <a:rPr lang="en-US" smtClean="0"/>
              <a:t>2/7/2012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erickrdch.com / @erickrdch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85AEE-3DA9-4F8E-B1B5-BE01D0F6214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Box 18"/>
          <p:cNvSpPr txBox="1">
            <a:spLocks noChangeArrowheads="1"/>
          </p:cNvSpPr>
          <p:nvPr userDrawn="1"/>
        </p:nvSpPr>
        <p:spPr bwMode="auto">
          <a:xfrm>
            <a:off x="6442075" y="6229350"/>
            <a:ext cx="2455863" cy="466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lnSpc>
                <a:spcPct val="90000"/>
              </a:lnSpc>
            </a:pPr>
            <a:fld id="{95990F28-EF56-40AF-B6C1-2CF755EA3890}" type="slidenum">
              <a:rPr lang="en-US" sz="900"/>
              <a:pPr algn="r">
                <a:lnSpc>
                  <a:spcPct val="90000"/>
                </a:lnSpc>
              </a:pPr>
              <a:t>‹#›</a:t>
            </a:fld>
            <a:r>
              <a:rPr lang="en-US" sz="900" dirty="0"/>
              <a:t> </a:t>
            </a:r>
          </a:p>
          <a:p>
            <a:pPr algn="r">
              <a:lnSpc>
                <a:spcPct val="90000"/>
              </a:lnSpc>
            </a:pPr>
            <a:r>
              <a:rPr lang="en-US" sz="900" dirty="0"/>
              <a:t>GE Title or job number </a:t>
            </a:r>
          </a:p>
          <a:p>
            <a:pPr algn="r">
              <a:lnSpc>
                <a:spcPct val="90000"/>
              </a:lnSpc>
            </a:pPr>
            <a:fld id="{F50CD2AD-FBB4-4F75-A08B-B1DD55C25E63}" type="datetime1">
              <a:rPr lang="en-US" sz="900"/>
              <a:pPr algn="r">
                <a:lnSpc>
                  <a:spcPct val="90000"/>
                </a:lnSpc>
              </a:pPr>
              <a:t>2/7/2012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834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C2659-DA17-43E7-8C2A-99B0D0723DFC}" type="datetime1">
              <a:rPr lang="en-US" smtClean="0"/>
              <a:t>2/7/2012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erickrdch.com / @erickrdch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85AEE-3DA9-4F8E-B1B5-BE01D0F6214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Box 18"/>
          <p:cNvSpPr txBox="1">
            <a:spLocks noChangeArrowheads="1"/>
          </p:cNvSpPr>
          <p:nvPr userDrawn="1"/>
        </p:nvSpPr>
        <p:spPr bwMode="auto">
          <a:xfrm>
            <a:off x="6442075" y="6229350"/>
            <a:ext cx="2455863" cy="466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lnSpc>
                <a:spcPct val="90000"/>
              </a:lnSpc>
            </a:pPr>
            <a:fld id="{95990F28-EF56-40AF-B6C1-2CF755EA3890}" type="slidenum">
              <a:rPr lang="en-US" sz="900"/>
              <a:pPr algn="r">
                <a:lnSpc>
                  <a:spcPct val="90000"/>
                </a:lnSpc>
              </a:pPr>
              <a:t>‹#›</a:t>
            </a:fld>
            <a:r>
              <a:rPr lang="en-US" sz="900" dirty="0"/>
              <a:t> </a:t>
            </a:r>
          </a:p>
          <a:p>
            <a:pPr algn="r">
              <a:lnSpc>
                <a:spcPct val="90000"/>
              </a:lnSpc>
            </a:pPr>
            <a:r>
              <a:rPr lang="en-US" sz="900" dirty="0"/>
              <a:t>GE Title or job number </a:t>
            </a:r>
          </a:p>
          <a:p>
            <a:pPr algn="r">
              <a:lnSpc>
                <a:spcPct val="90000"/>
              </a:lnSpc>
            </a:pPr>
            <a:fld id="{F50CD2AD-FBB4-4F75-A08B-B1DD55C25E63}" type="datetime1">
              <a:rPr lang="en-US" sz="900"/>
              <a:pPr algn="r">
                <a:lnSpc>
                  <a:spcPct val="90000"/>
                </a:lnSpc>
              </a:pPr>
              <a:t>2/7/2012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983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2C385-9ED9-487F-9C48-669F5DCE2174}" type="datetime1">
              <a:rPr lang="en-US" smtClean="0"/>
              <a:t>2/7/2012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erickrdch.com / @erickrdch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85AEE-3DA9-4F8E-B1B5-BE01D0F62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020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23D8D-3AE1-4028-9A00-1BF0F82FC5AC}" type="datetime1">
              <a:rPr lang="en-US" smtClean="0"/>
              <a:t>2/7/2012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erickrdch.com / @erickrdch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85AEE-3DA9-4F8E-B1B5-BE01D0F62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118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A221F-56B2-4DE9-BC6F-277B5467600C}" type="datetime1">
              <a:rPr lang="en-US" smtClean="0"/>
              <a:t>2/7/2012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erickrdch.com / @erickrdch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85AEE-3DA9-4F8E-B1B5-BE01D0F62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233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673F3F-E6A1-4388-9D42-EB32A1CDC3BF}" type="datetime1">
              <a:rPr lang="en-US" smtClean="0"/>
              <a:t>2/7/2012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erickrdch.com / @erickrdch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285AEE-3DA9-4F8E-B1B5-BE01D0F62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463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6" r:id="rId1"/>
    <p:sldLayoutId id="2147483837" r:id="rId2"/>
    <p:sldLayoutId id="2147483838" r:id="rId3"/>
    <p:sldLayoutId id="2147483839" r:id="rId4"/>
    <p:sldLayoutId id="2147483840" r:id="rId5"/>
    <p:sldLayoutId id="2147483841" r:id="rId6"/>
    <p:sldLayoutId id="2147483842" r:id="rId7"/>
    <p:sldLayoutId id="2147483843" r:id="rId8"/>
    <p:sldLayoutId id="2147483844" r:id="rId9"/>
    <p:sldLayoutId id="2147483845" r:id="rId10"/>
    <p:sldLayoutId id="2147483846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documentcloud.github.com/backbone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creativecommons.org/licenses/by/3.0/" TargetMode="External"/><Relationship Id="rId5" Type="http://schemas.openxmlformats.org/officeDocument/2006/relationships/image" Target="../media/image5.jpeg"/><Relationship Id="rId4" Type="http://schemas.openxmlformats.org/officeDocument/2006/relationships/hyperlink" Target="http://erickrdch.com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eg"/><Relationship Id="rId4" Type="http://schemas.openxmlformats.org/officeDocument/2006/relationships/hyperlink" Target="http://erickrdch.com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youtu.be/gFBLiHpkcOk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087" y="61850"/>
            <a:ext cx="2758373" cy="275837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02809"/>
            <a:ext cx="7772400" cy="2645846"/>
          </a:xfrm>
        </p:spPr>
        <p:txBody>
          <a:bodyPr>
            <a:normAutofit/>
          </a:bodyPr>
          <a:lstStyle/>
          <a:p>
            <a:r>
              <a:rPr lang="en-US" sz="5400" dirty="0" smtClean="0">
                <a:latin typeface="Consolas" pitchFamily="49" charset="0"/>
                <a:cs typeface="Consolas" pitchFamily="49" charset="0"/>
              </a:rPr>
              <a:t>Backbone.js</a:t>
            </a:r>
            <a:br>
              <a:rPr lang="en-US" sz="5400" dirty="0" smtClean="0">
                <a:latin typeface="Consolas" pitchFamily="49" charset="0"/>
                <a:cs typeface="Consolas" pitchFamily="49" charset="0"/>
              </a:rPr>
            </a:br>
            <a:r>
              <a:rPr lang="en-US" sz="5400" dirty="0">
                <a:latin typeface="Consolas" pitchFamily="49" charset="0"/>
                <a:cs typeface="Consolas" pitchFamily="49" charset="0"/>
              </a:rPr>
              <a:t/>
            </a:r>
            <a:br>
              <a:rPr lang="en-US" sz="5400" dirty="0">
                <a:latin typeface="Consolas" pitchFamily="49" charset="0"/>
                <a:cs typeface="Consolas" pitchFamily="49" charset="0"/>
              </a:rPr>
            </a:br>
            <a:r>
              <a:rPr lang="en-US" sz="2400" dirty="0">
                <a:latin typeface="Consolas" pitchFamily="49" charset="0"/>
                <a:cs typeface="Consolas" pitchFamily="49" charset="0"/>
                <a:hlinkClick r:id="rId4"/>
              </a:rPr>
              <a:t>http://documentcloud.github.com/backbone</a:t>
            </a:r>
            <a:r>
              <a:rPr lang="en-US" sz="2400" dirty="0" smtClean="0">
                <a:latin typeface="Consolas" pitchFamily="49" charset="0"/>
                <a:cs typeface="Consolas" pitchFamily="49" charset="0"/>
                <a:hlinkClick r:id="rId4"/>
              </a:rPr>
              <a:t>/</a:t>
            </a:r>
            <a:endParaRPr lang="en-US" sz="54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7806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5000"/>
            <a:lum/>
          </a:blip>
          <a:srcRect/>
          <a:stretch>
            <a:fillRect l="75000" t="75000" r="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err="1" smtClean="0">
                <a:latin typeface="Consolas" pitchFamily="49" charset="0"/>
                <a:cs typeface="Consolas" pitchFamily="49" charset="0"/>
              </a:rPr>
              <a:t>this.inspect</a:t>
            </a:r>
            <a:r>
              <a:rPr lang="en-US" sz="3600" dirty="0" smtClean="0">
                <a:latin typeface="Consolas" pitchFamily="49" charset="0"/>
                <a:cs typeface="Consolas" pitchFamily="49" charset="0"/>
              </a:rPr>
              <a:t>(“Backbone.js”);</a:t>
            </a:r>
            <a:endParaRPr lang="en-US" sz="3600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400" dirty="0" err="1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Que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 me </a:t>
            </a:r>
            <a:r>
              <a:rPr lang="en-US" sz="2400" dirty="0" err="1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aporta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 Backbone.js?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r>
              <a:rPr lang="en-US" dirty="0" smtClean="0"/>
              <a:t>Model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	{</a:t>
            </a:r>
            <a:br>
              <a:rPr lang="en-US" sz="2400" dirty="0" smtClean="0">
                <a:latin typeface="Consolas" pitchFamily="49" charset="0"/>
                <a:cs typeface="Consolas" pitchFamily="49" charset="0"/>
              </a:rPr>
            </a:br>
            <a:r>
              <a:rPr lang="en-US" sz="24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	foo: true, </a:t>
            </a:r>
            <a:br>
              <a:rPr lang="en-US" sz="2400" dirty="0" smtClean="0">
                <a:latin typeface="Consolas" pitchFamily="49" charset="0"/>
                <a:cs typeface="Consolas" pitchFamily="49" charset="0"/>
              </a:rPr>
            </a:b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bar:false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, </a:t>
            </a:r>
            <a:br>
              <a:rPr lang="en-US" sz="2400" dirty="0" smtClean="0">
                <a:latin typeface="Consolas" pitchFamily="49" charset="0"/>
                <a:cs typeface="Consolas" pitchFamily="49" charset="0"/>
              </a:rPr>
            </a:b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baz:null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/>
            </a:r>
            <a:br>
              <a:rPr lang="en-US" sz="2400" dirty="0">
                <a:latin typeface="Consolas" pitchFamily="49" charset="0"/>
                <a:cs typeface="Consolas" pitchFamily="49" charset="0"/>
              </a:rPr>
            </a:b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1209016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5000"/>
            <a:lum/>
          </a:blip>
          <a:srcRect/>
          <a:stretch>
            <a:fillRect l="75000" t="75000" r="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err="1" smtClean="0">
                <a:latin typeface="Consolas" pitchFamily="49" charset="0"/>
                <a:cs typeface="Consolas" pitchFamily="49" charset="0"/>
              </a:rPr>
              <a:t>this.inspect</a:t>
            </a:r>
            <a:r>
              <a:rPr lang="en-US" sz="3600" dirty="0" smtClean="0">
                <a:latin typeface="Consolas" pitchFamily="49" charset="0"/>
                <a:cs typeface="Consolas" pitchFamily="49" charset="0"/>
              </a:rPr>
              <a:t>(“Backbone.js”);</a:t>
            </a:r>
            <a:endParaRPr lang="en-US" sz="3600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400" dirty="0" err="1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Que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 me </a:t>
            </a:r>
            <a:r>
              <a:rPr lang="en-US" sz="2400" dirty="0" err="1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aporta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 Backbone.js?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r>
              <a:rPr lang="en-US" dirty="0" smtClean="0"/>
              <a:t>Collection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sz="2800" dirty="0" err="1" smtClean="0">
                <a:latin typeface="Consolas" pitchFamily="49" charset="0"/>
                <a:cs typeface="Consolas" pitchFamily="49" charset="0"/>
              </a:rPr>
              <a:t>var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foo = [user1, user2, user3, …];</a:t>
            </a:r>
          </a:p>
        </p:txBody>
      </p:sp>
    </p:spTree>
    <p:extLst>
      <p:ext uri="{BB962C8B-B14F-4D97-AF65-F5344CB8AC3E}">
        <p14:creationId xmlns:p14="http://schemas.microsoft.com/office/powerpoint/2010/main" val="962913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5000"/>
            <a:lum/>
          </a:blip>
          <a:srcRect/>
          <a:stretch>
            <a:fillRect l="75000" t="75000" r="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err="1" smtClean="0">
                <a:latin typeface="Consolas" pitchFamily="49" charset="0"/>
                <a:cs typeface="Consolas" pitchFamily="49" charset="0"/>
              </a:rPr>
              <a:t>this.inspect</a:t>
            </a:r>
            <a:r>
              <a:rPr lang="en-US" sz="3600" dirty="0" smtClean="0">
                <a:latin typeface="Consolas" pitchFamily="49" charset="0"/>
                <a:cs typeface="Consolas" pitchFamily="49" charset="0"/>
              </a:rPr>
              <a:t>(“Backbone.js”);</a:t>
            </a:r>
            <a:endParaRPr lang="en-US" sz="3600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400" dirty="0" err="1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Que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 me </a:t>
            </a:r>
            <a:r>
              <a:rPr lang="en-US" sz="2400" dirty="0" err="1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aporta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 Backbone.js?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r>
              <a:rPr lang="en-US" dirty="0" smtClean="0"/>
              <a:t>View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&lt;div&gt;</a:t>
            </a:r>
            <a:endParaRPr lang="en-US" sz="20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	&lt;button&gt;Hello {{name}}&lt;/button&gt;</a:t>
            </a:r>
          </a:p>
          <a:p>
            <a:pPr marL="0" indent="0"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	&lt;/div&gt;</a:t>
            </a:r>
            <a:endParaRPr lang="en-US" sz="2800" dirty="0" smtClean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170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5000"/>
            <a:lum/>
          </a:blip>
          <a:srcRect/>
          <a:stretch>
            <a:fillRect l="75000" t="75000" r="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err="1" smtClean="0">
                <a:latin typeface="Consolas" pitchFamily="49" charset="0"/>
                <a:cs typeface="Consolas" pitchFamily="49" charset="0"/>
              </a:rPr>
              <a:t>this.inspect</a:t>
            </a:r>
            <a:r>
              <a:rPr lang="en-US" sz="3600" dirty="0" smtClean="0">
                <a:latin typeface="Consolas" pitchFamily="49" charset="0"/>
                <a:cs typeface="Consolas" pitchFamily="49" charset="0"/>
              </a:rPr>
              <a:t>(“Backbone.js”);</a:t>
            </a:r>
            <a:endParaRPr lang="en-US" sz="3600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400" dirty="0" err="1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Que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 me </a:t>
            </a:r>
            <a:r>
              <a:rPr lang="en-US" sz="2400" dirty="0" err="1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aporta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 Backbone.js?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r>
              <a:rPr lang="en-US" dirty="0" smtClean="0"/>
              <a:t>Route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	http</a:t>
            </a:r>
            <a:r>
              <a:rPr lang="en-US" dirty="0"/>
              <a:t>://twitter.com/#!/erickrdch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233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5000"/>
            <a:lum/>
          </a:blip>
          <a:srcRect/>
          <a:stretch>
            <a:fillRect l="75000" t="75000" r="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err="1" smtClean="0">
                <a:latin typeface="Consolas" pitchFamily="49" charset="0"/>
                <a:cs typeface="Consolas" pitchFamily="49" charset="0"/>
              </a:rPr>
              <a:t>this.sayBye</a:t>
            </a:r>
            <a:r>
              <a:rPr lang="en-US" sz="4000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// Gracias </a:t>
            </a:r>
            <a:r>
              <a:rPr lang="en-US" sz="2400" dirty="0" err="1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por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err="1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su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err="1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atencion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!</a:t>
            </a:r>
          </a:p>
          <a:p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400" dirty="0" err="1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Preguntas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?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2777289"/>
            <a:ext cx="5554494" cy="195038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4"/>
              </a:rPr>
              <a:t>erickrdch.com</a:t>
            </a:r>
            <a:r>
              <a:rPr lang="en-US" dirty="0" smtClean="0"/>
              <a:t> 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erickrdch</a:t>
            </a:r>
            <a:endParaRPr lang="en-US" dirty="0" smtClean="0"/>
          </a:p>
          <a:p>
            <a:r>
              <a:rPr lang="en-US" dirty="0" smtClean="0"/>
              <a:t>erickrdch@gmail.com</a:t>
            </a:r>
            <a:endParaRPr lang="en-US" dirty="0"/>
          </a:p>
        </p:txBody>
      </p:sp>
      <p:pic>
        <p:nvPicPr>
          <p:cNvPr id="8" name="Picture 2" descr="C:\Users\501677641\Downloads\9331808642a511e1abb01231381b65e3_7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6640" y="2777289"/>
            <a:ext cx="1939690" cy="193969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0" y="6611779"/>
            <a:ext cx="675042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latin typeface="Helvetica Neue"/>
              </a:rPr>
              <a:t>This work by </a:t>
            </a:r>
            <a:r>
              <a:rPr lang="en-US" sz="1000" dirty="0">
                <a:solidFill>
                  <a:srgbClr val="4374B7"/>
                </a:solidFill>
                <a:latin typeface="Helvetica Neue"/>
                <a:hlinkClick r:id="rId4"/>
              </a:rPr>
              <a:t>Erick Ruiz de </a:t>
            </a:r>
            <a:r>
              <a:rPr lang="en-US" sz="1000" dirty="0" smtClean="0">
                <a:solidFill>
                  <a:srgbClr val="4374B7"/>
                </a:solidFill>
                <a:latin typeface="Helvetica Neue"/>
                <a:hlinkClick r:id="rId4"/>
              </a:rPr>
              <a:t>Chavez</a:t>
            </a:r>
            <a:r>
              <a:rPr lang="en-US" sz="1000" dirty="0">
                <a:solidFill>
                  <a:srgbClr val="000000"/>
                </a:solidFill>
                <a:latin typeface="Helvetica Neue"/>
              </a:rPr>
              <a:t> is licensed under a </a:t>
            </a:r>
            <a:r>
              <a:rPr lang="en-US" sz="1000" dirty="0">
                <a:solidFill>
                  <a:srgbClr val="4374B7"/>
                </a:solidFill>
                <a:latin typeface="Helvetica Neue"/>
                <a:hlinkClick r:id="rId6"/>
              </a:rPr>
              <a:t>Creative Commons Attribution 3.0 </a:t>
            </a:r>
            <a:r>
              <a:rPr lang="en-US" sz="1000" dirty="0" err="1">
                <a:solidFill>
                  <a:srgbClr val="4374B7"/>
                </a:solidFill>
                <a:latin typeface="Helvetica Neue"/>
                <a:hlinkClick r:id="rId6"/>
              </a:rPr>
              <a:t>Unported</a:t>
            </a:r>
            <a:r>
              <a:rPr lang="en-US" sz="1000" dirty="0">
                <a:solidFill>
                  <a:srgbClr val="4374B7"/>
                </a:solidFill>
                <a:latin typeface="Helvetica Neue"/>
                <a:hlinkClick r:id="rId6"/>
              </a:rPr>
              <a:t> License</a:t>
            </a:r>
            <a:r>
              <a:rPr lang="en-US" sz="1000" dirty="0">
                <a:solidFill>
                  <a:srgbClr val="000000"/>
                </a:solidFill>
                <a:latin typeface="Helvetica Neue"/>
              </a:rPr>
              <a:t>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307175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5000"/>
            <a:lum/>
          </a:blip>
          <a:srcRect/>
          <a:stretch>
            <a:fillRect l="75000" t="75000" r="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err="1" smtClean="0">
                <a:latin typeface="Consolas" pitchFamily="49" charset="0"/>
                <a:cs typeface="Consolas" pitchFamily="49" charset="0"/>
              </a:rPr>
              <a:t>this.sayHello</a:t>
            </a:r>
            <a:r>
              <a:rPr lang="en-US" sz="4000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400" dirty="0" err="1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Quien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 soy </a:t>
            </a:r>
            <a:r>
              <a:rPr lang="en-US" sz="2400" dirty="0" err="1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yo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940680"/>
            <a:ext cx="5554494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Erick Ruiz de Chavez</a:t>
            </a:r>
          </a:p>
          <a:p>
            <a:r>
              <a:rPr lang="en-US" dirty="0" smtClean="0"/>
              <a:t>7 </a:t>
            </a:r>
            <a:r>
              <a:rPr lang="en-US" dirty="0" err="1" smtClean="0"/>
              <a:t>años</a:t>
            </a:r>
            <a:r>
              <a:rPr lang="en-US" dirty="0" smtClean="0"/>
              <a:t> @ PHP, Flex, JavaScript</a:t>
            </a:r>
          </a:p>
          <a:p>
            <a:r>
              <a:rPr lang="en-US" dirty="0" smtClean="0"/>
              <a:t>On Site Coordinator @ </a:t>
            </a:r>
            <a:r>
              <a:rPr lang="en-US" dirty="0" err="1" smtClean="0"/>
              <a:t>Softtek</a:t>
            </a:r>
            <a:r>
              <a:rPr lang="en-US" dirty="0" smtClean="0"/>
              <a:t>, E. U.</a:t>
            </a:r>
          </a:p>
          <a:p>
            <a:r>
              <a:rPr lang="en-US" dirty="0" smtClean="0">
                <a:hlinkClick r:id="rId4"/>
              </a:rPr>
              <a:t>erickrdch.com</a:t>
            </a:r>
            <a:r>
              <a:rPr lang="en-US" dirty="0" smtClean="0"/>
              <a:t> 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erickrdch</a:t>
            </a:r>
            <a:endParaRPr lang="en-US" dirty="0" smtClean="0"/>
          </a:p>
          <a:p>
            <a:r>
              <a:rPr lang="en-US" dirty="0" smtClean="0"/>
              <a:t>erickrdch@gmail.com</a:t>
            </a:r>
            <a:endParaRPr lang="en-US" dirty="0"/>
          </a:p>
        </p:txBody>
      </p:sp>
      <p:pic>
        <p:nvPicPr>
          <p:cNvPr id="8" name="Picture 2" descr="C:\Users\501677641\Downloads\9331808642a511e1abb01231381b65e3_7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6640" y="1940680"/>
            <a:ext cx="1939690" cy="193969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0152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5000"/>
            <a:lum/>
          </a:blip>
          <a:srcRect/>
          <a:stretch>
            <a:fillRect l="75000" t="75000" r="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459187"/>
            <a:ext cx="8229600" cy="383268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// Hack </a:t>
            </a:r>
            <a:r>
              <a:rPr lang="en-US" sz="2000" dirty="0" err="1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para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err="1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evitar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err="1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que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 los </a:t>
            </a:r>
            <a:r>
              <a:rPr lang="en-US" sz="2000" dirty="0" err="1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invitados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 al </a:t>
            </a:r>
            <a:r>
              <a:rPr lang="en-US" sz="2000" dirty="0" err="1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curso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000" dirty="0" err="1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vean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 los </a:t>
            </a:r>
            <a:r>
              <a:rPr lang="en-US" sz="2000" dirty="0" err="1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errores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 de la </a:t>
            </a:r>
            <a:r>
              <a:rPr lang="en-US" sz="2000" dirty="0" err="1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presentacion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 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indent="0">
              <a:buNone/>
            </a:pPr>
            <a:endParaRPr lang="en-US" sz="20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var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viewers =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Livestream.getViewers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(“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codejobs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”);</a:t>
            </a:r>
          </a:p>
          <a:p>
            <a:pPr marL="0" indent="0">
              <a:buNone/>
            </a:pP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viewers.each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(function(viewer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viewer.set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({</a:t>
            </a:r>
          </a:p>
          <a:p>
            <a:pPr marL="0" indent="0"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ignoreSpellingErrors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: true,</a:t>
            </a:r>
          </a:p>
          <a:p>
            <a:pPr marL="0" indent="0"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ignoreTypos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: true</a:t>
            </a:r>
          </a:p>
          <a:p>
            <a:pPr marL="0" indent="0"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	});</a:t>
            </a:r>
          </a:p>
          <a:p>
            <a:pPr marL="0" indent="0"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048713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5000"/>
            <a:lum/>
          </a:blip>
          <a:srcRect/>
          <a:stretch>
            <a:fillRect l="75000" t="75000" r="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err="1" smtClean="0">
                <a:latin typeface="Consolas" pitchFamily="49" charset="0"/>
                <a:cs typeface="Consolas" pitchFamily="49" charset="0"/>
              </a:rPr>
              <a:t>this.define</a:t>
            </a:r>
            <a:r>
              <a:rPr lang="en-US" sz="3600" dirty="0" smtClean="0">
                <a:latin typeface="Consolas" pitchFamily="49" charset="0"/>
                <a:cs typeface="Consolas" pitchFamily="49" charset="0"/>
              </a:rPr>
              <a:t>(“Backbone.js”);</a:t>
            </a:r>
          </a:p>
          <a:p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400" dirty="0" err="1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Que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err="1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es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 Backbone.js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smtClean="0"/>
              <a:t>Framework que provee de estructura a aplicaciones que hacen uso intensivo de JavaScript, proveyendo </a:t>
            </a:r>
            <a:r>
              <a:rPr lang="es-ES" b="1" dirty="0" smtClean="0"/>
              <a:t>modelos</a:t>
            </a:r>
            <a:r>
              <a:rPr lang="es-ES" dirty="0" smtClean="0"/>
              <a:t> llave-valor </a:t>
            </a:r>
            <a:r>
              <a:rPr lang="es-ES" b="1" dirty="0" smtClean="0"/>
              <a:t>enlazables</a:t>
            </a:r>
            <a:r>
              <a:rPr lang="es-ES" dirty="0" smtClean="0"/>
              <a:t> mediante eventos, </a:t>
            </a:r>
            <a:r>
              <a:rPr lang="es-ES" b="1" dirty="0" smtClean="0"/>
              <a:t>colecciones</a:t>
            </a:r>
            <a:r>
              <a:rPr lang="es-ES" dirty="0" smtClean="0"/>
              <a:t> con una extensa API, </a:t>
            </a:r>
            <a:r>
              <a:rPr lang="es-ES" b="1" dirty="0" smtClean="0"/>
              <a:t>vistas</a:t>
            </a:r>
            <a:r>
              <a:rPr lang="es-ES" dirty="0" smtClean="0"/>
              <a:t> con manejadores de </a:t>
            </a:r>
            <a:r>
              <a:rPr lang="es-ES" b="1" dirty="0" smtClean="0"/>
              <a:t>eventos</a:t>
            </a:r>
            <a:r>
              <a:rPr lang="es-ES" dirty="0" smtClean="0"/>
              <a:t> declarativos y conexión a interfaces REST nuevas o previamente existentes.</a:t>
            </a:r>
          </a:p>
          <a:p>
            <a:r>
              <a:rPr lang="es-ES" b="1" dirty="0" smtClean="0"/>
              <a:t>MV… C?</a:t>
            </a:r>
            <a:endParaRPr lang="en-US" b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8926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5000"/>
            <a:lum/>
          </a:blip>
          <a:srcRect/>
          <a:stretch>
            <a:fillRect l="75000" t="75000" r="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latin typeface="Consolas" pitchFamily="49" charset="0"/>
                <a:cs typeface="Consolas" pitchFamily="49" charset="0"/>
              </a:rPr>
              <a:t>throw “WTF!”;</a:t>
            </a:r>
            <a:endParaRPr lang="en-US" sz="3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smtClean="0"/>
              <a:t> Es un conjunto objetos con funciones que proveen de estructura a nuestro código y facilitan el trabajo con datos, vistas, interacciones, servicios,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586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5000"/>
            <a:lum/>
          </a:blip>
          <a:srcRect/>
          <a:stretch>
            <a:fillRect l="75000" t="75000" r="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err="1">
                <a:latin typeface="Consolas" pitchFamily="49" charset="0"/>
                <a:cs typeface="Consolas" pitchFamily="49" charset="0"/>
              </a:rPr>
              <a:t>this.define</a:t>
            </a:r>
            <a:r>
              <a:rPr lang="en-US" sz="3600" dirty="0">
                <a:latin typeface="Consolas" pitchFamily="49" charset="0"/>
                <a:cs typeface="Consolas" pitchFamily="49" charset="0"/>
              </a:rPr>
              <a:t>(“Backbone.js”);</a:t>
            </a:r>
          </a:p>
          <a:p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400" dirty="0" err="1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Que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es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Backbone.js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smtClean="0">
                <a:solidFill>
                  <a:schemeClr val="bg1">
                    <a:lumMod val="65000"/>
                  </a:schemeClr>
                </a:solidFill>
              </a:rPr>
              <a:t>Framework que provee de estructura a </a:t>
            </a:r>
            <a:r>
              <a:rPr lang="es-ES" b="1" dirty="0" smtClean="0"/>
              <a:t>aplicaciones que hacen uso intensivo de JavaScript</a:t>
            </a:r>
            <a:r>
              <a:rPr lang="es-ES" dirty="0" smtClean="0">
                <a:solidFill>
                  <a:schemeClr val="bg1">
                    <a:lumMod val="65000"/>
                  </a:schemeClr>
                </a:solidFill>
              </a:rPr>
              <a:t>, proveyendo modelos llave-valor enlazables mediante eventos, colecciones con una extensa API, vistas con manejadores de eventos declarativos y conexión a interfaces REST nuevas o previamente existentes.</a:t>
            </a:r>
          </a:p>
          <a:p>
            <a:r>
              <a:rPr lang="es-ES" dirty="0" smtClean="0">
                <a:solidFill>
                  <a:schemeClr val="bg1">
                    <a:lumMod val="65000"/>
                  </a:schemeClr>
                </a:solidFill>
              </a:rPr>
              <a:t>MV… C?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783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5000"/>
            <a:lum/>
          </a:blip>
          <a:srcRect/>
          <a:stretch>
            <a:fillRect l="75000" t="75000" r="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err="1" smtClean="0">
                <a:latin typeface="Consolas" pitchFamily="49" charset="0"/>
                <a:cs typeface="Consolas" pitchFamily="49" charset="0"/>
              </a:rPr>
              <a:t>this.useIf</a:t>
            </a:r>
            <a:r>
              <a:rPr lang="en-US" sz="3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3600" dirty="0" err="1" smtClean="0">
                <a:latin typeface="Consolas" pitchFamily="49" charset="0"/>
                <a:cs typeface="Consolas" pitchFamily="49" charset="0"/>
              </a:rPr>
              <a:t>yourUseCaseHere</a:t>
            </a:r>
            <a:r>
              <a:rPr lang="en-US" sz="36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400" dirty="0" err="1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Usar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 o no </a:t>
            </a:r>
            <a:r>
              <a:rPr lang="en-US" sz="2400" dirty="0" err="1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usar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 Backbone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smtClean="0"/>
              <a:t>NO</a:t>
            </a:r>
          </a:p>
          <a:p>
            <a:r>
              <a:rPr lang="en-US" sz="2400" dirty="0" err="1" smtClean="0"/>
              <a:t>Asignar</a:t>
            </a:r>
            <a:r>
              <a:rPr lang="en-US" sz="2400" dirty="0" smtClean="0"/>
              <a:t> click a UN </a:t>
            </a:r>
            <a:r>
              <a:rPr lang="en-US" sz="2400" dirty="0" err="1" smtClean="0"/>
              <a:t>boton</a:t>
            </a:r>
            <a:endParaRPr lang="en-US" sz="2400" dirty="0" smtClean="0"/>
          </a:p>
          <a:p>
            <a:r>
              <a:rPr lang="en-US" sz="2400" dirty="0" err="1" smtClean="0"/>
              <a:t>Hacer</a:t>
            </a:r>
            <a:r>
              <a:rPr lang="en-US" sz="2400" dirty="0" smtClean="0"/>
              <a:t> la </a:t>
            </a:r>
            <a:r>
              <a:rPr lang="en-US" sz="2400" dirty="0" err="1" smtClean="0"/>
              <a:t>pagina</a:t>
            </a:r>
            <a:r>
              <a:rPr lang="en-US" sz="2400" dirty="0" smtClean="0"/>
              <a:t> web de mi </a:t>
            </a:r>
            <a:r>
              <a:rPr lang="en-US" sz="2400" dirty="0" err="1" smtClean="0"/>
              <a:t>gato</a:t>
            </a:r>
            <a:endParaRPr lang="en-US" sz="2400" dirty="0" smtClean="0"/>
          </a:p>
          <a:p>
            <a:r>
              <a:rPr lang="en-US" sz="2400" dirty="0" smtClean="0"/>
              <a:t>E</a:t>
            </a:r>
            <a:r>
              <a:rPr lang="en-US" dirty="0" smtClean="0"/>
              <a:t>tc.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b="1" dirty="0" smtClean="0"/>
              <a:t>SI</a:t>
            </a:r>
          </a:p>
          <a:p>
            <a:r>
              <a:rPr lang="en-US" sz="2400" dirty="0" err="1" smtClean="0"/>
              <a:t>Aplicacion</a:t>
            </a:r>
            <a:r>
              <a:rPr lang="en-US" sz="2400" dirty="0" smtClean="0"/>
              <a:t> Web</a:t>
            </a:r>
          </a:p>
          <a:p>
            <a:r>
              <a:rPr lang="en-US" sz="2400" dirty="0" err="1" smtClean="0"/>
              <a:t>Actualizar</a:t>
            </a:r>
            <a:r>
              <a:rPr lang="en-US" sz="2400" dirty="0" smtClean="0"/>
              <a:t> </a:t>
            </a:r>
            <a:r>
              <a:rPr lang="en-US" sz="2400" dirty="0" err="1" smtClean="0"/>
              <a:t>diferentes</a:t>
            </a:r>
            <a:r>
              <a:rPr lang="en-US" sz="2400" dirty="0" smtClean="0"/>
              <a:t> </a:t>
            </a:r>
            <a:r>
              <a:rPr lang="en-US" sz="2400" dirty="0" err="1" smtClean="0"/>
              <a:t>elementos</a:t>
            </a:r>
            <a:r>
              <a:rPr lang="en-US" sz="2400" dirty="0" smtClean="0"/>
              <a:t> </a:t>
            </a:r>
            <a:r>
              <a:rPr lang="en-US" sz="2400" dirty="0" err="1" smtClean="0"/>
              <a:t>basados</a:t>
            </a:r>
            <a:r>
              <a:rPr lang="en-US" sz="2400" dirty="0" smtClean="0"/>
              <a:t> en los </a:t>
            </a:r>
            <a:r>
              <a:rPr lang="en-US" sz="2400" dirty="0" err="1" smtClean="0"/>
              <a:t>mismos</a:t>
            </a:r>
            <a:r>
              <a:rPr lang="en-US" sz="2400" dirty="0" smtClean="0"/>
              <a:t> </a:t>
            </a:r>
            <a:r>
              <a:rPr lang="en-US" sz="2400" dirty="0" err="1" smtClean="0"/>
              <a:t>datos</a:t>
            </a:r>
            <a:endParaRPr lang="en-US" sz="2400" dirty="0" smtClean="0"/>
          </a:p>
          <a:p>
            <a:r>
              <a:rPr lang="en-US" sz="2400" dirty="0" smtClean="0"/>
              <a:t>Etc.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92948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5000"/>
            <a:lum/>
          </a:blip>
          <a:srcRect/>
          <a:stretch>
            <a:fillRect l="75000" t="75000" r="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err="1" smtClean="0">
                <a:latin typeface="Consolas" pitchFamily="49" charset="0"/>
                <a:cs typeface="Consolas" pitchFamily="49" charset="0"/>
              </a:rPr>
              <a:t>this.inspect</a:t>
            </a:r>
            <a:r>
              <a:rPr lang="en-US" sz="3600" dirty="0" smtClean="0">
                <a:latin typeface="Consolas" pitchFamily="49" charset="0"/>
                <a:cs typeface="Consolas" pitchFamily="49" charset="0"/>
              </a:rPr>
              <a:t>(“Backbone.js”);</a:t>
            </a:r>
            <a:endParaRPr lang="en-US" sz="3600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400" dirty="0" err="1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Que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 me </a:t>
            </a:r>
            <a:r>
              <a:rPr lang="en-US" sz="2400" dirty="0" err="1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aporta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 Backbone.js?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Event</a:t>
            </a:r>
          </a:p>
          <a:p>
            <a:r>
              <a:rPr lang="en-US" dirty="0" smtClean="0"/>
              <a:t>Model</a:t>
            </a:r>
          </a:p>
          <a:p>
            <a:r>
              <a:rPr lang="en-US" dirty="0" smtClean="0"/>
              <a:t>Collection</a:t>
            </a:r>
          </a:p>
          <a:p>
            <a:r>
              <a:rPr lang="en-US" dirty="0" smtClean="0"/>
              <a:t>View</a:t>
            </a:r>
          </a:p>
          <a:p>
            <a:r>
              <a:rPr lang="en-US" dirty="0" smtClean="0"/>
              <a:t>Route</a:t>
            </a:r>
          </a:p>
          <a:p>
            <a:r>
              <a:rPr lang="en-US" dirty="0" smtClean="0"/>
              <a:t>history, </a:t>
            </a:r>
            <a:r>
              <a:rPr lang="en-US" dirty="0" smtClean="0"/>
              <a:t>sync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72438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5000"/>
            <a:lum/>
          </a:blip>
          <a:srcRect/>
          <a:stretch>
            <a:fillRect l="75000" t="75000" r="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err="1" smtClean="0">
                <a:latin typeface="Consolas" pitchFamily="49" charset="0"/>
                <a:cs typeface="Consolas" pitchFamily="49" charset="0"/>
              </a:rPr>
              <a:t>this.inspect</a:t>
            </a:r>
            <a:r>
              <a:rPr lang="en-US" sz="3600" dirty="0" smtClean="0">
                <a:latin typeface="Consolas" pitchFamily="49" charset="0"/>
                <a:cs typeface="Consolas" pitchFamily="49" charset="0"/>
              </a:rPr>
              <a:t>(“Backbone.js”);</a:t>
            </a:r>
            <a:endParaRPr lang="en-US" sz="3600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400" dirty="0" err="1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Que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 me </a:t>
            </a:r>
            <a:r>
              <a:rPr lang="en-US" sz="2400" dirty="0" err="1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aporta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 Backbone.js?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r>
              <a:rPr lang="en-US" dirty="0" smtClean="0"/>
              <a:t>Event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i="1" dirty="0" smtClean="0"/>
              <a:t>	You’ve got mail! </a:t>
            </a:r>
            <a:r>
              <a:rPr lang="en-US" sz="2400" i="1" dirty="0" smtClean="0"/>
              <a:t>	</a:t>
            </a:r>
            <a:r>
              <a:rPr lang="en-US" sz="2400" i="1" dirty="0" smtClean="0">
                <a:hlinkClick r:id="rId3"/>
              </a:rPr>
              <a:t>http</a:t>
            </a:r>
            <a:r>
              <a:rPr lang="en-US" sz="2400" i="1" dirty="0">
                <a:hlinkClick r:id="rId3"/>
              </a:rPr>
              <a:t>://</a:t>
            </a:r>
            <a:r>
              <a:rPr lang="en-US" sz="2400" i="1" dirty="0" smtClean="0">
                <a:hlinkClick r:id="rId3"/>
              </a:rPr>
              <a:t>youtu.be/gFBLiHpkcOk</a:t>
            </a:r>
            <a:r>
              <a:rPr lang="en-US" sz="2400" i="1" dirty="0" smtClean="0"/>
              <a:t> </a:t>
            </a:r>
          </a:p>
          <a:p>
            <a:endParaRPr lang="en-US" dirty="0"/>
          </a:p>
          <a:p>
            <a:r>
              <a:rPr lang="en-US" dirty="0" smtClean="0"/>
              <a:t>on, off   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// gracias 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jQuery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!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87085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4880"/>
      </a:dk2>
      <a:lt2>
        <a:srgbClr val="CECECE"/>
      </a:lt2>
      <a:accent1>
        <a:srgbClr val="004880"/>
      </a:accent1>
      <a:accent2>
        <a:srgbClr val="B3D7E8"/>
      </a:accent2>
      <a:accent3>
        <a:srgbClr val="FFFFFF"/>
      </a:accent3>
      <a:accent4>
        <a:srgbClr val="000000"/>
      </a:accent4>
      <a:accent5>
        <a:srgbClr val="AAB1C0"/>
      </a:accent5>
      <a:accent6>
        <a:srgbClr val="A2C3D2"/>
      </a:accent6>
      <a:hlink>
        <a:srgbClr val="094CAD"/>
      </a:hlink>
      <a:folHlink>
        <a:srgbClr val="4393C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4880"/>
      </a:dk2>
      <a:lt2>
        <a:srgbClr val="CECECE"/>
      </a:lt2>
      <a:accent1>
        <a:srgbClr val="004880"/>
      </a:accent1>
      <a:accent2>
        <a:srgbClr val="B3D7E8"/>
      </a:accent2>
      <a:accent3>
        <a:srgbClr val="FFFFFF"/>
      </a:accent3>
      <a:accent4>
        <a:srgbClr val="000000"/>
      </a:accent4>
      <a:accent5>
        <a:srgbClr val="AAB1C0"/>
      </a:accent5>
      <a:accent6>
        <a:srgbClr val="A2C3D2"/>
      </a:accent6>
      <a:hlink>
        <a:srgbClr val="094CAD"/>
      </a:hlink>
      <a:folHlink>
        <a:srgbClr val="4393C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169</TotalTime>
  <Words>330</Words>
  <Application>Microsoft Office PowerPoint</Application>
  <PresentationFormat>On-screen Show (4:3)</PresentationFormat>
  <Paragraphs>89</Paragraphs>
  <Slides>14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Backbone.js  http://documentcloud.github.com/backbone/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Backbone.js</dc:title>
  <dc:creator>Ruiz, Erick</dc:creator>
  <cp:keywords>javascript, backbone.js</cp:keywords>
  <dc:description/>
  <cp:lastModifiedBy>Ruiz, Erick</cp:lastModifiedBy>
  <cp:revision>18</cp:revision>
  <cp:lastPrinted>2003-08-29T14:38:12Z</cp:lastPrinted>
  <dcterms:created xsi:type="dcterms:W3CDTF">2012-02-03T12:44:50Z</dcterms:created>
  <dcterms:modified xsi:type="dcterms:W3CDTF">2012-02-08T01:51:24Z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alette">
    <vt:lpwstr>GE Template</vt:lpwstr>
  </property>
  <property fmtid="{D5CDD505-2E9C-101B-9397-08002B2CF9AE}" pid="3" name="WizKit Template Type">
    <vt:lpwstr>Onscreen</vt:lpwstr>
  </property>
  <property fmtid="{D5CDD505-2E9C-101B-9397-08002B2CF9AE}" pid="4" name="WizKit Template Version">
    <vt:i4>4</vt:i4>
  </property>
  <property fmtid="{D5CDD505-2E9C-101B-9397-08002B2CF9AE}" pid="5" name="TB4 template version">
    <vt:r8>4</vt:r8>
  </property>
  <property fmtid="{D5CDD505-2E9C-101B-9397-08002B2CF9AE}" pid="6" name="TB4 template type">
    <vt:lpwstr>onscreen</vt:lpwstr>
  </property>
</Properties>
</file>