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311" r:id="rId5"/>
    <p:sldId id="296" r:id="rId6"/>
    <p:sldId id="295" r:id="rId7"/>
    <p:sldId id="309" r:id="rId8"/>
    <p:sldId id="312" r:id="rId9"/>
    <p:sldId id="297" r:id="rId10"/>
    <p:sldId id="298" r:id="rId11"/>
    <p:sldId id="299" r:id="rId12"/>
    <p:sldId id="300" r:id="rId13"/>
    <p:sldId id="292" r:id="rId14"/>
    <p:sldId id="301" r:id="rId15"/>
    <p:sldId id="313" r:id="rId16"/>
    <p:sldId id="310" r:id="rId17"/>
    <p:sldId id="303" r:id="rId18"/>
    <p:sldId id="314" r:id="rId19"/>
    <p:sldId id="305" r:id="rId20"/>
    <p:sldId id="315" r:id="rId21"/>
    <p:sldId id="291" r:id="rId22"/>
    <p:sldId id="317" r:id="rId2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D4D4D"/>
    <a:srgbClr val="0A0A0A"/>
    <a:srgbClr val="FF6699"/>
    <a:srgbClr val="141414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1" autoAdjust="0"/>
    <p:restoredTop sz="94627" autoAdjust="0"/>
  </p:normalViewPr>
  <p:slideViewPr>
    <p:cSldViewPr>
      <p:cViewPr varScale="1">
        <p:scale>
          <a:sx n="153" d="100"/>
          <a:sy n="153" d="100"/>
        </p:scale>
        <p:origin x="-414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6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8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3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0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6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0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.crockford.com/inheritance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ynos/pd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rototypejs.org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jsclass.jcoglan.com/" TargetMode="External"/><Relationship Id="rId3" Type="http://schemas.openxmlformats.org/officeDocument/2006/relationships/hyperlink" Target="http://www.crockford.com/javascript/inheritance.html" TargetMode="External"/><Relationship Id="rId7" Type="http://schemas.openxmlformats.org/officeDocument/2006/relationships/hyperlink" Target="http://ejohn.org/blog/simple-javascript-inheritance/" TargetMode="External"/><Relationship Id="rId12" Type="http://schemas.openxmlformats.org/officeDocument/2006/relationships/hyperlink" Target="http://www.adequatelygood.com/2010/3/JavaScript-Module-Pattern-In-Depth" TargetMode="External"/><Relationship Id="rId2" Type="http://schemas.openxmlformats.org/officeDocument/2006/relationships/hyperlink" Target="http://www.amazon.com/JavaScript-Good-Parts-Douglas-Crockford/dp/059651774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aynos/pd" TargetMode="External"/><Relationship Id="rId11" Type="http://schemas.openxmlformats.org/officeDocument/2006/relationships/hyperlink" Target="http://prototypejs.org/learn/class-inheritance" TargetMode="External"/><Relationship Id="rId5" Type="http://schemas.openxmlformats.org/officeDocument/2006/relationships/hyperlink" Target="http://raynos.org/blog" TargetMode="External"/><Relationship Id="rId10" Type="http://schemas.openxmlformats.org/officeDocument/2006/relationships/hyperlink" Target="http://code.google.com/p/base2" TargetMode="External"/><Relationship Id="rId4" Type="http://schemas.openxmlformats.org/officeDocument/2006/relationships/hyperlink" Target="http://javascript.crockford.com/prototypal.html" TargetMode="External"/><Relationship Id="rId9" Type="http://schemas.openxmlformats.org/officeDocument/2006/relationships/hyperlink" Target="http://code.google.com/p/joose-j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81100"/>
            <a:ext cx="8915400" cy="1225021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Extensible, </a:t>
            </a:r>
            <a:r>
              <a:rPr lang="en-US" sz="4000" dirty="0" smtClean="0">
                <a:latin typeface="+mn-lt"/>
              </a:rPr>
              <a:t>Durable JavaScript</a:t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>
                <a:latin typeface="+mn-lt"/>
              </a:rPr>
              <a:t>with Inheritance</a:t>
            </a:r>
            <a:endParaRPr lang="en-US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21000"/>
            <a:ext cx="6400800" cy="14605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Writing great, extensible code with that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dirty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5"/>
                </a:solidFill>
              </a:rPr>
              <a:t>naughty</a:t>
            </a:r>
            <a:r>
              <a:rPr lang="en-US" sz="2400" dirty="0" smtClean="0"/>
              <a:t> little language.</a:t>
            </a:r>
          </a:p>
          <a:p>
            <a:endParaRPr lang="en-US" sz="2000" dirty="0"/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Mike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Hodnick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github.com/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kindohm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7145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Prototypal inheritance.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00B0F0"/>
                </a:solidFill>
              </a:rPr>
              <a:t>just the objects.</a:t>
            </a:r>
          </a:p>
        </p:txBody>
      </p:sp>
    </p:spTree>
    <p:extLst>
      <p:ext uri="{BB962C8B-B14F-4D97-AF65-F5344CB8AC3E}">
        <p14:creationId xmlns:p14="http://schemas.microsoft.com/office/powerpoint/2010/main" val="25857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7145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inheritance.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00FF00"/>
                </a:solidFill>
              </a:rPr>
              <a:t>pretty. expressive.</a:t>
            </a:r>
          </a:p>
        </p:txBody>
      </p:sp>
    </p:spTree>
    <p:extLst>
      <p:ext uri="{BB962C8B-B14F-4D97-AF65-F5344CB8AC3E}">
        <p14:creationId xmlns:p14="http://schemas.microsoft.com/office/powerpoint/2010/main" val="3160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7145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Super-methods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275933"/>
            <a:ext cx="7162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/>
              <a:t>“...I </a:t>
            </a:r>
            <a:r>
              <a:rPr lang="en-US" sz="4000" i="1" dirty="0"/>
              <a:t>have never once found need to use an 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uber</a:t>
            </a:r>
            <a:r>
              <a:rPr lang="en-US" sz="4000" i="1" dirty="0"/>
              <a:t> function</a:t>
            </a:r>
            <a:r>
              <a:rPr lang="en-US" sz="4000" i="1" dirty="0" smtClean="0"/>
              <a:t>.”</a:t>
            </a:r>
          </a:p>
          <a:p>
            <a:endParaRPr lang="en-US" sz="2400" i="1" dirty="0"/>
          </a:p>
          <a:p>
            <a:r>
              <a:rPr lang="en-US" sz="2400" smtClean="0"/>
              <a:t>Douglas </a:t>
            </a:r>
            <a:r>
              <a:rPr lang="en-US" sz="2400" dirty="0" err="1" smtClean="0"/>
              <a:t>Crockford</a:t>
            </a:r>
            <a:endParaRPr lang="en-US" sz="2400" dirty="0" smtClean="0"/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javascript.crockford.com/inheritance.html</a:t>
            </a:r>
            <a:endParaRPr lang="en-US" sz="2400" dirty="0" smtClean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55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7145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private state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0070C0"/>
                </a:solidFill>
              </a:rPr>
              <a:t>does it matter?</a:t>
            </a:r>
          </a:p>
        </p:txBody>
      </p:sp>
    </p:spTree>
    <p:extLst>
      <p:ext uri="{BB962C8B-B14F-4D97-AF65-F5344CB8AC3E}">
        <p14:creationId xmlns:p14="http://schemas.microsoft.com/office/powerpoint/2010/main" val="7791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4097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7390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7145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-party libraries</a:t>
            </a:r>
          </a:p>
          <a:p>
            <a:endParaRPr lang="en-US" dirty="0"/>
          </a:p>
          <a:p>
            <a:r>
              <a:rPr lang="en-US" sz="2800" dirty="0" smtClean="0"/>
              <a:t>backbone, prototype, base2, </a:t>
            </a:r>
            <a:r>
              <a:rPr lang="en-US" sz="2800" dirty="0" err="1" smtClean="0"/>
              <a:t>joose</a:t>
            </a:r>
            <a:r>
              <a:rPr lang="en-US" sz="2800" dirty="0" smtClean="0"/>
              <a:t>, </a:t>
            </a:r>
            <a:r>
              <a:rPr lang="en-US" sz="2800" dirty="0" err="1" smtClean="0"/>
              <a:t>jsclass</a:t>
            </a:r>
            <a:r>
              <a:rPr lang="en-US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65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7145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pd</a:t>
            </a:r>
            <a:endParaRPr lang="en-US" dirty="0" smtClean="0"/>
          </a:p>
          <a:p>
            <a:endParaRPr lang="en-US" dirty="0"/>
          </a:p>
          <a:p>
            <a:r>
              <a:rPr lang="en-US" sz="2800" dirty="0" err="1" smtClean="0">
                <a:solidFill>
                  <a:srgbClr val="0070C0"/>
                </a:solidFill>
                <a:latin typeface="Monaco" pitchFamily="49" charset="0"/>
              </a:rPr>
              <a:t>npm</a:t>
            </a:r>
            <a:r>
              <a:rPr lang="en-US" sz="2800" dirty="0" smtClean="0">
                <a:solidFill>
                  <a:srgbClr val="0070C0"/>
                </a:solidFill>
                <a:latin typeface="Monaco" pitchFamily="49" charset="0"/>
              </a:rPr>
              <a:t> install </a:t>
            </a:r>
            <a:r>
              <a:rPr lang="en-US" sz="2800" dirty="0" err="1" smtClean="0">
                <a:solidFill>
                  <a:srgbClr val="0070C0"/>
                </a:solidFill>
                <a:latin typeface="Monaco" pitchFamily="49" charset="0"/>
              </a:rPr>
              <a:t>pd</a:t>
            </a:r>
            <a:endParaRPr lang="en-US" sz="2800" dirty="0" smtClean="0">
              <a:solidFill>
                <a:srgbClr val="0070C0"/>
              </a:solidFill>
              <a:latin typeface="Monaco" pitchFamily="49" charset="0"/>
            </a:endParaRPr>
          </a:p>
          <a:p>
            <a:endParaRPr lang="en-US" sz="2800" dirty="0">
              <a:solidFill>
                <a:srgbClr val="0070C0"/>
              </a:solidFill>
              <a:latin typeface="Monaco" pitchFamily="49" charset="0"/>
            </a:endParaRPr>
          </a:p>
          <a:p>
            <a:r>
              <a:rPr lang="en-US" sz="2800" dirty="0">
                <a:hlinkClick r:id="rId2"/>
              </a:rPr>
              <a:t>https://github.com/Raynos/pd</a:t>
            </a:r>
            <a:endParaRPr lang="en-US" sz="2800" dirty="0" smtClean="0">
              <a:solidFill>
                <a:srgbClr val="0070C0"/>
              </a:solidFill>
              <a:latin typeface="Monac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7145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prototype.js</a:t>
            </a:r>
          </a:p>
          <a:p>
            <a:endParaRPr lang="en-US" sz="2800" dirty="0">
              <a:solidFill>
                <a:srgbClr val="0070C0"/>
              </a:solidFill>
              <a:latin typeface="Monaco" pitchFamily="49" charset="0"/>
            </a:endParaRPr>
          </a:p>
          <a:p>
            <a:r>
              <a:rPr lang="en-US" sz="2800" dirty="0" smtClean="0">
                <a:hlinkClick r:id="rId2"/>
              </a:rPr>
              <a:t>http://prototypejs.org</a:t>
            </a: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477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066800" y="1485900"/>
            <a:ext cx="76200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FFC000"/>
                </a:solidFill>
              </a:rPr>
              <a:t>Recommendations:</a:t>
            </a:r>
          </a:p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1) Expose extensibility through an API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or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2) Require a 3rd party library/convention</a:t>
            </a:r>
          </a:p>
        </p:txBody>
      </p:sp>
    </p:spTree>
    <p:extLst>
      <p:ext uri="{BB962C8B-B14F-4D97-AF65-F5344CB8AC3E}">
        <p14:creationId xmlns:p14="http://schemas.microsoft.com/office/powerpoint/2010/main" val="12377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775355"/>
            <a:ext cx="8915400" cy="1225021"/>
          </a:xfrm>
        </p:spPr>
        <p:txBody>
          <a:bodyPr>
            <a:noAutofit/>
          </a:bodyPr>
          <a:lstStyle/>
          <a:p>
            <a:r>
              <a:rPr lang="en-US" sz="4000" dirty="0" smtClean="0"/>
              <a:t>“#tccc12, or, The TCCC Event </a:t>
            </a:r>
            <a:br>
              <a:rPr lang="en-US" sz="4000" dirty="0" smtClean="0"/>
            </a:br>
            <a:r>
              <a:rPr lang="en-US" sz="4000" dirty="0" smtClean="0"/>
              <a:t>When JavaScript Took Over”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200" y="36195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https://twitter.com/#!/</a:t>
            </a:r>
            <a:r>
              <a:rPr lang="en-US" dirty="0" smtClean="0">
                <a:hlinkClick r:id="rId2"/>
              </a:rPr>
              <a:t>TCCodeCamp/status/175282282427453440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March 1,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066800" y="1485900"/>
            <a:ext cx="76200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FFC000"/>
                </a:solidFill>
              </a:rPr>
              <a:t>Consider:</a:t>
            </a:r>
            <a:endParaRPr lang="en-US" sz="4800" dirty="0" smtClean="0">
              <a:solidFill>
                <a:srgbClr val="FFC000"/>
              </a:solidFill>
            </a:endParaRPr>
          </a:p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1) </a:t>
            </a:r>
            <a:r>
              <a:rPr lang="en-US" sz="2800" dirty="0" smtClean="0"/>
              <a:t>Do you care about private state?</a:t>
            </a:r>
            <a:br>
              <a:rPr lang="en-US" sz="2800" dirty="0" smtClean="0"/>
            </a:br>
            <a:endParaRPr lang="en-US" sz="2800" dirty="0" smtClean="0"/>
          </a:p>
          <a:p>
            <a:pPr algn="l"/>
            <a:r>
              <a:rPr lang="en-US" sz="2800" dirty="0" smtClean="0"/>
              <a:t>2</a:t>
            </a:r>
            <a:r>
              <a:rPr lang="en-US" sz="2800" dirty="0" smtClean="0"/>
              <a:t>) </a:t>
            </a:r>
            <a:r>
              <a:rPr lang="en-US" sz="2800" dirty="0" smtClean="0"/>
              <a:t>Do you care about efficiency?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839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266700"/>
            <a:ext cx="7772400" cy="5029200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2800" dirty="0" smtClean="0"/>
              <a:t>References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Douglas </a:t>
            </a:r>
            <a:r>
              <a:rPr lang="en-US" sz="1400" dirty="0" err="1" smtClean="0"/>
              <a:t>Crockford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www.amazon.com/JavaScript-Good-Parts-Douglas-Crockford/dp/0596517742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www.crockford.com/javascript/inheritance.html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4"/>
              </a:rPr>
              <a:t>http://javascript.crockford.com/prototypal.html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Jake </a:t>
            </a:r>
            <a:r>
              <a:rPr lang="en-US" sz="1400" dirty="0" err="1"/>
              <a:t>Verbaten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5"/>
              </a:rPr>
              <a:t>http://raynos.org/blog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6"/>
              </a:rPr>
              <a:t>https://github.com/Raynos/pd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John </a:t>
            </a:r>
            <a:r>
              <a:rPr lang="en-US" sz="1400" dirty="0" err="1" smtClean="0"/>
              <a:t>Resig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7"/>
              </a:rPr>
              <a:t>http</a:t>
            </a:r>
            <a:r>
              <a:rPr lang="en-US" sz="1400" dirty="0">
                <a:hlinkClick r:id="rId7"/>
              </a:rPr>
              <a:t>://ejohn.org/blog/simple-javascript-inheritance</a:t>
            </a:r>
            <a:r>
              <a:rPr lang="en-US" sz="1400" dirty="0" smtClean="0">
                <a:hlinkClick r:id="rId7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/>
              <a:t> party libs</a:t>
            </a:r>
            <a:br>
              <a:rPr lang="en-US" sz="1400" dirty="0"/>
            </a:br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jsclass.jcoglan.com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9"/>
              </a:rPr>
              <a:t>http://</a:t>
            </a:r>
            <a:r>
              <a:rPr lang="en-US" sz="1400" dirty="0" smtClean="0">
                <a:hlinkClick r:id="rId9"/>
              </a:rPr>
              <a:t>code.google.com/p/joose-js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10"/>
              </a:rPr>
              <a:t>http://</a:t>
            </a:r>
            <a:r>
              <a:rPr lang="en-US" sz="1400" dirty="0" smtClean="0">
                <a:hlinkClick r:id="rId10"/>
              </a:rPr>
              <a:t>code.google.com/p/base2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11"/>
              </a:rPr>
              <a:t>http://</a:t>
            </a:r>
            <a:r>
              <a:rPr lang="en-US" sz="1400" dirty="0" smtClean="0">
                <a:hlinkClick r:id="rId11"/>
              </a:rPr>
              <a:t>prototypejs.org/learn/class-inheritance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Other</a:t>
            </a:r>
            <a:br>
              <a:rPr lang="en-US" sz="1400" dirty="0"/>
            </a:br>
            <a:r>
              <a:rPr lang="en-US" sz="1400" dirty="0">
                <a:hlinkClick r:id="rId12"/>
              </a:rPr>
              <a:t>http://</a:t>
            </a:r>
            <a:r>
              <a:rPr lang="en-US" sz="1400" dirty="0" smtClean="0">
                <a:hlinkClick r:id="rId12"/>
              </a:rPr>
              <a:t>www.adequatelygood.com/2010/3/JavaScript-Module-Pattern-In-Depth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742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4859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FFC000"/>
                </a:solidFill>
              </a:rPr>
              <a:t>github.com/</a:t>
            </a:r>
            <a:r>
              <a:rPr lang="en-US" sz="4800" dirty="0" err="1" smtClean="0">
                <a:solidFill>
                  <a:srgbClr val="FFC000"/>
                </a:solidFill>
              </a:rPr>
              <a:t>kindohm</a:t>
            </a:r>
            <a:endParaRPr lang="en-US" sz="48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4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775355"/>
            <a:ext cx="8915400" cy="1225021"/>
          </a:xfrm>
        </p:spPr>
        <p:txBody>
          <a:bodyPr>
            <a:noAutofit/>
          </a:bodyPr>
          <a:lstStyle/>
          <a:p>
            <a:r>
              <a:rPr lang="en-US" sz="4000" dirty="0" smtClean="0"/>
              <a:t>JavaScript is a </a:t>
            </a:r>
            <a:r>
              <a:rPr lang="en-US" sz="4000" dirty="0" smtClean="0">
                <a:solidFill>
                  <a:srgbClr val="FFC000"/>
                </a:solidFill>
              </a:rPr>
              <a:t>first-class </a:t>
            </a:r>
            <a:r>
              <a:rPr lang="en-US" sz="4000" dirty="0" smtClean="0"/>
              <a:t>citizen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73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775355"/>
            <a:ext cx="8915400" cy="1225021"/>
          </a:xfrm>
        </p:spPr>
        <p:txBody>
          <a:bodyPr>
            <a:noAutofit/>
          </a:bodyPr>
          <a:lstStyle/>
          <a:p>
            <a:r>
              <a:rPr lang="en-US" sz="4000" dirty="0" smtClean="0"/>
              <a:t>Just how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dirty</a:t>
            </a:r>
            <a:r>
              <a:rPr lang="en-US" sz="4000" dirty="0" smtClean="0"/>
              <a:t> and 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accent1"/>
                </a:solidFill>
              </a:rPr>
              <a:t>naughty</a:t>
            </a:r>
            <a:r>
              <a:rPr lang="en-US" sz="4000" dirty="0" smtClean="0"/>
              <a:t> is JavaScript?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580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76200" y="1295400"/>
            <a:ext cx="8991600" cy="3124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Extensibility</a:t>
            </a:r>
          </a:p>
          <a:p>
            <a:r>
              <a:rPr lang="en-US" dirty="0"/>
              <a:t>&amp;</a:t>
            </a:r>
            <a:endParaRPr lang="en-US" dirty="0" smtClean="0"/>
          </a:p>
          <a:p>
            <a:r>
              <a:rPr lang="en-US" dirty="0" smtClean="0"/>
              <a:t>Durability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4D4D4D"/>
                </a:solidFill>
              </a:rPr>
              <a:t>a bad example...</a:t>
            </a:r>
          </a:p>
        </p:txBody>
      </p:sp>
    </p:spTree>
    <p:extLst>
      <p:ext uri="{BB962C8B-B14F-4D97-AF65-F5344CB8AC3E}">
        <p14:creationId xmlns:p14="http://schemas.microsoft.com/office/powerpoint/2010/main" val="18901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14300"/>
            <a:ext cx="8991600" cy="5486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do you do </a:t>
            </a:r>
            <a:br>
              <a:rPr lang="en-US" dirty="0" smtClean="0"/>
            </a:br>
            <a:r>
              <a:rPr lang="en-US" dirty="0" smtClean="0">
                <a:solidFill>
                  <a:srgbClr val="00FF00"/>
                </a:solidFill>
              </a:rPr>
              <a:t>inheritance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/>
              <a:t>in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676400" y="723900"/>
            <a:ext cx="5410200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Wish List</a:t>
            </a:r>
          </a:p>
          <a:p>
            <a:pPr algn="l"/>
            <a:endParaRPr lang="en-US" dirty="0"/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Inherit properties and methods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Super methods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Initialization logic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Private state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Efficient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x </a:t>
            </a:r>
            <a:r>
              <a:rPr lang="en-US" sz="2400" dirty="0" err="1" smtClean="0"/>
              <a:t>instanceof</a:t>
            </a:r>
            <a:r>
              <a:rPr lang="en-US" sz="2400" dirty="0" smtClean="0"/>
              <a:t> X</a:t>
            </a:r>
            <a:endParaRPr lang="en-US" sz="32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68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676400" y="723900"/>
            <a:ext cx="6858000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Road Map</a:t>
            </a:r>
          </a:p>
          <a:p>
            <a:pPr algn="l"/>
            <a:endParaRPr lang="en-US" dirty="0"/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The three basic </a:t>
            </a:r>
            <a:r>
              <a:rPr lang="en-US" sz="2400" dirty="0" err="1" smtClean="0"/>
              <a:t>Crockford</a:t>
            </a:r>
            <a:r>
              <a:rPr lang="en-US" sz="2400" dirty="0" smtClean="0"/>
              <a:t> approaches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Super methods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Private state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Initialization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approaches</a:t>
            </a:r>
            <a:endParaRPr lang="en-US" sz="32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78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7145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Classical inheritance.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dirty attempt at a class-based system.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173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s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376B3"/>
      </a:hlink>
      <a:folHlink>
        <a:srgbClr val="366092"/>
      </a:folHlink>
    </a:clrScheme>
    <a:fontScheme name="js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166</Words>
  <Application>Microsoft Office PowerPoint</Application>
  <PresentationFormat>On-screen Show (16:10)</PresentationFormat>
  <Paragraphs>72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Extensible, Durable JavaScript with Inheritance</vt:lpstr>
      <vt:lpstr>“#tccc12, or, The TCCC Event  When JavaScript Took Over”</vt:lpstr>
      <vt:lpstr>JavaScript is a first-class citizen</vt:lpstr>
      <vt:lpstr>Just how dirty and  naughty is JavaScript?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 Douglas Crockford  http://www.amazon.com/JavaScript-Good-Parts-Douglas-Crockford/dp/0596517742 http://www.crockford.com/javascript/inheritance.html http://javascript.crockford.com/prototypal.html  Jake Verbaten http://raynos.org/blog https://github.com/Raynos/pd  John Resig http://ejohn.org/blog/simple-javascript-inheritance/  3rd party libs http://jsclass.jcoglan.com http://code.google.com/p/joose-js http://code.google.com/p/base2 http://prototypejs.org/learn/class-inheritance  Other http://www.adequatelygood.com/2010/3/JavaScript-Module-Pattern-In-Depth    </vt:lpstr>
      <vt:lpstr>PowerPoint Presentation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Extensible, Durable JavaScript</dc:title>
  <dc:creator>Mike Hodnick</dc:creator>
  <cp:lastModifiedBy>Mike Hodnick</cp:lastModifiedBy>
  <cp:revision>188</cp:revision>
  <dcterms:created xsi:type="dcterms:W3CDTF">2012-01-18T02:42:20Z</dcterms:created>
  <dcterms:modified xsi:type="dcterms:W3CDTF">2012-04-12T02:33:58Z</dcterms:modified>
</cp:coreProperties>
</file>