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64" r:id="rId3"/>
    <p:sldId id="265" r:id="rId4"/>
    <p:sldId id="257" r:id="rId5"/>
    <p:sldId id="266" r:id="rId6"/>
    <p:sldId id="269" r:id="rId7"/>
    <p:sldId id="267" r:id="rId8"/>
    <p:sldId id="268" r:id="rId9"/>
    <p:sldId id="258"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snapToGrid="0">
      <p:cViewPr varScale="1">
        <p:scale>
          <a:sx n="82" d="100"/>
          <a:sy n="82" d="100"/>
        </p:scale>
        <p:origin x="69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CCB552-E155-4B44-A5FF-69A8E1CE18FF}" type="datetimeFigureOut">
              <a:rPr lang="en-GB" smtClean="0"/>
              <a:t>22/06/2018</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A92E2DE-DAD7-4BEE-A737-996F5CEF9C2E}" type="slidenum">
              <a:rPr lang="en-GB" smtClean="0"/>
              <a:t>‹#›</a:t>
            </a:fld>
            <a:endParaRPr lang="en-GB"/>
          </a:p>
        </p:txBody>
      </p:sp>
    </p:spTree>
    <p:extLst>
      <p:ext uri="{BB962C8B-B14F-4D97-AF65-F5344CB8AC3E}">
        <p14:creationId xmlns:p14="http://schemas.microsoft.com/office/powerpoint/2010/main" val="2335270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CCB552-E155-4B44-A5FF-69A8E1CE18FF}" type="datetimeFigureOut">
              <a:rPr lang="en-GB" smtClean="0"/>
              <a:t>22/06/2018</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92E2DE-DAD7-4BEE-A737-996F5CEF9C2E}" type="slidenum">
              <a:rPr lang="en-GB" smtClean="0"/>
              <a:t>‹#›</a:t>
            </a:fld>
            <a:endParaRPr lang="en-GB"/>
          </a:p>
        </p:txBody>
      </p:sp>
    </p:spTree>
    <p:extLst>
      <p:ext uri="{BB962C8B-B14F-4D97-AF65-F5344CB8AC3E}">
        <p14:creationId xmlns:p14="http://schemas.microsoft.com/office/powerpoint/2010/main" val="110557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CCB552-E155-4B44-A5FF-69A8E1CE18FF}" type="datetimeFigureOut">
              <a:rPr lang="en-GB" smtClean="0"/>
              <a:t>22/06/2018</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92E2DE-DAD7-4BEE-A737-996F5CEF9C2E}"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2209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0CCB552-E155-4B44-A5FF-69A8E1CE18FF}" type="datetimeFigureOut">
              <a:rPr lang="en-GB" smtClean="0"/>
              <a:t>22/06/2018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92E2DE-DAD7-4BEE-A737-996F5CEF9C2E}" type="slidenum">
              <a:rPr lang="en-GB" smtClean="0"/>
              <a:t>‹#›</a:t>
            </a:fld>
            <a:endParaRPr lang="en-GB"/>
          </a:p>
        </p:txBody>
      </p:sp>
    </p:spTree>
    <p:extLst>
      <p:ext uri="{BB962C8B-B14F-4D97-AF65-F5344CB8AC3E}">
        <p14:creationId xmlns:p14="http://schemas.microsoft.com/office/powerpoint/2010/main" val="3089498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0CCB552-E155-4B44-A5FF-69A8E1CE18FF}" type="datetimeFigureOut">
              <a:rPr lang="en-GB" smtClean="0"/>
              <a:t>22/06/2018</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92E2DE-DAD7-4BEE-A737-996F5CEF9C2E}"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9372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0CCB552-E155-4B44-A5FF-69A8E1CE18FF}" type="datetimeFigureOut">
              <a:rPr lang="en-GB" smtClean="0"/>
              <a:t>22/06/2018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92E2DE-DAD7-4BEE-A737-996F5CEF9C2E}" type="slidenum">
              <a:rPr lang="en-GB" smtClean="0"/>
              <a:t>‹#›</a:t>
            </a:fld>
            <a:endParaRPr lang="en-GB"/>
          </a:p>
        </p:txBody>
      </p:sp>
    </p:spTree>
    <p:extLst>
      <p:ext uri="{BB962C8B-B14F-4D97-AF65-F5344CB8AC3E}">
        <p14:creationId xmlns:p14="http://schemas.microsoft.com/office/powerpoint/2010/main" val="877699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CB552-E155-4B44-A5FF-69A8E1CE18FF}" type="datetimeFigureOut">
              <a:rPr lang="en-GB" smtClean="0"/>
              <a:t>22/06/2018</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92E2DE-DAD7-4BEE-A737-996F5CEF9C2E}" type="slidenum">
              <a:rPr lang="en-GB" smtClean="0"/>
              <a:t>‹#›</a:t>
            </a:fld>
            <a:endParaRPr lang="en-GB"/>
          </a:p>
        </p:txBody>
      </p:sp>
    </p:spTree>
    <p:extLst>
      <p:ext uri="{BB962C8B-B14F-4D97-AF65-F5344CB8AC3E}">
        <p14:creationId xmlns:p14="http://schemas.microsoft.com/office/powerpoint/2010/main" val="1615080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CB552-E155-4B44-A5FF-69A8E1CE18FF}" type="datetimeFigureOut">
              <a:rPr lang="en-GB" smtClean="0"/>
              <a:t>22/06/2018</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92E2DE-DAD7-4BEE-A737-996F5CEF9C2E}" type="slidenum">
              <a:rPr lang="en-GB" smtClean="0"/>
              <a:t>‹#›</a:t>
            </a:fld>
            <a:endParaRPr lang="en-GB"/>
          </a:p>
        </p:txBody>
      </p:sp>
    </p:spTree>
    <p:extLst>
      <p:ext uri="{BB962C8B-B14F-4D97-AF65-F5344CB8AC3E}">
        <p14:creationId xmlns:p14="http://schemas.microsoft.com/office/powerpoint/2010/main" val="199979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CB552-E155-4B44-A5FF-69A8E1CE18FF}" type="datetimeFigureOut">
              <a:rPr lang="en-GB" smtClean="0"/>
              <a:t>22/06/2018</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92E2DE-DAD7-4BEE-A737-996F5CEF9C2E}" type="slidenum">
              <a:rPr lang="en-GB" smtClean="0"/>
              <a:t>‹#›</a:t>
            </a:fld>
            <a:endParaRPr lang="en-GB"/>
          </a:p>
        </p:txBody>
      </p:sp>
    </p:spTree>
    <p:extLst>
      <p:ext uri="{BB962C8B-B14F-4D97-AF65-F5344CB8AC3E}">
        <p14:creationId xmlns:p14="http://schemas.microsoft.com/office/powerpoint/2010/main" val="71840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CCB552-E155-4B44-A5FF-69A8E1CE18FF}" type="datetimeFigureOut">
              <a:rPr lang="en-GB" smtClean="0"/>
              <a:t>22/06/2018</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92E2DE-DAD7-4BEE-A737-996F5CEF9C2E}" type="slidenum">
              <a:rPr lang="en-GB" smtClean="0"/>
              <a:t>‹#›</a:t>
            </a:fld>
            <a:endParaRPr lang="en-GB"/>
          </a:p>
        </p:txBody>
      </p:sp>
    </p:spTree>
    <p:extLst>
      <p:ext uri="{BB962C8B-B14F-4D97-AF65-F5344CB8AC3E}">
        <p14:creationId xmlns:p14="http://schemas.microsoft.com/office/powerpoint/2010/main" val="236604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CCB552-E155-4B44-A5FF-69A8E1CE18FF}" type="datetimeFigureOut">
              <a:rPr lang="en-GB" smtClean="0"/>
              <a:t>22/06/2018</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A92E2DE-DAD7-4BEE-A737-996F5CEF9C2E}" type="slidenum">
              <a:rPr lang="en-GB" smtClean="0"/>
              <a:t>‹#›</a:t>
            </a:fld>
            <a:endParaRPr lang="en-GB"/>
          </a:p>
        </p:txBody>
      </p:sp>
    </p:spTree>
    <p:extLst>
      <p:ext uri="{BB962C8B-B14F-4D97-AF65-F5344CB8AC3E}">
        <p14:creationId xmlns:p14="http://schemas.microsoft.com/office/powerpoint/2010/main" val="1537405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CCB552-E155-4B44-A5FF-69A8E1CE18FF}" type="datetimeFigureOut">
              <a:rPr lang="en-GB" smtClean="0"/>
              <a:t>22/06/2018</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A92E2DE-DAD7-4BEE-A737-996F5CEF9C2E}" type="slidenum">
              <a:rPr lang="en-GB" smtClean="0"/>
              <a:t>‹#›</a:t>
            </a:fld>
            <a:endParaRPr lang="en-GB"/>
          </a:p>
        </p:txBody>
      </p:sp>
    </p:spTree>
    <p:extLst>
      <p:ext uri="{BB962C8B-B14F-4D97-AF65-F5344CB8AC3E}">
        <p14:creationId xmlns:p14="http://schemas.microsoft.com/office/powerpoint/2010/main" val="1683305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CCB552-E155-4B44-A5FF-69A8E1CE18FF}" type="datetimeFigureOut">
              <a:rPr lang="en-GB" smtClean="0"/>
              <a:t>22/06/2018</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A92E2DE-DAD7-4BEE-A737-996F5CEF9C2E}" type="slidenum">
              <a:rPr lang="en-GB" smtClean="0"/>
              <a:t>‹#›</a:t>
            </a:fld>
            <a:endParaRPr lang="en-GB"/>
          </a:p>
        </p:txBody>
      </p:sp>
    </p:spTree>
    <p:extLst>
      <p:ext uri="{BB962C8B-B14F-4D97-AF65-F5344CB8AC3E}">
        <p14:creationId xmlns:p14="http://schemas.microsoft.com/office/powerpoint/2010/main" val="218084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CB552-E155-4B44-A5FF-69A8E1CE18FF}" type="datetimeFigureOut">
              <a:rPr lang="en-GB" smtClean="0"/>
              <a:t>22/06/2018</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A92E2DE-DAD7-4BEE-A737-996F5CEF9C2E}" type="slidenum">
              <a:rPr lang="en-GB" smtClean="0"/>
              <a:t>‹#›</a:t>
            </a:fld>
            <a:endParaRPr lang="en-GB"/>
          </a:p>
        </p:txBody>
      </p:sp>
    </p:spTree>
    <p:extLst>
      <p:ext uri="{BB962C8B-B14F-4D97-AF65-F5344CB8AC3E}">
        <p14:creationId xmlns:p14="http://schemas.microsoft.com/office/powerpoint/2010/main" val="4267889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CCB552-E155-4B44-A5FF-69A8E1CE18FF}" type="datetimeFigureOut">
              <a:rPr lang="en-GB" smtClean="0"/>
              <a:t>22/06/2018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A92E2DE-DAD7-4BEE-A737-996F5CEF9C2E}" type="slidenum">
              <a:rPr lang="en-GB" smtClean="0"/>
              <a:t>‹#›</a:t>
            </a:fld>
            <a:endParaRPr lang="en-GB"/>
          </a:p>
        </p:txBody>
      </p:sp>
    </p:spTree>
    <p:extLst>
      <p:ext uri="{BB962C8B-B14F-4D97-AF65-F5344CB8AC3E}">
        <p14:creationId xmlns:p14="http://schemas.microsoft.com/office/powerpoint/2010/main" val="276382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0CCB552-E155-4B44-A5FF-69A8E1CE18FF}" type="datetimeFigureOut">
              <a:rPr lang="en-GB" smtClean="0"/>
              <a:t>22/06/2018</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92E2DE-DAD7-4BEE-A737-996F5CEF9C2E}" type="slidenum">
              <a:rPr lang="en-GB" smtClean="0"/>
              <a:t>‹#›</a:t>
            </a:fld>
            <a:endParaRPr lang="en-GB"/>
          </a:p>
        </p:txBody>
      </p:sp>
    </p:spTree>
    <p:extLst>
      <p:ext uri="{BB962C8B-B14F-4D97-AF65-F5344CB8AC3E}">
        <p14:creationId xmlns:p14="http://schemas.microsoft.com/office/powerpoint/2010/main" val="2887218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0CCB552-E155-4B44-A5FF-69A8E1CE18FF}" type="datetimeFigureOut">
              <a:rPr lang="en-GB" smtClean="0"/>
              <a:t>22/06/2018</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A92E2DE-DAD7-4BEE-A737-996F5CEF9C2E}" type="slidenum">
              <a:rPr lang="en-GB" smtClean="0"/>
              <a:t>‹#›</a:t>
            </a:fld>
            <a:endParaRPr lang="en-GB"/>
          </a:p>
        </p:txBody>
      </p:sp>
    </p:spTree>
    <p:extLst>
      <p:ext uri="{BB962C8B-B14F-4D97-AF65-F5344CB8AC3E}">
        <p14:creationId xmlns:p14="http://schemas.microsoft.com/office/powerpoint/2010/main" val="1079231627"/>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55077" y="-89398"/>
            <a:ext cx="10278879" cy="2336234"/>
          </a:xfrm>
        </p:spPr>
        <p:txBody>
          <a:bodyPr>
            <a:normAutofit/>
          </a:bodyPr>
          <a:lstStyle/>
          <a:p>
            <a:pPr algn="ctr"/>
            <a:r>
              <a:rPr lang="en-US" sz="4800" b="1" dirty="0">
                <a:latin typeface="Times New Roman" panose="02020603050405020304" pitchFamily="18" charset="0"/>
                <a:cs typeface="Times New Roman" panose="02020603050405020304" pitchFamily="18" charset="0"/>
              </a:rPr>
              <a:t>AUTOMATED STREET LIGHTING USING IOT</a:t>
            </a:r>
          </a:p>
        </p:txBody>
      </p:sp>
      <p:sp>
        <p:nvSpPr>
          <p:cNvPr id="7" name="Text Placeholder 6"/>
          <p:cNvSpPr>
            <a:spLocks noGrp="1"/>
          </p:cNvSpPr>
          <p:nvPr>
            <p:ph type="body" idx="1"/>
          </p:nvPr>
        </p:nvSpPr>
        <p:spPr>
          <a:xfrm>
            <a:off x="3038620" y="3429000"/>
            <a:ext cx="8295337" cy="2935110"/>
          </a:xfrm>
        </p:spPr>
        <p:txBody>
          <a:bodyPr/>
          <a:lstStyle/>
          <a:p>
            <a:r>
              <a:rPr lang="en-US" sz="2400" dirty="0">
                <a:latin typeface="BTimes New Roman"/>
                <a:cs typeface="Times New Roman" panose="02020603050405020304" pitchFamily="18" charset="0"/>
              </a:rPr>
              <a:t>                                                                                        Team  Members:</a:t>
            </a:r>
          </a:p>
          <a:p>
            <a:r>
              <a:rPr lang="en-US" sz="2400" dirty="0">
                <a:latin typeface="BTimes New Roman"/>
                <a:cs typeface="Times New Roman" panose="02020603050405020304" pitchFamily="18" charset="0"/>
              </a:rPr>
              <a:t>                                                                                        Dinesh lal </a:t>
            </a:r>
          </a:p>
          <a:p>
            <a:r>
              <a:rPr lang="en-US" sz="2400" dirty="0">
                <a:latin typeface="BTimes New Roman"/>
                <a:cs typeface="Times New Roman" panose="02020603050405020304" pitchFamily="18" charset="0"/>
              </a:rPr>
              <a:t>                                                                                        Abdul Hayyu</a:t>
            </a:r>
          </a:p>
          <a:p>
            <a:r>
              <a:rPr lang="en-US" sz="2400" dirty="0">
                <a:latin typeface="BTimes New Roman"/>
                <a:cs typeface="Times New Roman" panose="02020603050405020304" pitchFamily="18" charset="0"/>
              </a:rPr>
              <a:t>                                                                                        Sagar Roy</a:t>
            </a:r>
          </a:p>
          <a:p>
            <a:endParaRPr lang="en-US" dirty="0">
              <a:latin typeface="BTimes New Roman"/>
              <a:cs typeface="Times New Roman" panose="02020603050405020304" pitchFamily="18" charset="0"/>
            </a:endParaRPr>
          </a:p>
        </p:txBody>
      </p:sp>
    </p:spTree>
    <p:extLst>
      <p:ext uri="{BB962C8B-B14F-4D97-AF65-F5344CB8AC3E}">
        <p14:creationId xmlns:p14="http://schemas.microsoft.com/office/powerpoint/2010/main" val="2553462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1038578"/>
            <a:ext cx="9404723" cy="837248"/>
          </a:xfrm>
        </p:spPr>
        <p:txBody>
          <a:bodyPr/>
          <a:lstStyle/>
          <a:p>
            <a:pPr algn="ctr"/>
            <a:r>
              <a:rPr lang="en-US" sz="3600" b="1" dirty="0">
                <a:latin typeface="Times New Roman" panose="02020603050405020304" pitchFamily="18" charset="0"/>
                <a:cs typeface="Times New Roman" panose="02020603050405020304" pitchFamily="18" charset="0"/>
              </a:rPr>
              <a:t>SOFTWARE  REQUIRED</a:t>
            </a:r>
          </a:p>
        </p:txBody>
      </p:sp>
      <p:sp>
        <p:nvSpPr>
          <p:cNvPr id="3" name="Content Placeholder 2"/>
          <p:cNvSpPr>
            <a:spLocks noGrp="1"/>
          </p:cNvSpPr>
          <p:nvPr>
            <p:ph idx="1"/>
          </p:nvPr>
        </p:nvSpPr>
        <p:spPr>
          <a:xfrm>
            <a:off x="1103312" y="2319130"/>
            <a:ext cx="8946541" cy="3929269"/>
          </a:xfrm>
        </p:spPr>
        <p:txBody>
          <a:bodyPr>
            <a:normAutofit/>
          </a:bodyPr>
          <a:lstStyle/>
          <a:p>
            <a:r>
              <a:rPr lang="en-US" sz="2400" dirty="0">
                <a:latin typeface="Times New Roman" panose="02020603050405020304" pitchFamily="18" charset="0"/>
                <a:cs typeface="Times New Roman" panose="02020603050405020304" pitchFamily="18" charset="0"/>
              </a:rPr>
              <a:t>Arduino IDE</a:t>
            </a:r>
          </a:p>
          <a:p>
            <a:r>
              <a:rPr lang="en-US" sz="2400" dirty="0">
                <a:latin typeface="Times New Roman" panose="02020603050405020304" pitchFamily="18" charset="0"/>
                <a:cs typeface="Times New Roman" panose="02020603050405020304" pitchFamily="18" charset="0"/>
              </a:rPr>
              <a:t>NodeMCU 1.0 Library</a:t>
            </a:r>
          </a:p>
          <a:p>
            <a:r>
              <a:rPr lang="en-US" sz="2400" dirty="0">
                <a:latin typeface="Times New Roman" panose="02020603050405020304" pitchFamily="18" charset="0"/>
                <a:cs typeface="Times New Roman" panose="02020603050405020304" pitchFamily="18" charset="0"/>
              </a:rPr>
              <a:t>IBM Cloud</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26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157" y="413763"/>
            <a:ext cx="9320055" cy="758224"/>
          </a:xfrm>
        </p:spPr>
        <p:txBody>
          <a:bodyPr/>
          <a:lstStyle/>
          <a:p>
            <a:pPr algn="ctr"/>
            <a:r>
              <a:rPr lang="en-US" sz="3600" b="1" dirty="0">
                <a:latin typeface="Times New Roman" panose="02020603050405020304" pitchFamily="18" charset="0"/>
                <a:cs typeface="Times New Roman" panose="02020603050405020304" pitchFamily="18" charset="0"/>
              </a:rPr>
              <a:t>CONTENT</a:t>
            </a:r>
          </a:p>
        </p:txBody>
      </p:sp>
      <p:sp>
        <p:nvSpPr>
          <p:cNvPr id="3" name="Content Placeholder 2"/>
          <p:cNvSpPr>
            <a:spLocks noGrp="1"/>
          </p:cNvSpPr>
          <p:nvPr>
            <p:ph idx="1"/>
          </p:nvPr>
        </p:nvSpPr>
        <p:spPr>
          <a:xfrm>
            <a:off x="1058157" y="1669774"/>
            <a:ext cx="8946541" cy="4638261"/>
          </a:xfrm>
        </p:spPr>
        <p:txBody>
          <a:bodyPr>
            <a:normAutofit/>
          </a:bodyPr>
          <a:lstStyle/>
          <a:p>
            <a:r>
              <a:rPr lang="en-US" sz="2400" dirty="0">
                <a:latin typeface="Times New Roman" panose="02020603050405020304" pitchFamily="18" charset="0"/>
                <a:cs typeface="Times New Roman" panose="02020603050405020304" pitchFamily="18" charset="0"/>
              </a:rPr>
              <a:t>PROBLEM  STATEMENT </a:t>
            </a:r>
          </a:p>
          <a:p>
            <a:r>
              <a:rPr lang="en-US" sz="2400" dirty="0">
                <a:latin typeface="Times New Roman" panose="02020603050405020304" pitchFamily="18" charset="0"/>
                <a:cs typeface="Times New Roman" panose="02020603050405020304" pitchFamily="18" charset="0"/>
              </a:rPr>
              <a:t>ABSTRACT</a:t>
            </a:r>
          </a:p>
          <a:p>
            <a:r>
              <a:rPr lang="en-US" sz="2400" dirty="0">
                <a:latin typeface="Times New Roman" panose="02020603050405020304" pitchFamily="18" charset="0"/>
                <a:cs typeface="Times New Roman" panose="02020603050405020304" pitchFamily="18" charset="0"/>
              </a:rPr>
              <a:t>BLOCK  DIAGRAM</a:t>
            </a:r>
          </a:p>
          <a:p>
            <a:r>
              <a:rPr lang="en-US" sz="2400" dirty="0">
                <a:latin typeface="Times New Roman" panose="02020603050405020304" pitchFamily="18" charset="0"/>
                <a:cs typeface="Times New Roman" panose="02020603050405020304" pitchFamily="18" charset="0"/>
              </a:rPr>
              <a:t>PROJECT  CIRCUIT  PICTURE</a:t>
            </a:r>
          </a:p>
          <a:p>
            <a:r>
              <a:rPr lang="en-US" sz="2400" dirty="0">
                <a:latin typeface="Times New Roman" panose="02020603050405020304" pitchFamily="18" charset="0"/>
                <a:cs typeface="Times New Roman" panose="02020603050405020304" pitchFamily="18" charset="0"/>
              </a:rPr>
              <a:t>HARDWARE  REQUIRED</a:t>
            </a:r>
          </a:p>
          <a:p>
            <a:r>
              <a:rPr lang="en-US" sz="2400" dirty="0">
                <a:latin typeface="Times New Roman" panose="02020603050405020304" pitchFamily="18" charset="0"/>
                <a:cs typeface="Times New Roman" panose="02020603050405020304" pitchFamily="18" charset="0"/>
              </a:rPr>
              <a:t>SOFTWARE  REQUIRED</a:t>
            </a:r>
          </a:p>
        </p:txBody>
      </p:sp>
    </p:spTree>
    <p:extLst>
      <p:ext uri="{BB962C8B-B14F-4D97-AF65-F5344CB8AC3E}">
        <p14:creationId xmlns:p14="http://schemas.microsoft.com/office/powerpoint/2010/main" val="409021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93275"/>
            <a:ext cx="9404723" cy="803381"/>
          </a:xfrm>
        </p:spPr>
        <p:txBody>
          <a:bodyPr/>
          <a:lstStyle/>
          <a:p>
            <a:pPr algn="ctr"/>
            <a:r>
              <a:rPr lang="en-US" sz="3600"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Automated street light based on light availability.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 of ESP 8266 as a node.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 of LDR (Light Dependent Resistor) as a Light Sensor.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Should be automated powering.</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07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8644" y="287620"/>
            <a:ext cx="9404723" cy="927559"/>
          </a:xfrm>
        </p:spPr>
        <p:txBody>
          <a:bodyPr/>
          <a:lstStyle/>
          <a:p>
            <a:pPr algn="ctr"/>
            <a:r>
              <a:rPr lang="en-US" sz="3600" b="1" dirty="0">
                <a:latin typeface="Times New Roman" panose="02020603050405020304" pitchFamily="18" charset="0"/>
                <a:cs typeface="Times New Roman" panose="02020603050405020304" pitchFamily="18" charset="0"/>
              </a:rPr>
              <a:t>ABSTRACT</a:t>
            </a:r>
          </a:p>
        </p:txBody>
      </p:sp>
      <p:sp>
        <p:nvSpPr>
          <p:cNvPr id="5" name="Content Placeholder 4"/>
          <p:cNvSpPr>
            <a:spLocks noGrp="1"/>
          </p:cNvSpPr>
          <p:nvPr>
            <p:ph idx="1"/>
          </p:nvPr>
        </p:nvSpPr>
        <p:spPr>
          <a:xfrm>
            <a:off x="1018644" y="1338470"/>
            <a:ext cx="9516834" cy="5231910"/>
          </a:xfrm>
        </p:spPr>
        <p:txBody>
          <a:bodyPr>
            <a:normAutofit/>
          </a:bodyPr>
          <a:lstStyle/>
          <a:p>
            <a:r>
              <a:rPr lang="en-US" sz="2400" dirty="0">
                <a:latin typeface="Times New Roman" panose="02020603050405020304" pitchFamily="18" charset="0"/>
                <a:cs typeface="Times New Roman" panose="02020603050405020304" pitchFamily="18" charset="0"/>
              </a:rPr>
              <a:t>This project introduces you to the significance of IOT, and its fascinating applications. By doing this project you will develop an electronic device that uses LDR sensor to sense the sunlight intensity and send the data to the NodeMCU for interpretation</a:t>
            </a:r>
            <a:r>
              <a:rPr lang="en-US" sz="2400" dirty="0"/>
              <a:t>.</a:t>
            </a:r>
          </a:p>
          <a:p>
            <a:r>
              <a:rPr lang="en-US" sz="2400" dirty="0">
                <a:latin typeface="Times New Roman" panose="02020603050405020304" pitchFamily="18" charset="0"/>
                <a:cs typeface="Times New Roman" panose="02020603050405020304" pitchFamily="18" charset="0"/>
              </a:rPr>
              <a:t>The system can be programmed in a way that say whenever the sunlight intensity drops below a threshold value that you set, it will facilitate the switching ON/ OFF of the street light.</a:t>
            </a:r>
          </a:p>
          <a:p>
            <a:r>
              <a:rPr lang="en-US" sz="2400" dirty="0">
                <a:latin typeface="Times New Roman" panose="02020603050405020304" pitchFamily="18" charset="0"/>
                <a:cs typeface="Times New Roman" panose="02020603050405020304" pitchFamily="18" charset="0"/>
              </a:rPr>
              <a:t>The data collected will be then sent to the cloud where it can be stored, analyzed and interpreted for better understanding of the power consumed.</a:t>
            </a:r>
          </a:p>
          <a:p>
            <a:r>
              <a:rPr lang="en-US" sz="2400" dirty="0">
                <a:latin typeface="Times New Roman" panose="02020603050405020304" pitchFamily="18" charset="0"/>
                <a:cs typeface="Times New Roman" panose="02020603050405020304" pitchFamily="18" charset="0"/>
              </a:rPr>
              <a:t>This also facilitate the smart energy management to save lot of electricity.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p>
          <a:p>
            <a:endParaRPr lang="en-US" sz="2400" dirty="0"/>
          </a:p>
          <a:p>
            <a:endParaRPr lang="en-US" dirty="0"/>
          </a:p>
          <a:p>
            <a:endParaRPr lang="en-US" dirty="0"/>
          </a:p>
        </p:txBody>
      </p:sp>
    </p:spTree>
    <p:extLst>
      <p:ext uri="{BB962C8B-B14F-4D97-AF65-F5344CB8AC3E}">
        <p14:creationId xmlns:p14="http://schemas.microsoft.com/office/powerpoint/2010/main" val="226743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4D1FBF-12BF-44E1-8AC9-E772D4E033EF}"/>
              </a:ext>
            </a:extLst>
          </p:cNvPr>
          <p:cNvSpPr>
            <a:spLocks noGrp="1"/>
          </p:cNvSpPr>
          <p:nvPr>
            <p:ph idx="1"/>
          </p:nvPr>
        </p:nvSpPr>
        <p:spPr>
          <a:xfrm>
            <a:off x="569843" y="1126435"/>
            <a:ext cx="10190921" cy="5121965"/>
          </a:xfrm>
        </p:spPr>
        <p:txBody>
          <a:bodyPr>
            <a:normAutofit/>
          </a:bodyPr>
          <a:lstStyle/>
          <a:p>
            <a:pPr marL="0" indent="0" algn="ctr">
              <a:buNone/>
            </a:pPr>
            <a:r>
              <a:rPr lang="en-GB" sz="3200" b="1" dirty="0">
                <a:latin typeface="Times New Roman" panose="02020603050405020304" pitchFamily="18" charset="0"/>
                <a:cs typeface="Times New Roman" panose="02020603050405020304" pitchFamily="18" charset="0"/>
              </a:rPr>
              <a:t>BLOCK  DIAGRAM</a:t>
            </a:r>
            <a:endParaRPr lang="en-GB" sz="3200" b="1" dirty="0"/>
          </a:p>
        </p:txBody>
      </p:sp>
      <p:sp>
        <p:nvSpPr>
          <p:cNvPr id="4" name="Rectangle: Rounded Corners 3">
            <a:extLst>
              <a:ext uri="{FF2B5EF4-FFF2-40B4-BE49-F238E27FC236}">
                <a16:creationId xmlns:a16="http://schemas.microsoft.com/office/drawing/2014/main" id="{118647FC-E9CA-4A2A-9E9A-9AC345FD4938}"/>
              </a:ext>
            </a:extLst>
          </p:cNvPr>
          <p:cNvSpPr/>
          <p:nvPr/>
        </p:nvSpPr>
        <p:spPr>
          <a:xfrm>
            <a:off x="821635" y="2451652"/>
            <a:ext cx="2478156" cy="11231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latin typeface="Times New Roman" panose="02020603050405020304" pitchFamily="18" charset="0"/>
                <a:cs typeface="Times New Roman" panose="02020603050405020304" pitchFamily="18" charset="0"/>
              </a:rPr>
              <a:t>Light Dependent Sensor (LDR) </a:t>
            </a:r>
          </a:p>
        </p:txBody>
      </p:sp>
      <p:sp>
        <p:nvSpPr>
          <p:cNvPr id="5" name="Rectangle: Rounded Corners 4">
            <a:extLst>
              <a:ext uri="{FF2B5EF4-FFF2-40B4-BE49-F238E27FC236}">
                <a16:creationId xmlns:a16="http://schemas.microsoft.com/office/drawing/2014/main" id="{52CB305C-A0DD-4288-83BA-4649CAAA9F07}"/>
              </a:ext>
            </a:extLst>
          </p:cNvPr>
          <p:cNvSpPr/>
          <p:nvPr/>
        </p:nvSpPr>
        <p:spPr>
          <a:xfrm>
            <a:off x="4538869" y="2451651"/>
            <a:ext cx="2226365" cy="11231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latin typeface="Times New Roman" panose="02020603050405020304" pitchFamily="18" charset="0"/>
                <a:cs typeface="Times New Roman" panose="02020603050405020304" pitchFamily="18" charset="0"/>
              </a:rPr>
              <a:t>NodeMCU 1.0</a:t>
            </a:r>
          </a:p>
        </p:txBody>
      </p:sp>
      <p:sp>
        <p:nvSpPr>
          <p:cNvPr id="6" name="Rectangle: Rounded Corners 5">
            <a:extLst>
              <a:ext uri="{FF2B5EF4-FFF2-40B4-BE49-F238E27FC236}">
                <a16:creationId xmlns:a16="http://schemas.microsoft.com/office/drawing/2014/main" id="{2590169B-57AD-43FF-8B73-68D1B095C1F2}"/>
              </a:ext>
            </a:extLst>
          </p:cNvPr>
          <p:cNvSpPr/>
          <p:nvPr/>
        </p:nvSpPr>
        <p:spPr>
          <a:xfrm>
            <a:off x="8150088" y="2451651"/>
            <a:ext cx="2226365" cy="11231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latin typeface="Times New Roman" panose="02020603050405020304" pitchFamily="18" charset="0"/>
                <a:cs typeface="Times New Roman" panose="02020603050405020304" pitchFamily="18" charset="0"/>
              </a:rPr>
              <a:t>PC</a:t>
            </a:r>
          </a:p>
        </p:txBody>
      </p:sp>
      <p:sp>
        <p:nvSpPr>
          <p:cNvPr id="7" name="Rectangle: Rounded Corners 6">
            <a:extLst>
              <a:ext uri="{FF2B5EF4-FFF2-40B4-BE49-F238E27FC236}">
                <a16:creationId xmlns:a16="http://schemas.microsoft.com/office/drawing/2014/main" id="{BBCFB080-D1C1-4C8B-97AD-2E0461EB7FA3}"/>
              </a:ext>
            </a:extLst>
          </p:cNvPr>
          <p:cNvSpPr/>
          <p:nvPr/>
        </p:nvSpPr>
        <p:spPr>
          <a:xfrm>
            <a:off x="4552121" y="4441133"/>
            <a:ext cx="2226364" cy="9409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latin typeface="Times New Roman" panose="02020603050405020304" pitchFamily="18" charset="0"/>
                <a:cs typeface="Times New Roman" panose="02020603050405020304" pitchFamily="18" charset="0"/>
              </a:rPr>
              <a:t>Street Light as (LED)</a:t>
            </a:r>
          </a:p>
        </p:txBody>
      </p:sp>
      <p:sp>
        <p:nvSpPr>
          <p:cNvPr id="8" name="Cloud 7">
            <a:extLst>
              <a:ext uri="{FF2B5EF4-FFF2-40B4-BE49-F238E27FC236}">
                <a16:creationId xmlns:a16="http://schemas.microsoft.com/office/drawing/2014/main" id="{42059A75-16BA-4BDA-A107-7344738D0DB4}"/>
              </a:ext>
            </a:extLst>
          </p:cNvPr>
          <p:cNvSpPr/>
          <p:nvPr/>
        </p:nvSpPr>
        <p:spPr>
          <a:xfrm>
            <a:off x="8057322" y="4260571"/>
            <a:ext cx="2491408" cy="1398107"/>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400" dirty="0">
                <a:latin typeface="Times New Roman" panose="02020603050405020304" pitchFamily="18" charset="0"/>
                <a:cs typeface="Times New Roman" panose="02020603050405020304" pitchFamily="18" charset="0"/>
              </a:rPr>
              <a:t>IBM Watson Cloud</a:t>
            </a:r>
          </a:p>
        </p:txBody>
      </p:sp>
      <p:sp>
        <p:nvSpPr>
          <p:cNvPr id="9" name="Arrow: Right 8">
            <a:extLst>
              <a:ext uri="{FF2B5EF4-FFF2-40B4-BE49-F238E27FC236}">
                <a16:creationId xmlns:a16="http://schemas.microsoft.com/office/drawing/2014/main" id="{7043191C-09DE-419F-B2C9-8DD7CBDF8D25}"/>
              </a:ext>
            </a:extLst>
          </p:cNvPr>
          <p:cNvSpPr/>
          <p:nvPr/>
        </p:nvSpPr>
        <p:spPr>
          <a:xfrm>
            <a:off x="3299791" y="2955235"/>
            <a:ext cx="1239078" cy="17227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Arrow: Down 9">
            <a:extLst>
              <a:ext uri="{FF2B5EF4-FFF2-40B4-BE49-F238E27FC236}">
                <a16:creationId xmlns:a16="http://schemas.microsoft.com/office/drawing/2014/main" id="{C4D7E713-5B57-4E5F-9578-71A6DC69EB70}"/>
              </a:ext>
            </a:extLst>
          </p:cNvPr>
          <p:cNvSpPr/>
          <p:nvPr/>
        </p:nvSpPr>
        <p:spPr>
          <a:xfrm>
            <a:off x="5526156" y="3574772"/>
            <a:ext cx="198783" cy="866361"/>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Arrow: Left-Right 10">
            <a:extLst>
              <a:ext uri="{FF2B5EF4-FFF2-40B4-BE49-F238E27FC236}">
                <a16:creationId xmlns:a16="http://schemas.microsoft.com/office/drawing/2014/main" id="{3EE83CA1-9B36-4A79-BAC7-C153B3F8F374}"/>
              </a:ext>
            </a:extLst>
          </p:cNvPr>
          <p:cNvSpPr/>
          <p:nvPr/>
        </p:nvSpPr>
        <p:spPr>
          <a:xfrm>
            <a:off x="6778485" y="2927071"/>
            <a:ext cx="1371602" cy="200441"/>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Arrow: Up-Down 11">
            <a:extLst>
              <a:ext uri="{FF2B5EF4-FFF2-40B4-BE49-F238E27FC236}">
                <a16:creationId xmlns:a16="http://schemas.microsoft.com/office/drawing/2014/main" id="{BD6AF750-04D4-4B09-82BC-C2BC65844330}"/>
              </a:ext>
            </a:extLst>
          </p:cNvPr>
          <p:cNvSpPr/>
          <p:nvPr/>
        </p:nvSpPr>
        <p:spPr>
          <a:xfrm>
            <a:off x="9210261" y="3574772"/>
            <a:ext cx="198783" cy="684142"/>
          </a:xfrm>
          <a:prstGeom prst="up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72981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F516-E103-430C-A8BE-C43B038EFD70}"/>
              </a:ext>
            </a:extLst>
          </p:cNvPr>
          <p:cNvSpPr>
            <a:spLocks noGrp="1"/>
          </p:cNvSpPr>
          <p:nvPr>
            <p:ph type="title"/>
          </p:nvPr>
        </p:nvSpPr>
        <p:spPr>
          <a:xfrm>
            <a:off x="1537848" y="581907"/>
            <a:ext cx="8911687" cy="930370"/>
          </a:xfrm>
        </p:spPr>
        <p:txBody>
          <a:bodyPr>
            <a:normAutofit/>
          </a:bodyPr>
          <a:lstStyle/>
          <a:p>
            <a:pPr algn="ctr"/>
            <a:r>
              <a:rPr lang="en-GB" sz="4000" b="1" dirty="0">
                <a:latin typeface="Times New Roman" panose="02020603050405020304" pitchFamily="18" charset="0"/>
                <a:cs typeface="Times New Roman" panose="02020603050405020304" pitchFamily="18" charset="0"/>
              </a:rPr>
              <a:t>Project </a:t>
            </a:r>
            <a:r>
              <a:rPr lang="en-GB" sz="4000" b="1">
                <a:latin typeface="Times New Roman" panose="02020603050405020304" pitchFamily="18" charset="0"/>
                <a:cs typeface="Times New Roman" panose="02020603050405020304" pitchFamily="18" charset="0"/>
              </a:rPr>
              <a:t>Circuit Picture</a:t>
            </a:r>
            <a:endParaRPr lang="en-GB"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3EC31E2-986F-43F3-A4BB-E61BF64E36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67144" y="2300891"/>
            <a:ext cx="5379720" cy="4130770"/>
          </a:xfrm>
        </p:spPr>
      </p:pic>
      <p:pic>
        <p:nvPicPr>
          <p:cNvPr id="7" name="Picture 6">
            <a:extLst>
              <a:ext uri="{FF2B5EF4-FFF2-40B4-BE49-F238E27FC236}">
                <a16:creationId xmlns:a16="http://schemas.microsoft.com/office/drawing/2014/main" id="{D64A0EEA-E242-44AD-ADDF-07A647216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136" y="2300891"/>
            <a:ext cx="5379720" cy="4130770"/>
          </a:xfrm>
          <a:prstGeom prst="rect">
            <a:avLst/>
          </a:prstGeom>
        </p:spPr>
      </p:pic>
    </p:spTree>
    <p:extLst>
      <p:ext uri="{BB962C8B-B14F-4D97-AF65-F5344CB8AC3E}">
        <p14:creationId xmlns:p14="http://schemas.microsoft.com/office/powerpoint/2010/main" val="2509654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CFC4EB-3798-43DF-BF6D-7232E72CF1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8136"/>
            <a:ext cx="12192000" cy="6857999"/>
          </a:xfrm>
        </p:spPr>
      </p:pic>
    </p:spTree>
    <p:extLst>
      <p:ext uri="{BB962C8B-B14F-4D97-AF65-F5344CB8AC3E}">
        <p14:creationId xmlns:p14="http://schemas.microsoft.com/office/powerpoint/2010/main" val="55275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CD42A5-DE97-48C8-B6EB-8C8450A6F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33899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96711"/>
            <a:ext cx="9404723" cy="780804"/>
          </a:xfrm>
        </p:spPr>
        <p:txBody>
          <a:bodyPr/>
          <a:lstStyle/>
          <a:p>
            <a:pPr algn="ctr"/>
            <a:r>
              <a:rPr lang="en-US" sz="3600" b="1" dirty="0">
                <a:latin typeface="Times New Roman" panose="02020603050405020304" pitchFamily="18" charset="0"/>
                <a:cs typeface="Times New Roman" panose="02020603050405020304" pitchFamily="18" charset="0"/>
              </a:rPr>
              <a:t>HARDWARE  REQUIRED</a:t>
            </a:r>
          </a:p>
        </p:txBody>
      </p:sp>
      <p:sp>
        <p:nvSpPr>
          <p:cNvPr id="3" name="Content Placeholder 2"/>
          <p:cNvSpPr>
            <a:spLocks noGrp="1"/>
          </p:cNvSpPr>
          <p:nvPr>
            <p:ph idx="1"/>
          </p:nvPr>
        </p:nvSpPr>
        <p:spPr>
          <a:xfrm>
            <a:off x="1103312" y="1501422"/>
            <a:ext cx="8946541" cy="4707467"/>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Automated Street Light Project you will need 4 major hardware components</a:t>
            </a:r>
            <a:r>
              <a:rPr lang="en-US" dirty="0"/>
              <a:t>,</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LDR Sensor </a:t>
            </a:r>
            <a:r>
              <a:rPr lang="en-US" sz="2400" dirty="0">
                <a:latin typeface="Times New Roman" panose="02020603050405020304" pitchFamily="18" charset="0"/>
                <a:cs typeface="Times New Roman" panose="02020603050405020304" pitchFamily="18" charset="0"/>
              </a:rPr>
              <a:t>- It will detect the changes in the sunlight intensity and send the data to the Arduino for interpretation.</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Relay Drivers </a:t>
            </a:r>
            <a:r>
              <a:rPr lang="en-US" sz="2400" dirty="0">
                <a:latin typeface="Times New Roman" panose="02020603050405020304" pitchFamily="18" charset="0"/>
                <a:cs typeface="Times New Roman" panose="02020603050405020304" pitchFamily="18" charset="0"/>
              </a:rPr>
              <a:t>- It will be used to convert the voltage that can be used to operate the street lights.</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600" b="1" dirty="0">
                <a:latin typeface="Times New Roman" panose="02020603050405020304" pitchFamily="18" charset="0"/>
                <a:cs typeface="Times New Roman" panose="02020603050405020304" pitchFamily="18" charset="0"/>
              </a:rPr>
              <a:t>ESP 8266 Wi-Fi Module </a:t>
            </a:r>
            <a:r>
              <a:rPr lang="en-US" sz="2600" dirty="0">
                <a:latin typeface="Times New Roman" panose="02020603050405020304" pitchFamily="18" charset="0"/>
                <a:cs typeface="Times New Roman" panose="02020603050405020304" pitchFamily="18" charset="0"/>
              </a:rPr>
              <a:t>- This will be used to integrate the system onto cloud and facilitates storage &amp; analysis of data collected.</a:t>
            </a:r>
          </a:p>
        </p:txBody>
      </p:sp>
    </p:spTree>
    <p:extLst>
      <p:ext uri="{BB962C8B-B14F-4D97-AF65-F5344CB8AC3E}">
        <p14:creationId xmlns:p14="http://schemas.microsoft.com/office/powerpoint/2010/main" val="81805355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16</TotalTime>
  <Words>301</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BTimes New Roman</vt:lpstr>
      <vt:lpstr>Century Gothic</vt:lpstr>
      <vt:lpstr>Times New Roman</vt:lpstr>
      <vt:lpstr>Wingdings 3</vt:lpstr>
      <vt:lpstr>Wisp</vt:lpstr>
      <vt:lpstr>AUTOMATED STREET LIGHTING USING IOT</vt:lpstr>
      <vt:lpstr>CONTENT</vt:lpstr>
      <vt:lpstr>PROBLEM  STATEMENT</vt:lpstr>
      <vt:lpstr>ABSTRACT</vt:lpstr>
      <vt:lpstr>PowerPoint Presentation</vt:lpstr>
      <vt:lpstr>Project Circuit Picture</vt:lpstr>
      <vt:lpstr>PowerPoint Presentation</vt:lpstr>
      <vt:lpstr>PowerPoint Presentation</vt:lpstr>
      <vt:lpstr>HARDWARE  REQUIRED</vt:lpstr>
      <vt:lpstr>SOFTWARE  REQUIRED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STREET LIGHTING USING IOT</dc:title>
  <dc:creator>Hayyu</dc:creator>
  <cp:lastModifiedBy>Dinesh Lal</cp:lastModifiedBy>
  <cp:revision>6</cp:revision>
  <dcterms:created xsi:type="dcterms:W3CDTF">2018-06-22T05:12:29Z</dcterms:created>
  <dcterms:modified xsi:type="dcterms:W3CDTF">2018-06-22T06:42:25Z</dcterms:modified>
</cp:coreProperties>
</file>