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146847056" r:id="rId8"/>
    <p:sldId id="2146847057" r:id="rId9"/>
    <p:sldId id="263" r:id="rId10"/>
    <p:sldId id="265" r:id="rId11"/>
    <p:sldId id="2146847060" r:id="rId12"/>
    <p:sldId id="266" r:id="rId13"/>
    <p:sldId id="2146847061" r:id="rId14"/>
    <p:sldId id="2146847062" r:id="rId15"/>
    <p:sldId id="2146847063" r:id="rId16"/>
    <p:sldId id="267" r:id="rId17"/>
    <p:sldId id="2146847064" r:id="rId18"/>
    <p:sldId id="2146847065" r:id="rId19"/>
    <p:sldId id="2146847066" r:id="rId20"/>
    <p:sldId id="2146847067" r:id="rId21"/>
    <p:sldId id="2146847059" r:id="rId22"/>
    <p:sldId id="268" r:id="rId23"/>
    <p:sldId id="2146847058" r:id="rId24"/>
    <p:sldId id="2146847055" r:id="rId25"/>
    <p:sldId id="269"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ndas.pydata.org/pandas-docs/stable/user_guide/index.html" TargetMode="External"/><Relationship Id="rId2" Type="http://schemas.openxmlformats.org/officeDocument/2006/relationships/hyperlink" Target="https://www.kaggi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Hotel Booking Analysis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95056" y="4752109"/>
            <a:ext cx="9352039"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smtClean="0">
                <a:solidFill>
                  <a:schemeClr val="accent1">
                    <a:lumMod val="75000"/>
                  </a:schemeClr>
                </a:solidFill>
                <a:latin typeface="Arial"/>
                <a:cs typeface="Arial"/>
              </a:rPr>
              <a:t>DINESH P -</a:t>
            </a:r>
            <a:r>
              <a:rPr lang="en-US" sz="2400" b="1" dirty="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Knowledge </a:t>
            </a:r>
            <a:r>
              <a:rPr lang="en-US" sz="2400" b="1" dirty="0">
                <a:solidFill>
                  <a:schemeClr val="accent1">
                    <a:lumMod val="75000"/>
                  </a:schemeClr>
                </a:solidFill>
                <a:latin typeface="Arial"/>
                <a:cs typeface="Arial"/>
              </a:rPr>
              <a:t>Institute of </a:t>
            </a:r>
            <a:r>
              <a:rPr lang="en-US" sz="2400" b="1" dirty="0" smtClean="0">
                <a:solidFill>
                  <a:schemeClr val="accent1">
                    <a:lumMod val="75000"/>
                  </a:schemeClr>
                </a:solidFill>
                <a:latin typeface="Arial"/>
                <a:cs typeface="Arial"/>
              </a:rPr>
              <a:t>Technology - B.E EEE</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IN" sz="2000" b="1" dirty="0" smtClean="0"/>
              <a:t>Data </a:t>
            </a:r>
            <a:r>
              <a:rPr lang="en-IN" sz="2000" b="1" dirty="0"/>
              <a:t>Collection:</a:t>
            </a:r>
          </a:p>
          <a:p>
            <a:r>
              <a:rPr lang="en-IN" sz="2000" dirty="0"/>
              <a:t>Compile past hotel booking data, such as dates of booking, duration of stay, special requests, guest profiles, and other hotel information.</a:t>
            </a:r>
          </a:p>
          <a:p>
            <a:pPr marL="0" indent="0">
              <a:buNone/>
            </a:pPr>
            <a:r>
              <a:rPr lang="en-IN" sz="2000" dirty="0"/>
              <a:t> </a:t>
            </a:r>
          </a:p>
          <a:p>
            <a:pPr marL="0" indent="0">
              <a:buNone/>
            </a:pPr>
            <a:r>
              <a:rPr lang="en-IN" sz="2000" b="1" dirty="0"/>
              <a:t>Data Cleaning:</a:t>
            </a:r>
          </a:p>
          <a:p>
            <a:r>
              <a:rPr lang="en-IN" sz="2000" dirty="0"/>
              <a:t>Address outliers, missing values, and any discrepancies in the dataset</a:t>
            </a:r>
            <a:r>
              <a:rPr lang="en-IN" sz="2000" dirty="0" smtClean="0"/>
              <a:t>.</a:t>
            </a:r>
            <a:r>
              <a:rPr lang="en-IN" sz="2000" dirty="0"/>
              <a:t> </a:t>
            </a:r>
          </a:p>
          <a:p>
            <a:r>
              <a:rPr lang="en-IN" sz="2000" dirty="0"/>
              <a:t>Use encoding techniques to translate category information into numerical representations</a:t>
            </a:r>
            <a:r>
              <a:rPr lang="en-IN" sz="2000" dirty="0" smtClean="0"/>
              <a:t>.</a:t>
            </a:r>
          </a:p>
          <a:p>
            <a:pPr marL="0" indent="0">
              <a:buNone/>
            </a:pPr>
            <a:endParaRPr lang="en-IN" sz="2000" dirty="0"/>
          </a:p>
          <a:p>
            <a:pPr marL="0" indent="0">
              <a:buNone/>
            </a:pPr>
            <a:r>
              <a:rPr lang="en-IN" sz="2000" b="1" dirty="0" smtClean="0"/>
              <a:t>Feature Engineering:</a:t>
            </a:r>
          </a:p>
          <a:p>
            <a:r>
              <a:rPr lang="en-IN" sz="2000" dirty="0" smtClean="0"/>
              <a:t>Build </a:t>
            </a:r>
            <a:r>
              <a:rPr lang="en-IN" sz="2000" dirty="0"/>
              <a:t>new features or alter current ones using domain expertise.</a:t>
            </a:r>
          </a:p>
          <a:p>
            <a:r>
              <a:rPr lang="en-IN" sz="2000" dirty="0" smtClean="0"/>
              <a:t>Date </a:t>
            </a:r>
            <a:r>
              <a:rPr lang="en-IN" sz="2000" dirty="0"/>
              <a:t>variables can be used to extract important information, like the day of the week or month.</a:t>
            </a:r>
          </a:p>
          <a:p>
            <a:endParaRPr lang="en-IN" sz="2000" dirty="0"/>
          </a:p>
        </p:txBody>
      </p:sp>
    </p:spTree>
    <p:extLst>
      <p:ext uri="{BB962C8B-B14F-4D97-AF65-F5344CB8AC3E}">
        <p14:creationId xmlns:p14="http://schemas.microsoft.com/office/powerpoint/2010/main" val="310384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765" y="1039090"/>
            <a:ext cx="11029615" cy="5310332"/>
          </a:xfrm>
        </p:spPr>
        <p:txBody>
          <a:bodyPr>
            <a:noAutofit/>
          </a:bodyPr>
          <a:lstStyle/>
          <a:p>
            <a:pPr marL="0" indent="0">
              <a:buNone/>
            </a:pPr>
            <a:r>
              <a:rPr lang="en-IN" sz="2000" b="1" dirty="0"/>
              <a:t>Training Process:</a:t>
            </a:r>
          </a:p>
          <a:p>
            <a:pPr marL="0" indent="0">
              <a:buNone/>
            </a:pPr>
            <a:r>
              <a:rPr lang="en-IN" sz="2000" b="1" dirty="0"/>
              <a:t>Data Splitting:</a:t>
            </a:r>
          </a:p>
          <a:p>
            <a:r>
              <a:rPr lang="en-IN" sz="2000" dirty="0" smtClean="0"/>
              <a:t>Split </a:t>
            </a:r>
            <a:r>
              <a:rPr lang="en-IN" sz="2000" dirty="0"/>
              <a:t>the dataset into testing and training sets so you can assess the model's effectiveness</a:t>
            </a:r>
            <a:r>
              <a:rPr lang="en-IN" sz="2000" dirty="0" smtClean="0"/>
              <a:t>.</a:t>
            </a:r>
            <a:r>
              <a:rPr lang="en-IN" sz="2000" dirty="0"/>
              <a:t> </a:t>
            </a:r>
          </a:p>
          <a:p>
            <a:pPr marL="0" indent="0">
              <a:buNone/>
            </a:pPr>
            <a:r>
              <a:rPr lang="en-IN" sz="2000" b="1" dirty="0"/>
              <a:t>Feature Scaling:</a:t>
            </a:r>
          </a:p>
          <a:p>
            <a:r>
              <a:rPr lang="en-IN" sz="2000" dirty="0" smtClean="0"/>
              <a:t>To </a:t>
            </a:r>
            <a:r>
              <a:rPr lang="en-IN" sz="2000" dirty="0"/>
              <a:t>guarantee that numerical features have a constant scale, standardize or normalize </a:t>
            </a:r>
            <a:r>
              <a:rPr lang="en-IN" sz="2000" dirty="0" smtClean="0"/>
              <a:t>them.</a:t>
            </a:r>
          </a:p>
          <a:p>
            <a:pPr marL="0" indent="0">
              <a:buNone/>
            </a:pPr>
            <a:r>
              <a:rPr lang="en-IN" sz="2000" b="1" dirty="0" smtClean="0"/>
              <a:t>Model </a:t>
            </a:r>
            <a:r>
              <a:rPr lang="en-IN" sz="2000" b="1" dirty="0"/>
              <a:t>Training:</a:t>
            </a:r>
          </a:p>
          <a:p>
            <a:r>
              <a:rPr lang="en-IN" sz="2000" dirty="0"/>
              <a:t>Train the model on the training dataset using the chosen algorithm.</a:t>
            </a:r>
          </a:p>
          <a:p>
            <a:r>
              <a:rPr lang="en-IN" sz="2000" dirty="0" smtClean="0"/>
              <a:t>To </a:t>
            </a:r>
            <a:r>
              <a:rPr lang="en-IN" sz="2000" dirty="0"/>
              <a:t>enhance the model's performance, modify its </a:t>
            </a:r>
            <a:r>
              <a:rPr lang="en-IN" sz="2000" dirty="0" err="1"/>
              <a:t>hyperparameters</a:t>
            </a:r>
            <a:r>
              <a:rPr lang="en-IN" sz="2000" dirty="0" smtClean="0"/>
              <a:t>.</a:t>
            </a:r>
            <a:endParaRPr lang="en-IN" sz="2000" b="1" dirty="0"/>
          </a:p>
          <a:p>
            <a:pPr marL="0" indent="0">
              <a:buNone/>
            </a:pPr>
            <a:r>
              <a:rPr lang="en-IN" sz="2000" b="1" dirty="0"/>
              <a:t>Model Evaluation:</a:t>
            </a:r>
          </a:p>
          <a:p>
            <a:r>
              <a:rPr lang="en-IN" sz="2000" dirty="0" smtClean="0"/>
              <a:t>Utilizing </a:t>
            </a:r>
            <a:r>
              <a:rPr lang="en-IN" sz="2000" dirty="0"/>
              <a:t>the proper metrics (e.g., Mean Squared Error for regression, accuracy, precision, recall for classification), evaluate the model on the testing dataset.</a:t>
            </a:r>
          </a:p>
          <a:p>
            <a:r>
              <a:rPr lang="en-IN" sz="2000" dirty="0" smtClean="0"/>
              <a:t>Adjust </a:t>
            </a:r>
            <a:r>
              <a:rPr lang="en-IN" sz="2000" dirty="0"/>
              <a:t>the model as needed.</a:t>
            </a:r>
          </a:p>
          <a:p>
            <a:pPr marL="0" indent="0">
              <a:buNone/>
            </a:pPr>
            <a:endParaRPr lang="en-IN" sz="2000" dirty="0"/>
          </a:p>
        </p:txBody>
      </p:sp>
    </p:spTree>
    <p:extLst>
      <p:ext uri="{BB962C8B-B14F-4D97-AF65-F5344CB8AC3E}">
        <p14:creationId xmlns:p14="http://schemas.microsoft.com/office/powerpoint/2010/main" val="160402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046" y="1149626"/>
            <a:ext cx="11029615" cy="4673324"/>
          </a:xfrm>
        </p:spPr>
        <p:txBody>
          <a:bodyPr>
            <a:noAutofit/>
          </a:bodyPr>
          <a:lstStyle/>
          <a:p>
            <a:pPr marL="0" indent="0">
              <a:buNone/>
            </a:pPr>
            <a:r>
              <a:rPr lang="en-IN" sz="2000" b="1" dirty="0"/>
              <a:t>Prediction Process</a:t>
            </a:r>
          </a:p>
          <a:p>
            <a:pPr marL="0" indent="0">
              <a:buNone/>
            </a:pPr>
            <a:r>
              <a:rPr lang="en-IN" sz="2000" b="1" dirty="0" smtClean="0"/>
              <a:t>New </a:t>
            </a:r>
            <a:r>
              <a:rPr lang="en-IN" sz="2000" b="1" dirty="0"/>
              <a:t>Data Input:</a:t>
            </a:r>
          </a:p>
          <a:p>
            <a:r>
              <a:rPr lang="en-IN" sz="2000" dirty="0" smtClean="0"/>
              <a:t> </a:t>
            </a:r>
            <a:r>
              <a:rPr lang="en-IN" sz="2000" dirty="0"/>
              <a:t>Compile fresh data or forecast using already-existing data.</a:t>
            </a:r>
          </a:p>
          <a:p>
            <a:pPr marL="0" indent="0">
              <a:buNone/>
            </a:pPr>
            <a:r>
              <a:rPr lang="en-IN" sz="2000" b="1" dirty="0" err="1" smtClean="0"/>
              <a:t>Preprocessing</a:t>
            </a:r>
            <a:r>
              <a:rPr lang="en-IN" sz="2000" b="1" dirty="0"/>
              <a:t>:</a:t>
            </a:r>
          </a:p>
          <a:p>
            <a:r>
              <a:rPr lang="en-IN" sz="2000" dirty="0" smtClean="0"/>
              <a:t>Apply </a:t>
            </a:r>
            <a:r>
              <a:rPr lang="en-IN" sz="2000" dirty="0"/>
              <a:t>the same feature engineering, scaling, and cleaning data </a:t>
            </a:r>
            <a:r>
              <a:rPr lang="en-IN" sz="2000" dirty="0" err="1"/>
              <a:t>preprocessing</a:t>
            </a:r>
            <a:r>
              <a:rPr lang="en-IN" sz="2000" dirty="0"/>
              <a:t> methods to the new data.</a:t>
            </a:r>
          </a:p>
          <a:p>
            <a:pPr marL="0" indent="0">
              <a:buNone/>
            </a:pPr>
            <a:r>
              <a:rPr lang="en-IN" sz="2000" b="1" dirty="0"/>
              <a:t>Model Inference:</a:t>
            </a:r>
          </a:p>
          <a:p>
            <a:r>
              <a:rPr lang="en-IN" sz="2000" dirty="0" smtClean="0"/>
              <a:t>Utilize </a:t>
            </a:r>
            <a:r>
              <a:rPr lang="en-IN" sz="2000" dirty="0"/>
              <a:t>the trained model to forecast the fresh data.</a:t>
            </a:r>
          </a:p>
          <a:p>
            <a:pPr marL="0" indent="0">
              <a:buNone/>
            </a:pPr>
            <a:r>
              <a:rPr lang="en-IN" sz="2000" b="1" dirty="0" smtClean="0"/>
              <a:t>Results </a:t>
            </a:r>
            <a:r>
              <a:rPr lang="en-IN" sz="2000" b="1" dirty="0"/>
              <a:t>Interpretation:</a:t>
            </a:r>
          </a:p>
          <a:p>
            <a:r>
              <a:rPr lang="en-IN" sz="2000" dirty="0" err="1" smtClean="0"/>
              <a:t>Analyze</a:t>
            </a:r>
            <a:r>
              <a:rPr lang="en-IN" sz="2000" dirty="0" smtClean="0"/>
              <a:t> </a:t>
            </a:r>
            <a:r>
              <a:rPr lang="en-IN" sz="2000" dirty="0"/>
              <a:t>the model's predictions in relation to the current issue.</a:t>
            </a:r>
          </a:p>
          <a:p>
            <a:r>
              <a:rPr lang="en-IN" sz="2000" dirty="0" smtClean="0"/>
              <a:t>Interpret </a:t>
            </a:r>
            <a:r>
              <a:rPr lang="en-IN" sz="2000" dirty="0"/>
              <a:t>the projected values for regression as the ideal rates or durations of stay. </a:t>
            </a:r>
            <a:r>
              <a:rPr lang="en-IN" sz="2000" dirty="0" err="1"/>
              <a:t>Preffictions</a:t>
            </a:r>
            <a:r>
              <a:rPr lang="en-IN" sz="2000" dirty="0"/>
              <a:t> should be interpreted as the possibility of specific requests for </a:t>
            </a:r>
            <a:r>
              <a:rPr lang="en-IN" sz="2000" dirty="0" smtClean="0"/>
              <a:t>classification.</a:t>
            </a:r>
            <a:endParaRPr lang="en-IN" sz="2000" dirty="0"/>
          </a:p>
        </p:txBody>
      </p:sp>
    </p:spTree>
    <p:extLst>
      <p:ext uri="{BB962C8B-B14F-4D97-AF65-F5344CB8AC3E}">
        <p14:creationId xmlns:p14="http://schemas.microsoft.com/office/powerpoint/2010/main" val="331586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p:cNvPicPr>
            <a:picLocks noChangeAspect="1"/>
          </p:cNvPicPr>
          <p:nvPr/>
        </p:nvPicPr>
        <p:blipFill>
          <a:blip r:embed="rId2"/>
          <a:stretch>
            <a:fillRect/>
          </a:stretch>
        </p:blipFill>
        <p:spPr>
          <a:xfrm flipH="1">
            <a:off x="997526" y="1564960"/>
            <a:ext cx="3743283" cy="3020895"/>
          </a:xfrm>
          <a:prstGeom prst="rect">
            <a:avLst/>
          </a:prstGeom>
        </p:spPr>
      </p:pic>
      <p:pic>
        <p:nvPicPr>
          <p:cNvPr id="8" name="Picture 7"/>
          <p:cNvPicPr>
            <a:picLocks noChangeAspect="1"/>
          </p:cNvPicPr>
          <p:nvPr/>
        </p:nvPicPr>
        <p:blipFill>
          <a:blip r:embed="rId3"/>
          <a:stretch>
            <a:fillRect/>
          </a:stretch>
        </p:blipFill>
        <p:spPr>
          <a:xfrm>
            <a:off x="5873630" y="1731214"/>
            <a:ext cx="3879972" cy="325110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174" y="1036878"/>
            <a:ext cx="11029616" cy="530296"/>
          </a:xfrm>
        </p:spPr>
        <p:txBody>
          <a:bodyPr>
            <a:normAutofit fontScale="90000"/>
          </a:bodyPr>
          <a:lstStyle/>
          <a:p>
            <a:r>
              <a:rPr lang="en-GB" i="1" dirty="0"/>
              <a:t>Data </a:t>
            </a:r>
            <a:r>
              <a:rPr lang="en-GB" i="1" dirty="0" err="1"/>
              <a:t>Vizualization</a:t>
            </a:r>
            <a:r>
              <a:rPr lang="en-GB" i="1" dirty="0"/>
              <a:t>, Storytelling &amp; Experimenting with charts</a:t>
            </a:r>
            <a:r>
              <a:rPr lang="en-GB" dirty="0"/>
              <a:t/>
            </a:r>
            <a:br>
              <a:rPr lang="en-GB" dirty="0"/>
            </a:br>
            <a:endParaRPr lang="en-IN" dirty="0"/>
          </a:p>
        </p:txBody>
      </p:sp>
      <p:pic>
        <p:nvPicPr>
          <p:cNvPr id="4" name="Picture 3"/>
          <p:cNvPicPr>
            <a:picLocks noChangeAspect="1"/>
          </p:cNvPicPr>
          <p:nvPr/>
        </p:nvPicPr>
        <p:blipFill>
          <a:blip r:embed="rId2"/>
          <a:stretch>
            <a:fillRect/>
          </a:stretch>
        </p:blipFill>
        <p:spPr>
          <a:xfrm>
            <a:off x="1602981" y="1567174"/>
            <a:ext cx="1805237" cy="1815632"/>
          </a:xfrm>
          <a:prstGeom prst="rect">
            <a:avLst/>
          </a:prstGeom>
        </p:spPr>
      </p:pic>
      <p:pic>
        <p:nvPicPr>
          <p:cNvPr id="5" name="Picture 4"/>
          <p:cNvPicPr>
            <a:picLocks noChangeAspect="1"/>
          </p:cNvPicPr>
          <p:nvPr/>
        </p:nvPicPr>
        <p:blipFill>
          <a:blip r:embed="rId3"/>
          <a:stretch>
            <a:fillRect/>
          </a:stretch>
        </p:blipFill>
        <p:spPr>
          <a:xfrm>
            <a:off x="4682837" y="1567174"/>
            <a:ext cx="2453168" cy="2034431"/>
          </a:xfrm>
          <a:prstGeom prst="rect">
            <a:avLst/>
          </a:prstGeom>
        </p:spPr>
      </p:pic>
      <p:pic>
        <p:nvPicPr>
          <p:cNvPr id="6" name="Picture 5"/>
          <p:cNvPicPr>
            <a:picLocks noChangeAspect="1"/>
          </p:cNvPicPr>
          <p:nvPr/>
        </p:nvPicPr>
        <p:blipFill>
          <a:blip r:embed="rId4"/>
          <a:stretch>
            <a:fillRect/>
          </a:stretch>
        </p:blipFill>
        <p:spPr>
          <a:xfrm>
            <a:off x="8133532" y="1343590"/>
            <a:ext cx="2146541" cy="1856411"/>
          </a:xfrm>
          <a:prstGeom prst="rect">
            <a:avLst/>
          </a:prstGeom>
        </p:spPr>
      </p:pic>
      <p:pic>
        <p:nvPicPr>
          <p:cNvPr id="7" name="Picture 6"/>
          <p:cNvPicPr>
            <a:picLocks noChangeAspect="1"/>
          </p:cNvPicPr>
          <p:nvPr/>
        </p:nvPicPr>
        <p:blipFill>
          <a:blip r:embed="rId5"/>
          <a:stretch>
            <a:fillRect/>
          </a:stretch>
        </p:blipFill>
        <p:spPr>
          <a:xfrm>
            <a:off x="1344131" y="3913102"/>
            <a:ext cx="2064087" cy="2071995"/>
          </a:xfrm>
          <a:prstGeom prst="rect">
            <a:avLst/>
          </a:prstGeom>
        </p:spPr>
      </p:pic>
      <p:pic>
        <p:nvPicPr>
          <p:cNvPr id="8" name="Picture 7"/>
          <p:cNvPicPr>
            <a:picLocks noChangeAspect="1"/>
          </p:cNvPicPr>
          <p:nvPr/>
        </p:nvPicPr>
        <p:blipFill>
          <a:blip r:embed="rId6"/>
          <a:stretch>
            <a:fillRect/>
          </a:stretch>
        </p:blipFill>
        <p:spPr>
          <a:xfrm>
            <a:off x="4600178" y="3857107"/>
            <a:ext cx="2341394" cy="2466736"/>
          </a:xfrm>
          <a:prstGeom prst="rect">
            <a:avLst/>
          </a:prstGeom>
        </p:spPr>
      </p:pic>
      <p:pic>
        <p:nvPicPr>
          <p:cNvPr id="9" name="Picture 8"/>
          <p:cNvPicPr>
            <a:picLocks noChangeAspect="1"/>
          </p:cNvPicPr>
          <p:nvPr/>
        </p:nvPicPr>
        <p:blipFill>
          <a:blip r:embed="rId7"/>
          <a:stretch>
            <a:fillRect/>
          </a:stretch>
        </p:blipFill>
        <p:spPr>
          <a:xfrm>
            <a:off x="7274550" y="3605424"/>
            <a:ext cx="4257790" cy="2687349"/>
          </a:xfrm>
          <a:prstGeom prst="rect">
            <a:avLst/>
          </a:prstGeom>
        </p:spPr>
      </p:pic>
    </p:spTree>
    <p:extLst>
      <p:ext uri="{BB962C8B-B14F-4D97-AF65-F5344CB8AC3E}">
        <p14:creationId xmlns:p14="http://schemas.microsoft.com/office/powerpoint/2010/main" val="21482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6889" y="808759"/>
            <a:ext cx="2156993" cy="2017568"/>
          </a:xfrm>
          <a:prstGeom prst="rect">
            <a:avLst/>
          </a:prstGeom>
        </p:spPr>
      </p:pic>
      <p:pic>
        <p:nvPicPr>
          <p:cNvPr id="5" name="Picture 4"/>
          <p:cNvPicPr>
            <a:picLocks noChangeAspect="1"/>
          </p:cNvPicPr>
          <p:nvPr/>
        </p:nvPicPr>
        <p:blipFill>
          <a:blip r:embed="rId3"/>
          <a:stretch>
            <a:fillRect/>
          </a:stretch>
        </p:blipFill>
        <p:spPr>
          <a:xfrm>
            <a:off x="3524683" y="928687"/>
            <a:ext cx="3535465" cy="1925349"/>
          </a:xfrm>
          <a:prstGeom prst="rect">
            <a:avLst/>
          </a:prstGeom>
        </p:spPr>
      </p:pic>
      <p:pic>
        <p:nvPicPr>
          <p:cNvPr id="6" name="Picture 5"/>
          <p:cNvPicPr>
            <a:picLocks noChangeAspect="1"/>
          </p:cNvPicPr>
          <p:nvPr/>
        </p:nvPicPr>
        <p:blipFill>
          <a:blip r:embed="rId4"/>
          <a:stretch>
            <a:fillRect/>
          </a:stretch>
        </p:blipFill>
        <p:spPr>
          <a:xfrm>
            <a:off x="7561552" y="1032595"/>
            <a:ext cx="3690312" cy="1717531"/>
          </a:xfrm>
          <a:prstGeom prst="rect">
            <a:avLst/>
          </a:prstGeom>
        </p:spPr>
      </p:pic>
      <p:pic>
        <p:nvPicPr>
          <p:cNvPr id="8" name="Picture 7"/>
          <p:cNvPicPr>
            <a:picLocks noChangeAspect="1"/>
          </p:cNvPicPr>
          <p:nvPr/>
        </p:nvPicPr>
        <p:blipFill>
          <a:blip r:embed="rId5"/>
          <a:stretch>
            <a:fillRect/>
          </a:stretch>
        </p:blipFill>
        <p:spPr>
          <a:xfrm>
            <a:off x="736889" y="3790084"/>
            <a:ext cx="3995305" cy="2097121"/>
          </a:xfrm>
          <a:prstGeom prst="rect">
            <a:avLst/>
          </a:prstGeom>
        </p:spPr>
      </p:pic>
      <p:pic>
        <p:nvPicPr>
          <p:cNvPr id="9" name="Picture 8"/>
          <p:cNvPicPr>
            <a:picLocks noChangeAspect="1"/>
          </p:cNvPicPr>
          <p:nvPr/>
        </p:nvPicPr>
        <p:blipFill>
          <a:blip r:embed="rId6"/>
          <a:stretch>
            <a:fillRect/>
          </a:stretch>
        </p:blipFill>
        <p:spPr>
          <a:xfrm>
            <a:off x="5531414" y="3133292"/>
            <a:ext cx="4060276" cy="3115107"/>
          </a:xfrm>
          <a:prstGeom prst="rect">
            <a:avLst/>
          </a:prstGeom>
        </p:spPr>
      </p:pic>
    </p:spTree>
    <p:extLst>
      <p:ext uri="{BB962C8B-B14F-4D97-AF65-F5344CB8AC3E}">
        <p14:creationId xmlns:p14="http://schemas.microsoft.com/office/powerpoint/2010/main" val="360636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3096" y="970251"/>
            <a:ext cx="2975437" cy="1814514"/>
          </a:xfrm>
          <a:prstGeom prst="rect">
            <a:avLst/>
          </a:prstGeom>
        </p:spPr>
      </p:pic>
      <p:pic>
        <p:nvPicPr>
          <p:cNvPr id="5" name="Picture 4"/>
          <p:cNvPicPr>
            <a:picLocks noChangeAspect="1"/>
          </p:cNvPicPr>
          <p:nvPr/>
        </p:nvPicPr>
        <p:blipFill>
          <a:blip r:embed="rId3"/>
          <a:stretch>
            <a:fillRect/>
          </a:stretch>
        </p:blipFill>
        <p:spPr>
          <a:xfrm>
            <a:off x="4548545" y="970251"/>
            <a:ext cx="2154023" cy="2113685"/>
          </a:xfrm>
          <a:prstGeom prst="rect">
            <a:avLst/>
          </a:prstGeom>
        </p:spPr>
      </p:pic>
      <p:pic>
        <p:nvPicPr>
          <p:cNvPr id="6" name="Picture 5"/>
          <p:cNvPicPr>
            <a:picLocks noChangeAspect="1"/>
          </p:cNvPicPr>
          <p:nvPr/>
        </p:nvPicPr>
        <p:blipFill>
          <a:blip r:embed="rId4"/>
          <a:stretch>
            <a:fillRect/>
          </a:stretch>
        </p:blipFill>
        <p:spPr>
          <a:xfrm>
            <a:off x="7402580" y="970251"/>
            <a:ext cx="3750685" cy="2009476"/>
          </a:xfrm>
          <a:prstGeom prst="rect">
            <a:avLst/>
          </a:prstGeom>
        </p:spPr>
      </p:pic>
      <p:pic>
        <p:nvPicPr>
          <p:cNvPr id="7" name="Picture 6"/>
          <p:cNvPicPr>
            <a:picLocks noChangeAspect="1"/>
          </p:cNvPicPr>
          <p:nvPr/>
        </p:nvPicPr>
        <p:blipFill>
          <a:blip r:embed="rId5"/>
          <a:stretch>
            <a:fillRect/>
          </a:stretch>
        </p:blipFill>
        <p:spPr>
          <a:xfrm>
            <a:off x="873096" y="3671888"/>
            <a:ext cx="3897900" cy="1842222"/>
          </a:xfrm>
          <a:prstGeom prst="rect">
            <a:avLst/>
          </a:prstGeom>
        </p:spPr>
      </p:pic>
      <p:pic>
        <p:nvPicPr>
          <p:cNvPr id="8" name="Picture 7"/>
          <p:cNvPicPr>
            <a:picLocks noChangeAspect="1"/>
          </p:cNvPicPr>
          <p:nvPr/>
        </p:nvPicPr>
        <p:blipFill>
          <a:blip r:embed="rId6"/>
          <a:stretch>
            <a:fillRect/>
          </a:stretch>
        </p:blipFill>
        <p:spPr>
          <a:xfrm>
            <a:off x="5625556" y="3519771"/>
            <a:ext cx="3969276" cy="2146455"/>
          </a:xfrm>
          <a:prstGeom prst="rect">
            <a:avLst/>
          </a:prstGeom>
        </p:spPr>
      </p:pic>
    </p:spTree>
    <p:extLst>
      <p:ext uri="{BB962C8B-B14F-4D97-AF65-F5344CB8AC3E}">
        <p14:creationId xmlns:p14="http://schemas.microsoft.com/office/powerpoint/2010/main" val="408007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33055" y="968952"/>
            <a:ext cx="2043544" cy="2069969"/>
          </a:xfrm>
          <a:prstGeom prst="rect">
            <a:avLst/>
          </a:prstGeom>
        </p:spPr>
      </p:pic>
      <p:pic>
        <p:nvPicPr>
          <p:cNvPr id="6" name="Picture 5"/>
          <p:cNvPicPr>
            <a:picLocks noChangeAspect="1"/>
          </p:cNvPicPr>
          <p:nvPr/>
        </p:nvPicPr>
        <p:blipFill>
          <a:blip r:embed="rId3"/>
          <a:stretch>
            <a:fillRect/>
          </a:stretch>
        </p:blipFill>
        <p:spPr>
          <a:xfrm>
            <a:off x="3480605" y="1102308"/>
            <a:ext cx="3864384" cy="1800658"/>
          </a:xfrm>
          <a:prstGeom prst="rect">
            <a:avLst/>
          </a:prstGeom>
        </p:spPr>
      </p:pic>
      <p:pic>
        <p:nvPicPr>
          <p:cNvPr id="7" name="Picture 6"/>
          <p:cNvPicPr>
            <a:picLocks noChangeAspect="1"/>
          </p:cNvPicPr>
          <p:nvPr/>
        </p:nvPicPr>
        <p:blipFill>
          <a:blip r:embed="rId4"/>
          <a:stretch>
            <a:fillRect/>
          </a:stretch>
        </p:blipFill>
        <p:spPr>
          <a:xfrm>
            <a:off x="7548995" y="908344"/>
            <a:ext cx="4084993" cy="2188586"/>
          </a:xfrm>
          <a:prstGeom prst="rect">
            <a:avLst/>
          </a:prstGeom>
        </p:spPr>
      </p:pic>
      <p:pic>
        <p:nvPicPr>
          <p:cNvPr id="8" name="Picture 7"/>
          <p:cNvPicPr>
            <a:picLocks noChangeAspect="1"/>
          </p:cNvPicPr>
          <p:nvPr/>
        </p:nvPicPr>
        <p:blipFill>
          <a:blip r:embed="rId5"/>
          <a:stretch>
            <a:fillRect/>
          </a:stretch>
        </p:blipFill>
        <p:spPr>
          <a:xfrm>
            <a:off x="858982" y="3561051"/>
            <a:ext cx="3561917" cy="2431974"/>
          </a:xfrm>
          <a:prstGeom prst="rect">
            <a:avLst/>
          </a:prstGeom>
        </p:spPr>
      </p:pic>
    </p:spTree>
    <p:extLst>
      <p:ext uri="{BB962C8B-B14F-4D97-AF65-F5344CB8AC3E}">
        <p14:creationId xmlns:p14="http://schemas.microsoft.com/office/powerpoint/2010/main" val="419590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6" y="540327"/>
            <a:ext cx="11139752" cy="6054437"/>
          </a:xfrm>
        </p:spPr>
        <p:txBody>
          <a:bodyPr>
            <a:normAutofit/>
          </a:bodyPr>
          <a:lstStyle/>
          <a:p>
            <a:r>
              <a:rPr lang="en-GB" dirty="0"/>
              <a:t>1. To attain high growth and more success, hotel business need to flourish and for that few things which we need to consider is high revenue generation, customers satisfaction and </a:t>
            </a:r>
            <a:r>
              <a:rPr lang="en-GB" dirty="0" err="1"/>
              <a:t>employeee</a:t>
            </a:r>
            <a:r>
              <a:rPr lang="en-GB" dirty="0"/>
              <a:t> retention.</a:t>
            </a:r>
          </a:p>
          <a:p>
            <a:r>
              <a:rPr lang="en-GB" dirty="0" smtClean="0"/>
              <a:t>2</a:t>
            </a:r>
            <a:r>
              <a:rPr lang="en-GB" dirty="0"/>
              <a:t>. We are able achieve the same by showing the client which are the months which are high in revenue generation by using various charts and graphs distribution.</a:t>
            </a:r>
          </a:p>
          <a:p>
            <a:r>
              <a:rPr lang="en-GB" dirty="0" smtClean="0"/>
              <a:t>3</a:t>
            </a:r>
            <a:r>
              <a:rPr lang="en-GB" dirty="0"/>
              <a:t>. Enhancing the revenue adopted by bar chart distribution of which type room are most preferred and reserved and which are the months suitable for visitors.</a:t>
            </a:r>
          </a:p>
          <a:p>
            <a:r>
              <a:rPr lang="en-GB" dirty="0" smtClean="0"/>
              <a:t>4</a:t>
            </a:r>
            <a:r>
              <a:rPr lang="en-GB" dirty="0"/>
              <a:t>. We also have founded the various preferences in different categories like most liked meal type, optimal stay length, facilities required by customers like car parking spaces, etc. So, all these insights ultimately add to have a better planning for growth and higher revenue.</a:t>
            </a:r>
          </a:p>
          <a:p>
            <a:r>
              <a:rPr lang="en-GB" dirty="0" smtClean="0"/>
              <a:t>5</a:t>
            </a:r>
            <a:r>
              <a:rPr lang="en-GB" dirty="0"/>
              <a:t>. So, preparing well by using and understanding these useful outcomes, the client can be well prepare in advance so that minimum grievances would be faced by clients in long run and would help in further enhancement of their hospitality and service.</a:t>
            </a:r>
          </a:p>
          <a:p>
            <a:r>
              <a:rPr lang="en-GB" dirty="0" smtClean="0"/>
              <a:t>6</a:t>
            </a:r>
            <a:r>
              <a:rPr lang="en-GB" dirty="0"/>
              <a:t>. Ask for feedback often from the guests visiting the hotels so that the quality can be upgraded to the next level to increase more guests.</a:t>
            </a:r>
          </a:p>
          <a:p>
            <a:r>
              <a:rPr lang="en-GB" dirty="0" smtClean="0"/>
              <a:t>7</a:t>
            </a:r>
            <a:r>
              <a:rPr lang="en-GB" dirty="0"/>
              <a:t>. Periodically throw offers to attract the old customers so as to increase the number of repeated guests.</a:t>
            </a:r>
          </a:p>
          <a:p>
            <a:endParaRPr lang="en-IN" dirty="0"/>
          </a:p>
        </p:txBody>
      </p:sp>
    </p:spTree>
    <p:extLst>
      <p:ext uri="{BB962C8B-B14F-4D97-AF65-F5344CB8AC3E}">
        <p14:creationId xmlns:p14="http://schemas.microsoft.com/office/powerpoint/2010/main" val="1026422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209026" cy="5126483"/>
          </a:xfrm>
        </p:spPr>
        <p:txBody>
          <a:bodyPr>
            <a:normAutofit/>
          </a:bodyPr>
          <a:lstStyle/>
          <a:p>
            <a:r>
              <a:rPr lang="en-GB" dirty="0"/>
              <a:t> City hotels are the most preferred hotel type by the guests. So, we can say that City hotels are the busiest hotel in comparison to the resort hotel.</a:t>
            </a:r>
          </a:p>
          <a:p>
            <a:r>
              <a:rPr lang="en-GB" dirty="0" smtClean="0"/>
              <a:t>The </a:t>
            </a:r>
            <a:r>
              <a:rPr lang="en-GB" dirty="0"/>
              <a:t>average ADR of city hotels is higher as compared to the resort hotels. So, it can be said that these City hotels are generating more revenue than the resort hotels.</a:t>
            </a:r>
          </a:p>
          <a:p>
            <a:r>
              <a:rPr lang="en-GB" dirty="0" smtClean="0"/>
              <a:t>The </a:t>
            </a:r>
            <a:r>
              <a:rPr lang="en-GB" dirty="0"/>
              <a:t>total stay of guests is directly proportional to the </a:t>
            </a:r>
            <a:r>
              <a:rPr lang="en-GB" dirty="0" err="1"/>
              <a:t>adr</a:t>
            </a:r>
            <a:r>
              <a:rPr lang="en-GB" dirty="0"/>
              <a:t>. So, higher the days of stay, the higher will be ADR and revenue as </a:t>
            </a:r>
            <a:r>
              <a:rPr lang="en-GB" dirty="0" smtClean="0"/>
              <a:t>well.</a:t>
            </a:r>
          </a:p>
          <a:p>
            <a:r>
              <a:rPr lang="en-GB" dirty="0" smtClean="0"/>
              <a:t>The </a:t>
            </a:r>
            <a:r>
              <a:rPr lang="en-GB" dirty="0"/>
              <a:t>percentage of repeated guests is very low. Only 3.9% people had revisited the hotels. Rest 96.1% were new guests. So, retention rate is much low.</a:t>
            </a:r>
          </a:p>
          <a:p>
            <a:r>
              <a:rPr lang="en-GB" dirty="0" smtClean="0"/>
              <a:t>The </a:t>
            </a:r>
            <a:r>
              <a:rPr lang="en-GB" dirty="0"/>
              <a:t>percentage of required car parking spaces is very low. This means less car parking spaces don't affect the business much. Most of the customers (91.6%) do not require car parking spaces.</a:t>
            </a:r>
          </a:p>
          <a:p>
            <a:r>
              <a:rPr lang="en-GB" dirty="0" smtClean="0"/>
              <a:t>Among </a:t>
            </a:r>
            <a:r>
              <a:rPr lang="en-GB" dirty="0"/>
              <a:t>different types of meals, BB (Bed &amp; Breakfast) is the most preferred type of meal by the guests. So, guests love to opt for this meal type</a:t>
            </a:r>
            <a:r>
              <a:rPr lang="en-GB" dirty="0" smtClean="0"/>
              <a:t>.</a:t>
            </a:r>
            <a:endParaRPr lang="en-GB" dirty="0"/>
          </a:p>
        </p:txBody>
      </p:sp>
    </p:spTree>
    <p:extLst>
      <p:ext uri="{BB962C8B-B14F-4D97-AF65-F5344CB8AC3E}">
        <p14:creationId xmlns:p14="http://schemas.microsoft.com/office/powerpoint/2010/main" val="3183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1205345"/>
            <a:ext cx="10987352" cy="4770005"/>
          </a:xfrm>
        </p:spPr>
        <p:txBody>
          <a:bodyPr>
            <a:normAutofit/>
          </a:bodyPr>
          <a:lstStyle/>
          <a:p>
            <a:r>
              <a:rPr lang="en-GB" dirty="0" smtClean="0"/>
              <a:t> </a:t>
            </a:r>
            <a:r>
              <a:rPr lang="en-GB" dirty="0"/>
              <a:t>'Direct' and 'TA/TO' have almost equally contribution in ADR in both type of hotels i.e. 'City Hotel' and 'Resort Hotel'. While, GDS has highly contributed in ADR </a:t>
            </a:r>
            <a:r>
              <a:rPr lang="en-GB" dirty="0" smtClean="0"/>
              <a:t>n </a:t>
            </a:r>
            <a:r>
              <a:rPr lang="en-GB" dirty="0"/>
              <a:t>'City Hotel' </a:t>
            </a:r>
            <a:r>
              <a:rPr lang="en-GB" dirty="0" smtClean="0"/>
              <a:t>type.</a:t>
            </a:r>
          </a:p>
          <a:p>
            <a:r>
              <a:rPr lang="en-GB" dirty="0" smtClean="0"/>
              <a:t>Optimal </a:t>
            </a:r>
            <a:r>
              <a:rPr lang="en-GB" dirty="0"/>
              <a:t>stay length in both the hotel types (City and Resort Hotel) is less than 7 days. Usually people stay for a week. So, after 1 week, the optimal stay length declined drastically.</a:t>
            </a:r>
          </a:p>
          <a:p>
            <a:r>
              <a:rPr lang="en-GB" dirty="0" smtClean="0"/>
              <a:t> </a:t>
            </a:r>
            <a:r>
              <a:rPr lang="en-GB" dirty="0"/>
              <a:t>Most number of bookings have taken place in the month of July and August. July and August are the favourite months of guests to visit different places.</a:t>
            </a:r>
          </a:p>
          <a:p>
            <a:r>
              <a:rPr lang="en-GB" dirty="0" smtClean="0"/>
              <a:t>The </a:t>
            </a:r>
            <a:r>
              <a:rPr lang="en-GB" dirty="0"/>
              <a:t>mostly used distribution channel for booking is 'TA/TO'. 79.1% bookings were made through TA/TO (travel agents/ tour operators).</a:t>
            </a:r>
          </a:p>
          <a:p>
            <a:r>
              <a:rPr lang="en-GB" dirty="0"/>
              <a:t> </a:t>
            </a:r>
            <a:r>
              <a:rPr lang="en-GB" dirty="0" smtClean="0"/>
              <a:t>While </a:t>
            </a:r>
            <a:r>
              <a:rPr lang="en-GB" dirty="0"/>
              <a:t>calculating ADR across different month, it is found that for Resort hotel, ADR is high in the months of June, July, August as compared to City Hotels.</a:t>
            </a:r>
          </a:p>
          <a:p>
            <a:r>
              <a:rPr lang="en-GB" dirty="0" smtClean="0"/>
              <a:t>Almost </a:t>
            </a:r>
            <a:r>
              <a:rPr lang="en-GB" dirty="0"/>
              <a:t>1/4th of the total bookings is </a:t>
            </a:r>
            <a:r>
              <a:rPr lang="en-GB" dirty="0" err="1"/>
              <a:t>canceled</a:t>
            </a:r>
            <a:r>
              <a:rPr lang="en-GB" dirty="0"/>
              <a:t>. </a:t>
            </a:r>
            <a:r>
              <a:rPr lang="en-GB" dirty="0" err="1"/>
              <a:t>Approx</a:t>
            </a:r>
            <a:r>
              <a:rPr lang="en-GB" dirty="0"/>
              <a:t>, 27.5% bookings have got </a:t>
            </a:r>
            <a:r>
              <a:rPr lang="en-GB" dirty="0" err="1"/>
              <a:t>canceled</a:t>
            </a:r>
            <a:r>
              <a:rPr lang="en-GB" dirty="0"/>
              <a:t> out of all the bookings.</a:t>
            </a:r>
          </a:p>
          <a:p>
            <a:r>
              <a:rPr lang="en-GB" dirty="0" smtClean="0"/>
              <a:t> </a:t>
            </a:r>
            <a:r>
              <a:rPr lang="en-GB" dirty="0"/>
              <a:t>Majority of the guests have shown interest in the room type 'A'. Room type 'A' is the most preferred room type.</a:t>
            </a:r>
          </a:p>
          <a:p>
            <a:endParaRPr lang="en-IN" dirty="0"/>
          </a:p>
        </p:txBody>
      </p:sp>
    </p:spTree>
    <p:extLst>
      <p:ext uri="{BB962C8B-B14F-4D97-AF65-F5344CB8AC3E}">
        <p14:creationId xmlns:p14="http://schemas.microsoft.com/office/powerpoint/2010/main" val="87486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551408"/>
            <a:ext cx="11029615" cy="4673324"/>
          </a:xfrm>
        </p:spPr>
        <p:txBody>
          <a:bodyPr>
            <a:normAutofit/>
          </a:bodyPr>
          <a:lstStyle/>
          <a:p>
            <a:pPr marL="0" indent="0">
              <a:buNone/>
            </a:pPr>
            <a:r>
              <a:rPr lang="en-IN" sz="2000" dirty="0"/>
              <a:t>The solution that has been suggested establishes the groundwork for further developments in the field of hotel reservation optimization. The following are important areas for further research and </a:t>
            </a:r>
            <a:r>
              <a:rPr lang="en-IN" sz="2000" dirty="0" smtClean="0"/>
              <a:t>development.</a:t>
            </a:r>
            <a:endParaRPr lang="en-IN" sz="2000" b="1" dirty="0"/>
          </a:p>
          <a:p>
            <a:pPr marL="0" indent="0">
              <a:buNone/>
            </a:pPr>
            <a:r>
              <a:rPr lang="en-IN" sz="2000" b="1" dirty="0" smtClean="0"/>
              <a:t>Real-time </a:t>
            </a:r>
            <a:r>
              <a:rPr lang="en-IN" sz="2000" b="1" dirty="0"/>
              <a:t>Predictions</a:t>
            </a:r>
            <a:r>
              <a:rPr lang="en-IN" sz="2000" b="1" dirty="0" smtClean="0"/>
              <a:t>:</a:t>
            </a:r>
            <a:r>
              <a:rPr lang="en-IN" sz="2000" b="1" dirty="0"/>
              <a:t> </a:t>
            </a:r>
          </a:p>
          <a:p>
            <a:r>
              <a:rPr lang="en-IN" sz="2000" dirty="0"/>
              <a:t>Adopt real-time predictive models that take into consideration sudden variations in demand, outside circumstances, and other dynamic elements to give users the most recent information possible when making reservations</a:t>
            </a:r>
            <a:r>
              <a:rPr lang="en-IN" sz="2000" dirty="0" smtClean="0"/>
              <a:t>.’</a:t>
            </a:r>
            <a:endParaRPr lang="en-IN" sz="2000" b="1" dirty="0"/>
          </a:p>
          <a:p>
            <a:pPr marL="0" indent="0">
              <a:buNone/>
            </a:pPr>
            <a:r>
              <a:rPr lang="en-IN" sz="2000" b="1" dirty="0"/>
              <a:t>Personalization and Customization</a:t>
            </a:r>
            <a:r>
              <a:rPr lang="en-IN" sz="2000" b="1" dirty="0" smtClean="0"/>
              <a:t>:</a:t>
            </a:r>
            <a:r>
              <a:rPr lang="en-IN" sz="2000" b="1" dirty="0"/>
              <a:t> </a:t>
            </a:r>
          </a:p>
          <a:p>
            <a:r>
              <a:rPr lang="en-IN" sz="2000" dirty="0"/>
              <a:t>Improve the predictive algorithms to provide more customized recommendations by taking into account the preferences of specific guests, past loyalty, and user-specific needs, making each </a:t>
            </a:r>
            <a:r>
              <a:rPr lang="en-IN" sz="2000" dirty="0" err="1"/>
              <a:t>traveler's</a:t>
            </a:r>
            <a:r>
              <a:rPr lang="en-IN" sz="2000" dirty="0"/>
              <a:t> experience unique.</a:t>
            </a:r>
          </a:p>
          <a:p>
            <a:pPr marL="0" indent="0">
              <a:buNone/>
            </a:pPr>
            <a:endParaRPr lang="en-GB"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1592574" y="2207388"/>
            <a:ext cx="1102961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buClrTx/>
              <a:buSzTx/>
            </a:pPr>
            <a:r>
              <a:rPr kumimoji="0" lang="en-US" alt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2"/>
              </a:rPr>
              <a:t>https://www.kaggie.com/datasets</a:t>
            </a:r>
            <a:endParaRPr kumimoji="0" lang="en-US" altLang="en-US" sz="1800" b="0" i="0" u="none" strike="noStrike" cap="none" normalizeH="0" baseline="0" dirty="0" smtClean="0">
              <a:ln>
                <a:noFill/>
              </a:ln>
              <a:solidFill>
                <a:schemeClr val="tx1"/>
              </a:solidFill>
              <a:effectLst/>
            </a:endParaRPr>
          </a:p>
          <a:p>
            <a:pPr marL="0" indent="0" defTabSz="914400">
              <a:lnSpc>
                <a:spcPct val="100000"/>
              </a:lnSpc>
              <a:buClrTx/>
              <a:buSzTx/>
              <a:buNone/>
            </a:pPr>
            <a:endParaRPr kumimoji="0" lang="en-US" altLang="en-US" sz="1800" b="0" i="0" u="none" strike="noStrike" cap="none" normalizeH="0" baseline="0" dirty="0" smtClean="0">
              <a:ln>
                <a:noFill/>
              </a:ln>
              <a:solidFill>
                <a:schemeClr val="tx1"/>
              </a:solidFill>
              <a:effectLst/>
            </a:endParaRPr>
          </a:p>
          <a:p>
            <a:pPr defTabSz="914400">
              <a:lnSpc>
                <a:spcPct val="100000"/>
              </a:lnSpc>
              <a:buClrTx/>
              <a:buSzTx/>
            </a:pPr>
            <a:r>
              <a:rPr kumimoji="0" lang="en-US" alt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3"/>
              </a:rPr>
              <a:t>https://pandas.pydata.org/pandas-docs/stable/user_guide/index.html</a:t>
            </a:r>
            <a:endParaRPr kumimoji="0" lang="en-US" altLang="en-US" sz="1800" b="0" i="0" u="none" strike="noStrike" cap="none" normalizeH="0" baseline="0" dirty="0" smtClean="0">
              <a:ln>
                <a:noFill/>
              </a:ln>
              <a:solidFill>
                <a:schemeClr val="tx1"/>
              </a:solidFill>
              <a:effectLst/>
            </a:endParaRPr>
          </a:p>
          <a:p>
            <a:pPr marL="0" indent="0" defTabSz="914400">
              <a:lnSpc>
                <a:spcPct val="100000"/>
              </a:lnSpc>
              <a:buClrTx/>
              <a:buSzTx/>
              <a:buNone/>
            </a:pPr>
            <a:endParaRPr kumimoji="0" lang="en-US" altLang="en-US" sz="1800" b="0" i="0" u="none" strike="noStrike" cap="none" normalizeH="0" baseline="0" dirty="0" smtClean="0">
              <a:ln>
                <a:noFill/>
              </a:ln>
              <a:solidFill>
                <a:schemeClr val="tx1"/>
              </a:solidFill>
              <a:effectLst/>
            </a:endParaRPr>
          </a:p>
          <a:p>
            <a:pPr defTabSz="914400">
              <a:lnSpc>
                <a:spcPct val="100000"/>
              </a:lnSpc>
              <a:buClrTx/>
              <a:buSzTx/>
            </a:pPr>
            <a:r>
              <a:rPr kumimoji="0" lang="en-US" alt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4"/>
              </a:rPr>
              <a:t>https://seaborn.pydata.org/</a:t>
            </a:r>
            <a:endParaRPr lang="en-US" altLang="en-US" sz="1800" dirty="0"/>
          </a:p>
          <a:p>
            <a:pPr marL="0" indent="0" defTabSz="914400">
              <a:lnSpc>
                <a:spcPct val="100000"/>
              </a:lnSpc>
              <a:buClrTx/>
              <a:buSzTx/>
              <a:buNone/>
            </a:pPr>
            <a:endParaRPr kumimoji="0" lang="en-US" altLang="en-US" sz="1800" b="0" i="0" u="none" strike="noStrike" cap="none" normalizeH="0" baseline="0" dirty="0" smtClean="0">
              <a:ln>
                <a:noFill/>
              </a:ln>
              <a:solidFill>
                <a:schemeClr val="tx1"/>
              </a:solidFill>
              <a:effectLst/>
            </a:endParaRPr>
          </a:p>
          <a:p>
            <a:pPr defTabSz="914400">
              <a:lnSpc>
                <a:spcPct val="100000"/>
              </a:lnSpc>
              <a:buClrTx/>
              <a:buSzTx/>
            </a:pPr>
            <a:r>
              <a:rPr kumimoji="0" lang="en-US" alt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5"/>
              </a:rPr>
              <a:t>https://matplotlib.org/stable/contents.html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34291" y="1237631"/>
            <a:ext cx="10747727" cy="4830659"/>
          </a:xfrm>
        </p:spPr>
        <p:txBody>
          <a:bodyPr>
            <a:normAutofit/>
          </a:bodyPr>
          <a:lstStyle/>
          <a:p>
            <a:pPr marL="0" indent="0">
              <a:buNone/>
            </a:pPr>
            <a:r>
              <a:rPr lang="en-GB" sz="2400" dirty="0">
                <a:solidFill>
                  <a:srgbClr val="0F0F0F"/>
                </a:solidFill>
                <a:ea typeface="+mn-lt"/>
                <a:cs typeface="+mn-lt"/>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GB" sz="2400" dirty="0" err="1">
                <a:solidFill>
                  <a:srgbClr val="0F0F0F"/>
                </a:solidFill>
                <a:ea typeface="+mn-lt"/>
                <a:cs typeface="+mn-lt"/>
              </a:rPr>
              <a:t>analyze</a:t>
            </a:r>
            <a:r>
              <a:rPr lang="en-GB" sz="2400" dirty="0">
                <a:solidFill>
                  <a:srgbClr val="0F0F0F"/>
                </a:solidFill>
                <a:ea typeface="+mn-lt"/>
                <a:cs typeface="+mn-lt"/>
              </a:rPr>
              <a:t> the data to discover important factors that govern the bookings.</a:t>
            </a:r>
            <a:endParaRPr lang="en-IN" sz="1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rPr>
              <a:t>Project Summary</a:t>
            </a:r>
          </a:p>
        </p:txBody>
      </p:sp>
      <p:sp>
        <p:nvSpPr>
          <p:cNvPr id="3" name="Content Placeholder 2"/>
          <p:cNvSpPr>
            <a:spLocks noGrp="1"/>
          </p:cNvSpPr>
          <p:nvPr>
            <p:ph idx="1"/>
          </p:nvPr>
        </p:nvSpPr>
        <p:spPr>
          <a:xfrm>
            <a:off x="581192" y="1302025"/>
            <a:ext cx="11306008" cy="5334301"/>
          </a:xfrm>
        </p:spPr>
        <p:txBody>
          <a:bodyPr>
            <a:normAutofit/>
          </a:bodyPr>
          <a:lstStyle/>
          <a:p>
            <a:r>
              <a:rPr lang="en-GB" dirty="0"/>
              <a:t>In this project we began to explore the dataset in which Hotel Booking comprises of two types of hotels </a:t>
            </a:r>
            <a:r>
              <a:rPr lang="en-GB" dirty="0" err="1"/>
              <a:t>i.e</a:t>
            </a:r>
            <a:r>
              <a:rPr lang="en-GB" dirty="0"/>
              <a:t> City Hotel and Resort Hotel.</a:t>
            </a:r>
          </a:p>
          <a:p>
            <a:r>
              <a:rPr lang="en-GB" dirty="0" smtClean="0"/>
              <a:t> </a:t>
            </a:r>
            <a:r>
              <a:rPr lang="en-GB" dirty="0"/>
              <a:t>In this dataset, there are 119390 rows and 32 columns.</a:t>
            </a:r>
          </a:p>
          <a:p>
            <a:r>
              <a:rPr lang="en-GB" dirty="0" smtClean="0"/>
              <a:t> </a:t>
            </a:r>
            <a:r>
              <a:rPr lang="en-GB" dirty="0"/>
              <a:t>All the columns are divided into three </a:t>
            </a:r>
            <a:r>
              <a:rPr lang="en-GB" dirty="0" err="1"/>
              <a:t>dtypes</a:t>
            </a:r>
            <a:r>
              <a:rPr lang="en-GB" dirty="0"/>
              <a:t> : Object, float64 and int64.</a:t>
            </a:r>
          </a:p>
          <a:p>
            <a:r>
              <a:rPr lang="en-GB" dirty="0" smtClean="0"/>
              <a:t> </a:t>
            </a:r>
            <a:r>
              <a:rPr lang="en-GB" dirty="0"/>
              <a:t>In this dataset, there are both duplicates and missing values available. So, we have to deal with that and as a result </a:t>
            </a:r>
            <a:r>
              <a:rPr lang="en-GB" dirty="0" err="1"/>
              <a:t>i</a:t>
            </a:r>
            <a:r>
              <a:rPr lang="en-GB" dirty="0"/>
              <a:t> have replaced the null and missing values and also </a:t>
            </a:r>
            <a:r>
              <a:rPr lang="en-GB" dirty="0" err="1"/>
              <a:t>i</a:t>
            </a:r>
            <a:r>
              <a:rPr lang="en-GB" dirty="0"/>
              <a:t> dropped the duplicate values.</a:t>
            </a:r>
          </a:p>
          <a:p>
            <a:r>
              <a:rPr lang="en-GB" dirty="0" smtClean="0"/>
              <a:t>The </a:t>
            </a:r>
            <a:r>
              <a:rPr lang="en-GB" dirty="0"/>
              <a:t>maximum number of missing values are from 'Company' column then followed by '</a:t>
            </a:r>
            <a:r>
              <a:rPr lang="en-GB" dirty="0" err="1"/>
              <a:t>Agent','Country</a:t>
            </a:r>
            <a:r>
              <a:rPr lang="en-GB" dirty="0"/>
              <a:t>' and 'Children' columns. The 'Children' column consists of only 4 null values while 'Company' column consists of 112593 null values.</a:t>
            </a:r>
          </a:p>
          <a:p>
            <a:r>
              <a:rPr lang="en-GB" dirty="0"/>
              <a:t>T</a:t>
            </a:r>
            <a:r>
              <a:rPr lang="en-GB" dirty="0" smtClean="0"/>
              <a:t>his </a:t>
            </a:r>
            <a:r>
              <a:rPr lang="en-GB" dirty="0"/>
              <a:t>project, </a:t>
            </a:r>
            <a:r>
              <a:rPr lang="en-GB" dirty="0" err="1"/>
              <a:t>i</a:t>
            </a:r>
            <a:r>
              <a:rPr lang="en-GB" dirty="0"/>
              <a:t> divided the data manipulation workflow into three categories i.e. Data Collection, Data cleaning &amp; manipulation and EDA(Exploratory Data Analysis).</a:t>
            </a:r>
          </a:p>
          <a:p>
            <a:r>
              <a:rPr lang="en-GB" dirty="0" smtClean="0"/>
              <a:t>In </a:t>
            </a:r>
            <a:r>
              <a:rPr lang="en-GB" dirty="0"/>
              <a:t>moving further, </a:t>
            </a:r>
            <a:r>
              <a:rPr lang="en-GB" dirty="0" err="1"/>
              <a:t>i</a:t>
            </a:r>
            <a:r>
              <a:rPr lang="en-GB" dirty="0"/>
              <a:t> have used various basic functions and attributes </a:t>
            </a:r>
            <a:r>
              <a:rPr lang="en-GB" dirty="0" err="1"/>
              <a:t>i.e</a:t>
            </a:r>
            <a:r>
              <a:rPr lang="en-GB" dirty="0"/>
              <a:t> Data collections first step to find different columns which is done by various methods like Head(), tail(), info(), describe(), columns() and some others method used for data collections.</a:t>
            </a:r>
          </a:p>
          <a:p>
            <a:r>
              <a:rPr lang="en-GB" dirty="0" smtClean="0"/>
              <a:t>As </a:t>
            </a:r>
            <a:r>
              <a:rPr lang="en-GB" dirty="0" err="1"/>
              <a:t>i</a:t>
            </a:r>
            <a:r>
              <a:rPr lang="en-GB" dirty="0"/>
              <a:t> further moved, </a:t>
            </a:r>
            <a:r>
              <a:rPr lang="en-GB" dirty="0" err="1"/>
              <a:t>i</a:t>
            </a:r>
            <a:r>
              <a:rPr lang="en-GB" dirty="0"/>
              <a:t> check the number of unique values of each columns and generate a list of those values and then also find the unique values of each columns later on. </a:t>
            </a:r>
          </a:p>
        </p:txBody>
      </p:sp>
    </p:spTree>
    <p:extLst>
      <p:ext uri="{BB962C8B-B14F-4D97-AF65-F5344CB8AC3E}">
        <p14:creationId xmlns:p14="http://schemas.microsoft.com/office/powerpoint/2010/main" val="356791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610" y="914099"/>
            <a:ext cx="11029615" cy="5500556"/>
          </a:xfrm>
        </p:spPr>
        <p:txBody>
          <a:bodyPr>
            <a:normAutofit fontScale="92500"/>
          </a:bodyPr>
          <a:lstStyle/>
          <a:p>
            <a:r>
              <a:rPr lang="en-GB" dirty="0" smtClean="0"/>
              <a:t>Then </a:t>
            </a:r>
            <a:r>
              <a:rPr lang="en-GB" dirty="0"/>
              <a:t>further </a:t>
            </a:r>
            <a:r>
              <a:rPr lang="en-GB" dirty="0" err="1"/>
              <a:t>i</a:t>
            </a:r>
            <a:r>
              <a:rPr lang="en-GB" dirty="0"/>
              <a:t> converted the datatypes of columns into appropriate datatype. I added some of the columns name here, one is '</a:t>
            </a:r>
            <a:r>
              <a:rPr lang="en-GB" dirty="0" err="1"/>
              <a:t>total_people</a:t>
            </a:r>
            <a:r>
              <a:rPr lang="en-GB" dirty="0"/>
              <a:t>' and other is '</a:t>
            </a:r>
            <a:r>
              <a:rPr lang="en-GB" dirty="0" err="1"/>
              <a:t>total_stay</a:t>
            </a:r>
            <a:r>
              <a:rPr lang="en-GB" dirty="0"/>
              <a:t>'.</a:t>
            </a:r>
          </a:p>
          <a:p>
            <a:r>
              <a:rPr lang="en-GB" dirty="0" smtClean="0"/>
              <a:t>Find </a:t>
            </a:r>
            <a:r>
              <a:rPr lang="en-GB" dirty="0"/>
              <a:t>some columns are not in accurate data types which correct it later, done in Data cleaning part and as well as duplicates data items must be removed as </a:t>
            </a:r>
            <a:r>
              <a:rPr lang="en-GB" dirty="0" err="1"/>
              <a:t>i</a:t>
            </a:r>
            <a:r>
              <a:rPr lang="en-GB" dirty="0"/>
              <a:t> find duplicate items equal to 31994 which is dropped from dataset later.</a:t>
            </a:r>
          </a:p>
          <a:p>
            <a:r>
              <a:rPr lang="en-GB" dirty="0" smtClean="0"/>
              <a:t>I </a:t>
            </a:r>
            <a:r>
              <a:rPr lang="en-GB" dirty="0"/>
              <a:t>found that there were some rows in which the combining values of adults, babies and </a:t>
            </a:r>
            <a:r>
              <a:rPr lang="en-GB" dirty="0" err="1"/>
              <a:t>childrens</a:t>
            </a:r>
            <a:r>
              <a:rPr lang="en-GB" dirty="0"/>
              <a:t> was 0, so this simply means there were no guests as 0 indicates presence of none. So, there were no bookings made. As a result, </a:t>
            </a:r>
            <a:r>
              <a:rPr lang="en-GB" dirty="0" err="1"/>
              <a:t>i</a:t>
            </a:r>
            <a:r>
              <a:rPr lang="en-GB" dirty="0"/>
              <a:t> simply dropped the rows where combining values of adults, babies and children columns was 0.</a:t>
            </a:r>
          </a:p>
          <a:p>
            <a:r>
              <a:rPr lang="en-GB" dirty="0" smtClean="0"/>
              <a:t>The </a:t>
            </a:r>
            <a:r>
              <a:rPr lang="en-GB" dirty="0"/>
              <a:t>data type of '</a:t>
            </a:r>
            <a:r>
              <a:rPr lang="en-GB" dirty="0" err="1"/>
              <a:t>reservation_status_date</a:t>
            </a:r>
            <a:r>
              <a:rPr lang="en-GB" dirty="0"/>
              <a:t>' column was object type, so it was changed to date type format for better use.</a:t>
            </a:r>
          </a:p>
          <a:p>
            <a:r>
              <a:rPr lang="en-GB" dirty="0" smtClean="0"/>
              <a:t> </a:t>
            </a:r>
            <a:r>
              <a:rPr lang="en-GB" dirty="0"/>
              <a:t>Before visualizing any data from the data set we have to do data wrangling. For that, </a:t>
            </a:r>
            <a:r>
              <a:rPr lang="en-GB" dirty="0" err="1"/>
              <a:t>i</a:t>
            </a:r>
            <a:r>
              <a:rPr lang="en-GB" dirty="0"/>
              <a:t> have checked the null value of all the columns. After checking, when </a:t>
            </a:r>
            <a:r>
              <a:rPr lang="en-GB" dirty="0" err="1"/>
              <a:t>i</a:t>
            </a:r>
            <a:r>
              <a:rPr lang="en-GB" dirty="0"/>
              <a:t> find minimal number of null values, filling these null values with necessary values as per requirement by using </a:t>
            </a:r>
            <a:r>
              <a:rPr lang="en-GB" dirty="0" err="1"/>
              <a:t>fillna</a:t>
            </a:r>
            <a:r>
              <a:rPr lang="en-GB" dirty="0"/>
              <a:t>().</a:t>
            </a:r>
          </a:p>
          <a:p>
            <a:r>
              <a:rPr lang="en-GB" dirty="0" smtClean="0"/>
              <a:t>So</a:t>
            </a:r>
            <a:r>
              <a:rPr lang="en-GB" dirty="0"/>
              <a:t>, after completing the process of data wrangling, </a:t>
            </a:r>
            <a:r>
              <a:rPr lang="en-GB" dirty="0" err="1"/>
              <a:t>i</a:t>
            </a:r>
            <a:r>
              <a:rPr lang="en-GB" dirty="0"/>
              <a:t> moved to the data visualization part.</a:t>
            </a:r>
          </a:p>
          <a:p>
            <a:r>
              <a:rPr lang="en-GB" dirty="0" smtClean="0"/>
              <a:t>In </a:t>
            </a:r>
            <a:r>
              <a:rPr lang="en-GB" dirty="0"/>
              <a:t>the data visualization process, </a:t>
            </a:r>
            <a:r>
              <a:rPr lang="en-GB" dirty="0" err="1"/>
              <a:t>i</a:t>
            </a:r>
            <a:r>
              <a:rPr lang="en-GB" dirty="0"/>
              <a:t> have used various charts and have dived deep understanding the graphs to catch the proper insights from the data. That gives the business outcomes which will ultimately boost the businesses.</a:t>
            </a:r>
          </a:p>
          <a:p>
            <a:r>
              <a:rPr lang="en-GB" dirty="0" smtClean="0"/>
              <a:t>So</a:t>
            </a:r>
            <a:r>
              <a:rPr lang="en-GB" dirty="0"/>
              <a:t>, </a:t>
            </a:r>
            <a:r>
              <a:rPr lang="en-GB" dirty="0" err="1"/>
              <a:t>i</a:t>
            </a:r>
            <a:r>
              <a:rPr lang="en-GB" dirty="0"/>
              <a:t> explored and </a:t>
            </a:r>
            <a:r>
              <a:rPr lang="en-GB" dirty="0" err="1"/>
              <a:t>analyzed</a:t>
            </a:r>
            <a:r>
              <a:rPr lang="en-GB" dirty="0"/>
              <a:t> the data to discover important factors that govern the bookings.</a:t>
            </a:r>
          </a:p>
          <a:p>
            <a:endParaRPr lang="en-IN" dirty="0"/>
          </a:p>
        </p:txBody>
      </p:sp>
    </p:spTree>
    <p:extLst>
      <p:ext uri="{BB962C8B-B14F-4D97-AF65-F5344CB8AC3E}">
        <p14:creationId xmlns:p14="http://schemas.microsoft.com/office/powerpoint/2010/main" val="383698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967304"/>
            <a:ext cx="11613485" cy="5563973"/>
          </a:xfrm>
        </p:spPr>
        <p:txBody>
          <a:bodyPr vert="horz" lIns="91440" tIns="45720" rIns="91440" bIns="45720" rtlCol="0" anchor="ctr">
            <a:noAutofit/>
          </a:bodyPr>
          <a:lstStyle/>
          <a:p>
            <a:pPr marL="0" indent="0">
              <a:buNone/>
            </a:pPr>
            <a:r>
              <a:rPr lang="en-IN" b="1" dirty="0"/>
              <a:t>DATA COLLECTION </a:t>
            </a:r>
          </a:p>
          <a:p>
            <a:r>
              <a:rPr lang="en-IN" dirty="0" smtClean="0"/>
              <a:t> 	Here </a:t>
            </a:r>
            <a:r>
              <a:rPr lang="en-IN" dirty="0"/>
              <a:t>we will going through each variable &amp; will do proper understanding of each variable of data. &amp; Import a data to </a:t>
            </a:r>
            <a:r>
              <a:rPr lang="en-IN" dirty="0" smtClean="0"/>
              <a:t>	further </a:t>
            </a:r>
            <a:r>
              <a:rPr lang="en-IN" dirty="0"/>
              <a:t>process</a:t>
            </a:r>
            <a:r>
              <a:rPr lang="en-IN" dirty="0" smtClean="0"/>
              <a:t>.</a:t>
            </a:r>
          </a:p>
          <a:p>
            <a:pPr marL="0" indent="0">
              <a:buNone/>
            </a:pPr>
            <a:endParaRPr lang="en-IN" dirty="0"/>
          </a:p>
          <a:p>
            <a:pPr marL="0" indent="0">
              <a:buNone/>
            </a:pPr>
            <a:r>
              <a:rPr lang="en-IN" b="1" dirty="0"/>
              <a:t>DATA CLEANING &amp; MANIPULATION:</a:t>
            </a:r>
          </a:p>
          <a:p>
            <a:r>
              <a:rPr lang="en-IN" dirty="0" smtClean="0"/>
              <a:t>	Data </a:t>
            </a:r>
            <a:r>
              <a:rPr lang="en-IN" dirty="0"/>
              <a:t>Cleaning means the process of identifying the incorrect, incomplete, inaccurate, irrelevant or missing part of the </a:t>
            </a:r>
            <a:r>
              <a:rPr lang="en-IN" dirty="0" smtClean="0"/>
              <a:t>	data </a:t>
            </a:r>
            <a:r>
              <a:rPr lang="en-IN" dirty="0"/>
              <a:t>and then modifying, replacing or deleting them according to the necessity</a:t>
            </a:r>
            <a:r>
              <a:rPr lang="en-IN" dirty="0" smtClean="0"/>
              <a:t>.</a:t>
            </a:r>
          </a:p>
          <a:p>
            <a:pPr marL="0" indent="0">
              <a:buNone/>
            </a:pPr>
            <a:endParaRPr lang="en-IN" b="1" dirty="0"/>
          </a:p>
          <a:p>
            <a:pPr marL="0" indent="0">
              <a:buNone/>
            </a:pPr>
            <a:r>
              <a:rPr lang="en-IN" b="1" dirty="0"/>
              <a:t>EDA &amp; VISUALIZATION:</a:t>
            </a:r>
          </a:p>
          <a:p>
            <a:r>
              <a:rPr lang="en-IN" dirty="0" smtClean="0"/>
              <a:t>	Exploratory </a:t>
            </a:r>
            <a:r>
              <a:rPr lang="en-IN" dirty="0"/>
              <a:t>Data Analysis (EDA) is a process of describing the data by means of statistical and visualization techniques </a:t>
            </a:r>
            <a:r>
              <a:rPr lang="en-IN" dirty="0" smtClean="0"/>
              <a:t>	in </a:t>
            </a:r>
            <a:r>
              <a:rPr lang="en-IN" dirty="0"/>
              <a:t>order to bring important aspects of that data into focus for further analysis.</a:t>
            </a:r>
          </a:p>
        </p:txBody>
      </p:sp>
    </p:spTree>
    <p:extLst>
      <p:ext uri="{BB962C8B-B14F-4D97-AF65-F5344CB8AC3E}">
        <p14:creationId xmlns:p14="http://schemas.microsoft.com/office/powerpoint/2010/main" val="321035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53291" y="1372977"/>
            <a:ext cx="11485418" cy="4921028"/>
          </a:xfrm>
        </p:spPr>
        <p:txBody>
          <a:bodyPr>
            <a:normAutofit lnSpcReduction="10000"/>
          </a:bodyPr>
          <a:lstStyle/>
          <a:p>
            <a:pPr marL="0" indent="0">
              <a:buNone/>
            </a:pPr>
            <a:r>
              <a:rPr lang="en-IN" sz="2000" dirty="0" smtClean="0"/>
              <a:t>A </a:t>
            </a:r>
            <a:r>
              <a:rPr lang="en-IN" sz="2000" dirty="0"/>
              <a:t>combination of feature engineering, machine learning, and data processing would be used to build the </a:t>
            </a:r>
            <a:r>
              <a:rPr lang="en-IN" sz="2000" dirty="0" smtClean="0"/>
              <a:t>suggested </a:t>
            </a:r>
            <a:r>
              <a:rPr lang="en-IN" sz="2000" dirty="0"/>
              <a:t>solution. The essential system and library requirements are as follows</a:t>
            </a:r>
            <a:r>
              <a:rPr lang="en-IN" sz="2000" dirty="0" smtClean="0"/>
              <a:t>:</a:t>
            </a:r>
          </a:p>
          <a:p>
            <a:pPr marL="0" indent="0">
              <a:buNone/>
            </a:pPr>
            <a:endParaRPr lang="en-IN" sz="2000" dirty="0"/>
          </a:p>
          <a:p>
            <a:pPr marL="0" indent="0">
              <a:buNone/>
            </a:pPr>
            <a:r>
              <a:rPr lang="en-IN" sz="2000" b="1" dirty="0" smtClean="0"/>
              <a:t> System </a:t>
            </a:r>
            <a:r>
              <a:rPr lang="en-IN" sz="2000" b="1" dirty="0"/>
              <a:t>Requirements:</a:t>
            </a:r>
          </a:p>
          <a:p>
            <a:pPr marL="0" indent="0">
              <a:buNone/>
            </a:pPr>
            <a:r>
              <a:rPr lang="en-IN" sz="2000" dirty="0" smtClean="0"/>
              <a:t> 1</a:t>
            </a:r>
            <a:r>
              <a:rPr lang="en-IN" sz="2000" dirty="0"/>
              <a:t>. Hardware:</a:t>
            </a:r>
          </a:p>
          <a:p>
            <a:r>
              <a:rPr lang="en-IN" sz="2000" dirty="0" smtClean="0"/>
              <a:t>A </a:t>
            </a:r>
            <a:r>
              <a:rPr lang="en-IN" sz="2000" dirty="0"/>
              <a:t>powerful enough computer, ideally with many cores or a GPU to speed up the training of machine learning </a:t>
            </a:r>
            <a:r>
              <a:rPr lang="en-IN" sz="2000" dirty="0" smtClean="0"/>
              <a:t>	models.</a:t>
            </a:r>
          </a:p>
          <a:p>
            <a:r>
              <a:rPr lang="en-IN" sz="2000" dirty="0" smtClean="0"/>
              <a:t>Enough </a:t>
            </a:r>
            <a:r>
              <a:rPr lang="en-IN" sz="2000" dirty="0"/>
              <a:t>RAM to meet the computing demands and the size of the dataset</a:t>
            </a:r>
            <a:r>
              <a:rPr lang="en-IN" sz="2000" dirty="0" smtClean="0"/>
              <a:t>.</a:t>
            </a:r>
          </a:p>
          <a:p>
            <a:pPr marL="0" indent="0">
              <a:buNone/>
            </a:pPr>
            <a:endParaRPr lang="en-IN" sz="2000" dirty="0"/>
          </a:p>
          <a:p>
            <a:pPr marL="0" indent="0">
              <a:buNone/>
            </a:pPr>
            <a:r>
              <a:rPr lang="en-IN" sz="2000" dirty="0" smtClean="0"/>
              <a:t>2</a:t>
            </a:r>
            <a:r>
              <a:rPr lang="en-IN" sz="2000" dirty="0"/>
              <a:t>. Software:</a:t>
            </a:r>
          </a:p>
          <a:p>
            <a:r>
              <a:rPr lang="en-IN" sz="2000" dirty="0" smtClean="0"/>
              <a:t>An </a:t>
            </a:r>
            <a:r>
              <a:rPr lang="en-IN" sz="2000" dirty="0"/>
              <a:t>OS (such as Windows, Linux, or </a:t>
            </a:r>
            <a:r>
              <a:rPr lang="en-IN" sz="2000" dirty="0" err="1"/>
              <a:t>macOS</a:t>
            </a:r>
            <a:r>
              <a:rPr lang="en-IN" sz="2000" dirty="0"/>
              <a:t>) that is compatible with the necessary machine learning libraries.</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036" y="581891"/>
            <a:ext cx="11042771" cy="5393459"/>
          </a:xfrm>
        </p:spPr>
        <p:txBody>
          <a:bodyPr>
            <a:noAutofit/>
          </a:bodyPr>
          <a:lstStyle/>
          <a:p>
            <a:pPr marL="0" indent="0">
              <a:buNone/>
            </a:pPr>
            <a:r>
              <a:rPr lang="en-IN" sz="2000" b="1" dirty="0"/>
              <a:t>Library </a:t>
            </a:r>
            <a:r>
              <a:rPr lang="en-IN" sz="2000" b="1" dirty="0" smtClean="0"/>
              <a:t>Requirements:</a:t>
            </a:r>
          </a:p>
          <a:p>
            <a:pPr marL="0" indent="0">
              <a:buNone/>
            </a:pPr>
            <a:endParaRPr lang="en-IN" sz="2000" dirty="0" smtClean="0"/>
          </a:p>
          <a:p>
            <a:pPr marL="0" indent="0">
              <a:buNone/>
            </a:pPr>
            <a:r>
              <a:rPr lang="en-IN" sz="2000" dirty="0" smtClean="0"/>
              <a:t>1</a:t>
            </a:r>
            <a:r>
              <a:rPr lang="en-IN" sz="2000" dirty="0"/>
              <a:t>. Data Analysis and Processing:</a:t>
            </a:r>
          </a:p>
          <a:p>
            <a:r>
              <a:rPr lang="en-IN" sz="2000" dirty="0" smtClean="0"/>
              <a:t>Pandas</a:t>
            </a:r>
            <a:r>
              <a:rPr lang="en-IN" sz="2000" dirty="0"/>
              <a:t>: For analysis and data processing</a:t>
            </a:r>
            <a:r>
              <a:rPr lang="en-IN" sz="2000" dirty="0" smtClean="0"/>
              <a:t>.</a:t>
            </a:r>
          </a:p>
          <a:p>
            <a:r>
              <a:rPr lang="en-IN" sz="2000" dirty="0" err="1" smtClean="0"/>
              <a:t>NumPy</a:t>
            </a:r>
            <a:r>
              <a:rPr lang="en-IN" sz="2000" dirty="0"/>
              <a:t>: For data operations involving numbers</a:t>
            </a:r>
            <a:r>
              <a:rPr lang="en-IN" sz="2000" dirty="0" smtClean="0"/>
              <a:t>.</a:t>
            </a:r>
          </a:p>
          <a:p>
            <a:pPr marL="0" indent="0">
              <a:buNone/>
            </a:pPr>
            <a:endParaRPr lang="en-IN" sz="1800" dirty="0"/>
          </a:p>
          <a:p>
            <a:pPr marL="0" indent="0">
              <a:buNone/>
            </a:pPr>
            <a:r>
              <a:rPr lang="en-IN" sz="2000" dirty="0" smtClean="0"/>
              <a:t>2</a:t>
            </a:r>
            <a:r>
              <a:rPr lang="en-IN" sz="2000" dirty="0"/>
              <a:t>. Data Visualization:</a:t>
            </a:r>
          </a:p>
          <a:p>
            <a:r>
              <a:rPr lang="en-IN" sz="2000" dirty="0" err="1" smtClean="0"/>
              <a:t>Matplotlib</a:t>
            </a:r>
            <a:r>
              <a:rPr lang="en-IN" sz="2000" dirty="0" smtClean="0"/>
              <a:t> </a:t>
            </a:r>
            <a:r>
              <a:rPr lang="en-IN" sz="2000" dirty="0"/>
              <a:t>and </a:t>
            </a:r>
            <a:r>
              <a:rPr lang="en-IN" sz="2000" dirty="0" err="1"/>
              <a:t>Seaborn</a:t>
            </a:r>
            <a:r>
              <a:rPr lang="en-IN" sz="2000" dirty="0"/>
              <a:t>: For building data-pattern visualizations.</a:t>
            </a:r>
          </a:p>
          <a:p>
            <a:r>
              <a:rPr lang="en-IN" sz="2000" dirty="0" smtClean="0"/>
              <a:t>For </a:t>
            </a:r>
            <a:r>
              <a:rPr lang="en-IN" sz="2000" dirty="0"/>
              <a:t>more intricate visualizations, use the interactive visualization tools </a:t>
            </a:r>
            <a:r>
              <a:rPr lang="en-IN" sz="2000" dirty="0" err="1"/>
              <a:t>Plotly</a:t>
            </a:r>
            <a:r>
              <a:rPr lang="en-IN" sz="2000" dirty="0"/>
              <a:t> or </a:t>
            </a:r>
            <a:r>
              <a:rPr lang="en-IN" sz="2000" dirty="0" err="1"/>
              <a:t>Bokeh</a:t>
            </a:r>
            <a:r>
              <a:rPr lang="en-IN" sz="2000" dirty="0"/>
              <a:t>.</a:t>
            </a:r>
          </a:p>
          <a:p>
            <a:endParaRPr lang="en-IN" sz="2000" dirty="0"/>
          </a:p>
        </p:txBody>
      </p:sp>
    </p:spTree>
    <p:extLst>
      <p:ext uri="{BB962C8B-B14F-4D97-AF65-F5344CB8AC3E}">
        <p14:creationId xmlns:p14="http://schemas.microsoft.com/office/powerpoint/2010/main" val="76126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29734"/>
            <a:ext cx="11029615" cy="4673324"/>
          </a:xfrm>
        </p:spPr>
        <p:txBody>
          <a:bodyPr>
            <a:noAutofit/>
          </a:bodyPr>
          <a:lstStyle/>
          <a:p>
            <a:pPr marL="0" indent="0">
              <a:buNone/>
            </a:pPr>
            <a:endParaRPr lang="en-IN" sz="1800" b="1" dirty="0" smtClean="0"/>
          </a:p>
          <a:p>
            <a:pPr marL="0" indent="0">
              <a:buNone/>
            </a:pPr>
            <a:endParaRPr lang="en-IN" sz="1800" b="1" dirty="0"/>
          </a:p>
          <a:p>
            <a:pPr marL="0" indent="0">
              <a:buNone/>
            </a:pPr>
            <a:r>
              <a:rPr lang="en-IN" sz="1800" b="1" dirty="0" smtClean="0"/>
              <a:t>Data </a:t>
            </a:r>
            <a:r>
              <a:rPr lang="en-IN" sz="1800" b="1" dirty="0"/>
              <a:t>Exploration</a:t>
            </a:r>
            <a:r>
              <a:rPr lang="en-IN" sz="1800" b="1" dirty="0" smtClean="0"/>
              <a:t>:</a:t>
            </a:r>
            <a:endParaRPr lang="en-IN" sz="1800" b="1" dirty="0"/>
          </a:p>
          <a:p>
            <a:r>
              <a:rPr lang="en-IN" sz="1800" dirty="0" smtClean="0"/>
              <a:t>Examine </a:t>
            </a:r>
            <a:r>
              <a:rPr lang="en-IN" sz="1800" dirty="0"/>
              <a:t>the features, structure, and target variable(s) of the hotel booking dataset.</a:t>
            </a:r>
          </a:p>
          <a:p>
            <a:r>
              <a:rPr lang="en-IN" sz="1800" dirty="0" smtClean="0"/>
              <a:t>Determine </a:t>
            </a:r>
            <a:r>
              <a:rPr lang="en-IN" sz="1800" dirty="0"/>
              <a:t>any possible outliers, relationships, and patterns</a:t>
            </a:r>
            <a:r>
              <a:rPr lang="en-IN" sz="1800" dirty="0" smtClean="0"/>
              <a:t>.</a:t>
            </a:r>
          </a:p>
          <a:p>
            <a:pPr marL="0" indent="0">
              <a:buNone/>
            </a:pPr>
            <a:endParaRPr lang="en-IN" sz="1800" dirty="0"/>
          </a:p>
          <a:p>
            <a:pPr marL="0" indent="0">
              <a:buNone/>
            </a:pPr>
            <a:r>
              <a:rPr lang="en-IN" sz="1800" b="1" dirty="0" smtClean="0"/>
              <a:t>Problem </a:t>
            </a:r>
            <a:r>
              <a:rPr lang="en-IN" sz="1800" b="1" dirty="0"/>
              <a:t>Formulation</a:t>
            </a:r>
            <a:r>
              <a:rPr lang="en-IN" sz="1800" b="1" dirty="0" smtClean="0"/>
              <a:t>:</a:t>
            </a:r>
            <a:endParaRPr lang="en-IN" sz="1800" b="1" dirty="0"/>
          </a:p>
          <a:p>
            <a:r>
              <a:rPr lang="en-IN" sz="1800" dirty="0"/>
              <a:t>Describe the issue: Based on past performance, forecast the best times to book, the perfect duration of stay, and the possibility of unique requests.</a:t>
            </a:r>
          </a:p>
          <a:p>
            <a:pPr marL="0" indent="0">
              <a:buNone/>
            </a:pPr>
            <a:endParaRPr lang="en-IN" sz="1800" dirty="0" smtClean="0"/>
          </a:p>
          <a:p>
            <a:r>
              <a:rPr lang="en-IN" sz="1800" dirty="0" smtClean="0"/>
              <a:t>Regression </a:t>
            </a:r>
            <a:r>
              <a:rPr lang="en-IN" sz="1800" dirty="0"/>
              <a:t>assignments (such forecasting a day's date):</a:t>
            </a:r>
          </a:p>
          <a:p>
            <a:r>
              <a:rPr lang="en-IN" sz="1800" dirty="0"/>
              <a:t>Think about decision trees, linear regression, or ensemble techniques (</a:t>
            </a:r>
            <a:r>
              <a:rPr lang="en-IN" sz="1800" dirty="0" err="1"/>
              <a:t>XGBoost</a:t>
            </a:r>
            <a:r>
              <a:rPr lang="en-IN" sz="1800" dirty="0"/>
              <a:t>. </a:t>
            </a:r>
            <a:r>
              <a:rPr lang="en-IN" sz="1800" dirty="0" err="1"/>
              <a:t>LightGBM</a:t>
            </a:r>
            <a:r>
              <a:rPr lang="en-IN" sz="1800" dirty="0"/>
              <a:t>).</a:t>
            </a:r>
          </a:p>
          <a:p>
            <a:r>
              <a:rPr lang="en-IN" sz="1800" dirty="0" smtClean="0"/>
              <a:t>Sorting </a:t>
            </a:r>
            <a:r>
              <a:rPr lang="en-IN" sz="1800" dirty="0"/>
              <a:t>assignments (such as anticipating particular requests):</a:t>
            </a:r>
          </a:p>
          <a:p>
            <a:r>
              <a:rPr lang="en-IN" sz="1800" dirty="0" smtClean="0"/>
              <a:t>Think </a:t>
            </a:r>
            <a:r>
              <a:rPr lang="en-IN" sz="1800" dirty="0"/>
              <a:t>about random forests, decision trees, or logistic regression.</a:t>
            </a:r>
          </a:p>
          <a:p>
            <a:endParaRPr lang="en-IN" sz="1800"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219</TotalTime>
  <Words>2198</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Franklin Gothic Book</vt:lpstr>
      <vt:lpstr>Franklin Gothic Demi</vt:lpstr>
      <vt:lpstr>Wingdings 2</vt:lpstr>
      <vt:lpstr>DividendVTI</vt:lpstr>
      <vt:lpstr>Hotel Booking Analysis </vt:lpstr>
      <vt:lpstr>OUTLINE</vt:lpstr>
      <vt:lpstr>Problem Statement</vt:lpstr>
      <vt:lpstr>Project Summary</vt:lpstr>
      <vt:lpstr>PowerPoint Presentation</vt:lpstr>
      <vt:lpstr>Proposed Solution</vt:lpstr>
      <vt:lpstr>System  Approach</vt:lpstr>
      <vt:lpstr>PowerPoint Presentation</vt:lpstr>
      <vt:lpstr>Algorithm &amp; Deployment</vt:lpstr>
      <vt:lpstr>PowerPoint Presentation</vt:lpstr>
      <vt:lpstr>PowerPoint Presentation</vt:lpstr>
      <vt:lpstr>PowerPoint Presentation</vt:lpstr>
      <vt:lpstr>Result</vt:lpstr>
      <vt:lpstr>Data Vizualization, Storytelling &amp; Experimenting with charts </vt:lpstr>
      <vt:lpstr>PowerPoint Presentation</vt:lpstr>
      <vt:lpstr>PowerPoint Presentation</vt:lpstr>
      <vt:lpstr>PowerPoint Presentation</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cp:lastModifiedBy>
  <cp:revision>30</cp:revision>
  <dcterms:created xsi:type="dcterms:W3CDTF">2021-05-26T16:50:10Z</dcterms:created>
  <dcterms:modified xsi:type="dcterms:W3CDTF">2024-01-24T15:22:43Z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