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Font typeface="Arial" panose="020B0604020202020204" pitchFamily="34" charset="0"/>
              <a:buNone/>
            </a:pPr>
            <a:r>
              <a:rPr lang="en-US" dirty="0">
                <a:latin typeface="Algerian" panose="04020705040A02060702" charset="0"/>
                <a:cs typeface="Algerian" panose="04020705040A02060702" charset="0"/>
              </a:rPr>
              <a:t>Strategic Financial Planning</a:t>
            </a:r>
            <a:r>
              <a:rPr lang="en-US" dirty="0"/>
              <a:t> </a:t>
            </a:r>
            <a:br>
              <a:rPr lang="en-US" dirty="0"/>
            </a:br>
            <a:endParaRPr lang="en-US" dirty="0"/>
          </a:p>
        </p:txBody>
      </p:sp>
      <p:sp>
        <p:nvSpPr>
          <p:cNvPr id="5" name="Subtitle 4"/>
          <p:cNvSpPr>
            <a:spLocks noGrp="1"/>
          </p:cNvSpPr>
          <p:nvPr>
            <p:ph type="subTitle" idx="1"/>
          </p:nvPr>
        </p:nvSpPr>
        <p:spPr>
          <a:xfrm>
            <a:off x="579543" y="2091055"/>
            <a:ext cx="7393517" cy="1222375"/>
          </a:xfrm>
        </p:spPr>
        <p:txBody>
          <a:bodyPr/>
          <a:p>
            <a:pPr marL="457200" indent="-457200">
              <a:buFont typeface="Arial" panose="020B0604020202020204" pitchFamily="34" charset="0"/>
              <a:buChar char="•"/>
            </a:pPr>
            <a:r>
              <a:rPr lang="en-US">
                <a:latin typeface="Times New Roman" panose="02020603050405020304" charset="0"/>
                <a:cs typeface="Times New Roman" panose="02020603050405020304" charset="0"/>
              </a:rPr>
              <a:t>Meaning</a:t>
            </a:r>
            <a:endParaRPr lang="en-US">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a:latin typeface="Times New Roman" panose="02020603050405020304" charset="0"/>
                <a:cs typeface="Times New Roman" panose="02020603050405020304" charset="0"/>
              </a:rPr>
              <a:t>Objective </a:t>
            </a:r>
            <a:endParaRPr lang="en-US">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a:latin typeface="Times New Roman" panose="02020603050405020304" charset="0"/>
                <a:cs typeface="Times New Roman" panose="02020603050405020304" charset="0"/>
              </a:rPr>
              <a:t>Agmsation</a:t>
            </a:r>
            <a:endParaRPr lang="en-US">
              <a:latin typeface="Times New Roman" panose="02020603050405020304" charset="0"/>
              <a:cs typeface="Times New Roman" panose="02020603050405020304" charset="0"/>
            </a:endParaRPr>
          </a:p>
        </p:txBody>
      </p:sp>
      <p:sp>
        <p:nvSpPr>
          <p:cNvPr id="6" name="Text Box 5"/>
          <p:cNvSpPr txBox="1"/>
          <p:nvPr/>
        </p:nvSpPr>
        <p:spPr>
          <a:xfrm>
            <a:off x="7633970" y="3867150"/>
            <a:ext cx="3731260" cy="953135"/>
          </a:xfrm>
          <a:prstGeom prst="rect">
            <a:avLst/>
          </a:prstGeom>
          <a:noFill/>
        </p:spPr>
        <p:txBody>
          <a:bodyPr wrap="square" rtlCol="0">
            <a:spAutoFit/>
          </a:bodyPr>
          <a:p>
            <a:r>
              <a:rPr lang="en-US" sz="2800">
                <a:gradFill>
                  <a:gsLst>
                    <a:gs pos="0">
                      <a:srgbClr val="012D86"/>
                    </a:gs>
                    <a:gs pos="100000">
                      <a:srgbClr val="0E2557"/>
                    </a:gs>
                  </a:gsLst>
                  <a:lin scaled="0"/>
                </a:gradFill>
                <a:latin typeface="Times New Roman" panose="02020603050405020304" charset="0"/>
                <a:cs typeface="Times New Roman" panose="02020603050405020304" charset="0"/>
              </a:rPr>
              <a:t>By,</a:t>
            </a:r>
            <a:endParaRPr lang="en-US" sz="2800">
              <a:gradFill>
                <a:gsLst>
                  <a:gs pos="0">
                    <a:srgbClr val="012D86"/>
                  </a:gs>
                  <a:gs pos="100000">
                    <a:srgbClr val="0E2557"/>
                  </a:gs>
                </a:gsLst>
                <a:lin scaled="0"/>
              </a:gradFill>
              <a:latin typeface="Times New Roman" panose="02020603050405020304" charset="0"/>
              <a:cs typeface="Times New Roman" panose="02020603050405020304" charset="0"/>
            </a:endParaRPr>
          </a:p>
          <a:p>
            <a:r>
              <a:rPr lang="en-US" sz="2800">
                <a:gradFill>
                  <a:gsLst>
                    <a:gs pos="0">
                      <a:srgbClr val="012D86"/>
                    </a:gs>
                    <a:gs pos="100000">
                      <a:srgbClr val="0E2557"/>
                    </a:gs>
                  </a:gsLst>
                  <a:lin scaled="0"/>
                </a:gradFill>
                <a:latin typeface="Times New Roman" panose="02020603050405020304" charset="0"/>
                <a:cs typeface="Times New Roman" panose="02020603050405020304" charset="0"/>
              </a:rPr>
              <a:t>Rishabh Gohel</a:t>
            </a:r>
            <a:endParaRPr lang="en-US">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9" name="Content Placeholder 8" descr="Screenshot (240)"/>
          <p:cNvPicPr>
            <a:picLocks noChangeAspect="1"/>
          </p:cNvPicPr>
          <p:nvPr>
            <p:ph sz="half" idx="2"/>
          </p:nvPr>
        </p:nvPicPr>
        <p:blipFill>
          <a:blip r:embed="rId1"/>
          <a:srcRect l="19776" t="19308" r="21215" b="12432"/>
          <a:stretch>
            <a:fillRect/>
          </a:stretch>
        </p:blipFill>
        <p:spPr>
          <a:xfrm>
            <a:off x="579755" y="3749040"/>
            <a:ext cx="4420235" cy="287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heckerboard(across)">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heckerboard(across)">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0" fill="hold"/>
                                        <p:tgtEl>
                                          <p:spTgt spid="9"/>
                                        </p:tgtEl>
                                        <p:attrNameLst>
                                          <p:attrName>ppt_x</p:attrName>
                                        </p:attrNameLst>
                                      </p:cBhvr>
                                      <p:tavLst>
                                        <p:tav tm="0">
                                          <p:val>
                                            <p:strVal val="#ppt_x"/>
                                          </p:val>
                                        </p:tav>
                                        <p:tav tm="100000">
                                          <p:val>
                                            <p:strVal val="#ppt_x"/>
                                          </p:val>
                                        </p:tav>
                                      </p:tavLst>
                                    </p:anim>
                                    <p:anim calcmode="lin" valueType="num">
                                      <p:cBhvr additive="base">
                                        <p:cTn id="28" dur="5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5" grpId="0" build="p"/>
      <p:bldP spid="5"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609600" y="1600200"/>
            <a:ext cx="10793095" cy="4526280"/>
          </a:xfrm>
        </p:spPr>
        <p:txBody>
          <a:bodyPr/>
          <a:p>
            <a:pPr marL="0" indent="0" algn="just">
              <a:buNone/>
            </a:pPr>
            <a:r>
              <a:rPr lang="en-US" sz="2000"/>
              <a:t>Financial planning is the task of determining how a business will afford to achieve its strategic goals and objectives. Usually, a company creates a financial plan immediately after the vision and objectives have been set. The financial plan describes each of the activities, resources, equipment and materials that are needed to achieve these objectives, as well as the timeframes involved. The financial planning activity </a:t>
            </a:r>
            <a:endParaRPr lang="en-US" sz="2000"/>
          </a:p>
          <a:p>
            <a:pPr marL="0" indent="0" algn="l">
              <a:buNone/>
            </a:pPr>
            <a:r>
              <a:rPr lang="en-US" sz="2000"/>
              <a:t>involves the following tasks:-</a:t>
            </a:r>
            <a:endParaRPr lang="en-US" sz="2000"/>
          </a:p>
          <a:p>
            <a:pPr algn="l"/>
            <a:r>
              <a:rPr lang="en-US" sz="2000"/>
              <a:t>Assess the business environment</a:t>
            </a:r>
            <a:endParaRPr lang="en-US" sz="2000"/>
          </a:p>
          <a:p>
            <a:pPr algn="l"/>
            <a:r>
              <a:rPr lang="en-US" sz="2000"/>
              <a:t>Confirm the business vision and objectives </a:t>
            </a:r>
            <a:endParaRPr lang="en-US" sz="2000"/>
          </a:p>
          <a:p>
            <a:pPr algn="l"/>
            <a:r>
              <a:rPr lang="en-US" sz="2000"/>
              <a:t>Identify the types of resources needed to achieve these objectives</a:t>
            </a:r>
            <a:endParaRPr lang="en-US" sz="2000"/>
          </a:p>
          <a:p>
            <a:pPr algn="l"/>
            <a:r>
              <a:rPr lang="en-US" sz="2000"/>
              <a:t>Quantify the amount of resource (labor, equipment, materials )</a:t>
            </a:r>
            <a:endParaRPr lang="en-US" sz="2000"/>
          </a:p>
          <a:p>
            <a:pPr algn="l"/>
            <a:r>
              <a:rPr lang="en-US" sz="2000"/>
              <a:t>Calculate the total cost of each type of resource</a:t>
            </a:r>
            <a:endParaRPr lang="en-US" sz="2000"/>
          </a:p>
          <a:p>
            <a:pPr algn="l"/>
            <a:r>
              <a:rPr lang="en-US" sz="2000"/>
              <a:t>Summarize the costs to create a budget</a:t>
            </a:r>
            <a:endParaRPr lang="en-US" sz="2000"/>
          </a:p>
          <a:p>
            <a:pPr algn="l"/>
            <a:r>
              <a:rPr lang="en-US" sz="2000"/>
              <a:t>Identify any risks and issues with the budget set</a:t>
            </a:r>
            <a:endParaRPr lang="en-US" sz="2000"/>
          </a:p>
        </p:txBody>
      </p:sp>
      <p:sp>
        <p:nvSpPr>
          <p:cNvPr id="6" name="Text Box 5"/>
          <p:cNvSpPr txBox="1"/>
          <p:nvPr/>
        </p:nvSpPr>
        <p:spPr>
          <a:xfrm>
            <a:off x="1069340" y="337820"/>
            <a:ext cx="2641600" cy="706755"/>
          </a:xfrm>
          <a:prstGeom prst="rect">
            <a:avLst/>
          </a:prstGeom>
          <a:noFill/>
        </p:spPr>
        <p:txBody>
          <a:bodyPr wrap="square" rtlCol="0">
            <a:spAutoFit/>
          </a:bodyPr>
          <a:p>
            <a:r>
              <a:rPr lang="en-US" sz="2400" b="1">
                <a:latin typeface="Times New Roman" panose="02020603050405020304" charset="0"/>
                <a:cs typeface="Times New Roman" panose="02020603050405020304" charset="0"/>
                <a:sym typeface="+mn-ea"/>
              </a:rPr>
              <a:t>Meaning</a:t>
            </a:r>
            <a:r>
              <a:rPr lang="en-US" sz="1600" b="1">
                <a:latin typeface="Times New Roman" panose="02020603050405020304" charset="0"/>
                <a:cs typeface="Times New Roman" panose="02020603050405020304" charset="0"/>
                <a:sym typeface="+mn-ea"/>
              </a:rPr>
              <a:t>:</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725805" y="429260"/>
            <a:ext cx="10043795" cy="6000750"/>
          </a:xfrm>
          <a:prstGeom prst="rect">
            <a:avLst/>
          </a:prstGeom>
          <a:noFill/>
        </p:spPr>
        <p:txBody>
          <a:bodyPr wrap="square" rtlCol="0">
            <a:spAutoFit/>
          </a:bodyPr>
          <a:p>
            <a:r>
              <a:rPr lang="en-US" sz="2400" b="1">
                <a:latin typeface="Times New Roman" panose="02020603050405020304" charset="0"/>
                <a:cs typeface="Times New Roman" panose="02020603050405020304" charset="0"/>
              </a:rPr>
              <a:t>Levels of Strategic Financial Planning</a:t>
            </a:r>
            <a:endParaRPr lang="en-US" sz="2400" b="1">
              <a:latin typeface="Times New Roman" panose="02020603050405020304" charset="0"/>
              <a:cs typeface="Times New Roman" panose="02020603050405020304" charset="0"/>
            </a:endParaRP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1. Corporate –Level Strategy-The Set of strategic alternatives that an organization </a:t>
            </a:r>
            <a:endParaRPr lang="en-US" sz="2000"/>
          </a:p>
          <a:p>
            <a:r>
              <a:rPr lang="en-US" sz="2000"/>
              <a:t>from as it manages its operations simultaneously across several industries and </a:t>
            </a:r>
            <a:endParaRPr lang="en-US" sz="2000"/>
          </a:p>
          <a:p>
            <a:r>
              <a:rPr lang="en-US" sz="2000"/>
              <a:t>several markets.</a:t>
            </a:r>
            <a:endParaRPr lang="en-US" sz="2000"/>
          </a:p>
          <a:p>
            <a:r>
              <a:rPr lang="en-US" sz="2000"/>
              <a:t>2. Business-Level Strategy-How the organization conducts business in a particular </a:t>
            </a:r>
            <a:endParaRPr lang="en-US" sz="2000"/>
          </a:p>
          <a:p>
            <a:r>
              <a:rPr lang="en-US" sz="2000"/>
              <a:t>industry.</a:t>
            </a:r>
            <a:endParaRPr lang="en-US" sz="2000"/>
          </a:p>
          <a:p>
            <a:r>
              <a:rPr lang="en-US" sz="2000"/>
              <a:t>3. Functional-Level Strategy-Strategy developed for specific functional areas such </a:t>
            </a:r>
            <a:endParaRPr lang="en-US" sz="2000"/>
          </a:p>
          <a:p>
            <a:r>
              <a:rPr lang="en-US" sz="2000"/>
              <a:t>as marketing, finance, and so forth.</a:t>
            </a:r>
            <a:endParaRPr lang="en-US" sz="2000"/>
          </a:p>
        </p:txBody>
      </p:sp>
      <p:sp>
        <p:nvSpPr>
          <p:cNvPr id="5" name="Isosceles Triangle 4"/>
          <p:cNvSpPr/>
          <p:nvPr/>
        </p:nvSpPr>
        <p:spPr>
          <a:xfrm>
            <a:off x="3488055" y="831215"/>
            <a:ext cx="7715250" cy="2952750"/>
          </a:xfrm>
          <a:prstGeom prst="triangl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6" name="Straight Connector 5"/>
          <p:cNvCxnSpPr/>
          <p:nvPr/>
        </p:nvCxnSpPr>
        <p:spPr>
          <a:xfrm flipV="1">
            <a:off x="5818505" y="2052320"/>
            <a:ext cx="3055620" cy="2032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7" name="Straight Connector 6"/>
          <p:cNvCxnSpPr/>
          <p:nvPr/>
        </p:nvCxnSpPr>
        <p:spPr>
          <a:xfrm flipV="1">
            <a:off x="4547235" y="2828290"/>
            <a:ext cx="5597525" cy="1016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8" name="Text Box 7"/>
          <p:cNvSpPr txBox="1"/>
          <p:nvPr/>
        </p:nvSpPr>
        <p:spPr>
          <a:xfrm>
            <a:off x="6141720" y="1502410"/>
            <a:ext cx="2570480" cy="460375"/>
          </a:xfrm>
          <a:prstGeom prst="rect">
            <a:avLst/>
          </a:prstGeom>
          <a:noFill/>
        </p:spPr>
        <p:txBody>
          <a:bodyPr wrap="square" rtlCol="0">
            <a:spAutoFit/>
          </a:bodyPr>
          <a:p>
            <a:r>
              <a:rPr lang="en-US" sz="2400">
                <a:sym typeface="+mn-ea"/>
              </a:rPr>
              <a:t>Corporate Level</a:t>
            </a:r>
            <a:endParaRPr lang="en-US" sz="2400">
              <a:sym typeface="+mn-ea"/>
            </a:endParaRPr>
          </a:p>
        </p:txBody>
      </p:sp>
      <p:sp>
        <p:nvSpPr>
          <p:cNvPr id="9" name="Text Box 8"/>
          <p:cNvSpPr txBox="1"/>
          <p:nvPr/>
        </p:nvSpPr>
        <p:spPr>
          <a:xfrm>
            <a:off x="6010275" y="2264410"/>
            <a:ext cx="3035300" cy="460375"/>
          </a:xfrm>
          <a:prstGeom prst="rect">
            <a:avLst/>
          </a:prstGeom>
          <a:noFill/>
        </p:spPr>
        <p:txBody>
          <a:bodyPr wrap="square" rtlCol="0">
            <a:spAutoFit/>
          </a:bodyPr>
          <a:p>
            <a:r>
              <a:rPr lang="en-US" sz="2400">
                <a:sym typeface="+mn-ea"/>
              </a:rPr>
              <a:t>Business Level</a:t>
            </a:r>
            <a:endParaRPr lang="en-US" sz="2400">
              <a:sym typeface="+mn-ea"/>
            </a:endParaRPr>
          </a:p>
        </p:txBody>
      </p:sp>
      <p:sp>
        <p:nvSpPr>
          <p:cNvPr id="12" name="Text Box 11"/>
          <p:cNvSpPr txBox="1"/>
          <p:nvPr/>
        </p:nvSpPr>
        <p:spPr>
          <a:xfrm>
            <a:off x="6010275" y="3076575"/>
            <a:ext cx="3580130" cy="953135"/>
          </a:xfrm>
          <a:prstGeom prst="rect">
            <a:avLst/>
          </a:prstGeom>
          <a:noFill/>
        </p:spPr>
        <p:txBody>
          <a:bodyPr wrap="square" rtlCol="0">
            <a:spAutoFit/>
          </a:bodyPr>
          <a:p>
            <a:r>
              <a:rPr lang="en-US" sz="2800">
                <a:sym typeface="+mn-ea"/>
              </a:rPr>
              <a:t>Functional Level</a:t>
            </a:r>
            <a:endParaRPr lang="en-US" sz="2800"/>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9115" y="480695"/>
            <a:ext cx="10972800" cy="4525963"/>
          </a:xfrm>
        </p:spPr>
        <p:txBody>
          <a:bodyPr/>
          <a:p>
            <a:pPr marL="0" indent="0">
              <a:buNone/>
            </a:pPr>
            <a:r>
              <a:rPr lang="en-US" sz="2400" b="1">
                <a:latin typeface="Times New Roman" panose="02020603050405020304" charset="0"/>
                <a:cs typeface="Times New Roman" panose="02020603050405020304" charset="0"/>
              </a:rPr>
              <a:t>Objectives of Strategic Financial Planning</a:t>
            </a:r>
            <a:endParaRPr lang="en-US" sz="2400" b="1">
              <a:latin typeface="Times New Roman" panose="02020603050405020304" charset="0"/>
              <a:cs typeface="Times New Roman" panose="02020603050405020304" charset="0"/>
            </a:endParaRPr>
          </a:p>
          <a:p>
            <a:pPr marL="0" indent="0">
              <a:buNone/>
            </a:pPr>
            <a:endParaRPr lang="en-US" sz="2000"/>
          </a:p>
          <a:p>
            <a:pPr marL="0" indent="0">
              <a:buNone/>
            </a:pPr>
            <a:endParaRPr lang="en-US" sz="2000"/>
          </a:p>
          <a:p>
            <a:pPr marL="0" indent="0">
              <a:buNone/>
            </a:pPr>
            <a:r>
              <a:rPr lang="en-US" sz="2000"/>
              <a:t>The traditional goals of the Strategic Financial Planning are:-</a:t>
            </a:r>
            <a:endParaRPr lang="en-US" sz="2000"/>
          </a:p>
          <a:p>
            <a:r>
              <a:rPr lang="en-US" sz="2000"/>
              <a:t>Develop and implement a strategic plan that supports the organizations’ mission, vision, and </a:t>
            </a:r>
            <a:endParaRPr lang="en-US" sz="2000"/>
          </a:p>
          <a:p>
            <a:pPr marL="0" indent="0">
              <a:buNone/>
            </a:pPr>
            <a:r>
              <a:rPr lang="en-US" sz="2000"/>
              <a:t>     values</a:t>
            </a:r>
            <a:endParaRPr lang="en-US" sz="2000"/>
          </a:p>
          <a:p>
            <a:r>
              <a:rPr lang="en-US" sz="2000"/>
              <a:t>Creates organizational and business unit plans</a:t>
            </a:r>
            <a:endParaRPr lang="en-US" sz="2000"/>
          </a:p>
          <a:p>
            <a:r>
              <a:rPr lang="en-US" sz="2000"/>
              <a:t>Identify and evaluating new business opportunities </a:t>
            </a:r>
            <a:endParaRPr lang="en-US" sz="2000"/>
          </a:p>
          <a:p>
            <a:r>
              <a:rPr lang="en-US" sz="2000"/>
              <a:t>Provide training and education related to planning\</a:t>
            </a:r>
            <a:endParaRPr lang="en-US" sz="2000"/>
          </a:p>
          <a:p>
            <a:r>
              <a:rPr lang="en-US" sz="2000"/>
              <a:t>Perform market assessments and forecasts</a:t>
            </a:r>
            <a:endParaRPr lang="en-US" sz="2000"/>
          </a:p>
          <a:p>
            <a:r>
              <a:rPr lang="en-US" sz="2000"/>
              <a:t>Reconcile the plan with capital and operational budgets, as well as with human resource and </a:t>
            </a:r>
            <a:endParaRPr lang="en-US" sz="2000"/>
          </a:p>
          <a:p>
            <a:pPr marL="0" indent="0">
              <a:buNone/>
            </a:pPr>
            <a:r>
              <a:rPr lang="en-US" sz="2000"/>
              <a:t>     facility planning</a:t>
            </a:r>
            <a:endParaRPr lang="en-US" sz="2000"/>
          </a:p>
          <a:p>
            <a:r>
              <a:rPr lang="en-US" sz="2000"/>
              <a:t>Monitor plan implementation and measure results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6885" y="347345"/>
            <a:ext cx="10657205" cy="4526280"/>
          </a:xfrm>
        </p:spPr>
        <p:txBody>
          <a:bodyPr/>
          <a:p>
            <a:pPr marL="0" indent="0" algn="l">
              <a:buNone/>
            </a:pPr>
            <a:r>
              <a:rPr lang="en-US" sz="2400" b="1">
                <a:latin typeface="Times New Roman" panose="02020603050405020304" charset="0"/>
                <a:cs typeface="Times New Roman" panose="02020603050405020304" charset="0"/>
              </a:rPr>
              <a:t>Focus of Strategic Financial Planning</a:t>
            </a:r>
            <a:endParaRPr lang="en-US" sz="2400" b="1">
              <a:latin typeface="Times New Roman" panose="02020603050405020304" charset="0"/>
              <a:cs typeface="Times New Roman" panose="02020603050405020304" charset="0"/>
            </a:endParaRPr>
          </a:p>
          <a:p>
            <a:pPr marL="0" indent="0" algn="l">
              <a:buNone/>
            </a:pPr>
            <a:endParaRPr lang="en-US" sz="2000"/>
          </a:p>
          <a:p>
            <a:pPr marL="0" indent="0" algn="l">
              <a:buNone/>
            </a:pPr>
            <a:r>
              <a:rPr lang="en-US" sz="2000"/>
              <a:t>The focus of SFM is on seven areas:-</a:t>
            </a:r>
            <a:endParaRPr lang="en-US" sz="2000"/>
          </a:p>
          <a:p>
            <a:pPr marL="0" indent="0" algn="just">
              <a:buNone/>
            </a:pPr>
            <a:r>
              <a:rPr lang="en-US" sz="2000"/>
              <a:t>1. Retirement and financial planning-Much of the burden and risk of planning for retirement has shifted from employers to employees. Also the availability of funds under our social security system is subject to change. A review of your expected retirement needs, along with assets currently available, the amount of the savings, and the length of time to the desired date of retirement should be considered.</a:t>
            </a:r>
            <a:endParaRPr lang="en-US" sz="2000"/>
          </a:p>
          <a:p>
            <a:pPr marL="0" indent="0" algn="l">
              <a:buNone/>
            </a:pPr>
            <a:r>
              <a:rPr lang="en-US" sz="2000"/>
              <a:t>2. Integrating tax and financial planning-Careful consideration of income tax implications is necessary for decisions made during the financial planning process. Coordinating income tax planning concepts and issues with the financial planning goals and objectives should be implemented on an ongoing basis.</a:t>
            </a:r>
            <a:endParaRPr lang="en-US" sz="2000"/>
          </a:p>
          <a:p>
            <a:pPr marL="0" indent="0" algn="l">
              <a:buNone/>
            </a:pPr>
            <a:r>
              <a:rPr lang="en-US" sz="2000"/>
              <a:t>3. Estate Planning-Estate planning is also an important part of one’s financial plan to assure </a:t>
            </a:r>
            <a:endParaRPr lang="en-US" sz="2000"/>
          </a:p>
          <a:p>
            <a:pPr marL="0" indent="0" algn="l">
              <a:buNone/>
            </a:pPr>
            <a:r>
              <a:rPr lang="en-US" sz="2000"/>
              <a:t>care of loved ones as well as for the managing, administering and distributing of the assets. An up to date will is essential, along with the possible use of a living trust, and a durable power of attorney. Part of this process should include a review a how the assets are titled, since the best estate and financial plans can be thwarted by improper titling of assets</a:t>
            </a:r>
            <a:endParaRPr lang="en-US" sz="2000"/>
          </a:p>
          <a:p>
            <a:pPr marL="0" indent="0" algn="l">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28445"/>
            <a:ext cx="10972800" cy="4525963"/>
          </a:xfrm>
        </p:spPr>
        <p:txBody>
          <a:bodyPr/>
          <a:p>
            <a:pPr marL="0" indent="0" algn="l">
              <a:buNone/>
            </a:pPr>
            <a:r>
              <a:rPr lang="en-US" sz="2000"/>
              <a:t>4. Risk management and insurance needs-Risk management and insurance planning calls for obtaining the appropriate amount of health, life auto, homeowners, general liability, and long term care insurance. The goal is to allocate premium dollars to reduce significant risk and exposures. This includes using the appropriate deductibles and in some cases, deciding not </a:t>
            </a:r>
            <a:endParaRPr lang="en-US" sz="2000"/>
          </a:p>
          <a:p>
            <a:pPr marL="0" indent="0" algn="l">
              <a:buNone/>
            </a:pPr>
            <a:r>
              <a:rPr lang="en-US" sz="2000"/>
              <a:t>to insure against a potential loss. However, one should never risk a large loss to save a small </a:t>
            </a:r>
            <a:endParaRPr lang="en-US" sz="2000"/>
          </a:p>
          <a:p>
            <a:pPr marL="0" indent="0" algn="l">
              <a:buNone/>
            </a:pPr>
            <a:r>
              <a:rPr lang="en-US" sz="2000"/>
              <a:t>premium.</a:t>
            </a:r>
            <a:endParaRPr lang="en-US" sz="2000"/>
          </a:p>
          <a:p>
            <a:pPr marL="0" indent="0" algn="l">
              <a:buNone/>
            </a:pPr>
            <a:r>
              <a:rPr lang="en-US" sz="2000"/>
              <a:t>5. -Cash management, budgeting and debt management-Current expenditures can be reviewed and a budget prepared that would document modifications based on ones’ goals. Included would be a review of the items. Of all outstanding debt to investigate opportunities to refinance at more favorable terms. This can be accomplished with additional savings and/or a home equity line of credit.</a:t>
            </a:r>
            <a:endParaRPr lang="en-US" sz="2000"/>
          </a:p>
          <a:p>
            <a:pPr marL="0" indent="0" algn="l">
              <a:buNone/>
            </a:pPr>
            <a:r>
              <a:rPr lang="en-US" sz="2000"/>
              <a:t>6. Education planning and income splitting-Education costs continue to increase at a higher rate than the rate of inflation. A review of the progress toward funding education should be completed along with investing potential sources of financial aid.</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259455" y="2829560"/>
            <a:ext cx="5672455" cy="1198880"/>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t">
            <a:spAutoFit/>
          </a:bodyPr>
          <a:p>
            <a:pPr algn="ctr"/>
            <a:r>
              <a:rPr lang="en-US" altLang="zh-CN" sz="7200" b="1">
                <a:ln/>
                <a:solidFill>
                  <a:srgbClr val="FF0000"/>
                </a:solidFill>
                <a:effectLst>
                  <a:reflection blurRad="6350" stA="53000" endA="300" endPos="35500" dir="5400000" sy="-90000" algn="bl" rotWithShape="0"/>
                </a:effectLst>
              </a:rPr>
              <a:t>Thank you</a:t>
            </a:r>
            <a:endParaRPr lang="en-US" altLang="zh-CN" sz="7200" b="1">
              <a:ln/>
              <a:solidFill>
                <a:srgbClr val="FF0000"/>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3384284967_1_1"/>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4264</Words>
  <Application>WPS Presentation</Application>
  <PresentationFormat>Widescreen</PresentationFormat>
  <Paragraphs>80</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Calibri Light</vt:lpstr>
      <vt:lpstr>Calibri</vt:lpstr>
      <vt:lpstr>Microsoft YaHei</vt:lpstr>
      <vt:lpstr>Arial Unicode MS</vt:lpstr>
      <vt:lpstr>Bahnschrift Light</vt:lpstr>
      <vt:lpstr>Bahnschrift Condensed</vt:lpstr>
      <vt:lpstr>Algerian</vt:lpstr>
      <vt:lpstr>Gloucester MT Extra Condensed</vt:lpstr>
      <vt:lpstr>FZYaoTi</vt:lpstr>
      <vt:lpstr>Times New Roman</vt:lpstr>
      <vt:lpstr>Agency FB</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Financial Planning  </dc:title>
  <dc:creator/>
  <cp:lastModifiedBy>Mr.Dinesh</cp:lastModifiedBy>
  <cp:revision>4</cp:revision>
  <dcterms:created xsi:type="dcterms:W3CDTF">2021-02-15T10:14:41Z</dcterms:created>
  <dcterms:modified xsi:type="dcterms:W3CDTF">2021-02-15T10:28:10Z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