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s/slide23.xml" ContentType="application/vnd.openxmlformats-officedocument.presentationml.slide+xml"/>
  <Override PartName="/ppt/slides/slide125.xml" ContentType="application/vnd.openxmlformats-officedocument.presentationml.slide+xml"/>
  <Override PartName="/ppt/slides/slide124.xml" ContentType="application/vnd.openxmlformats-officedocument.presentationml.slide+xml"/>
  <Override PartName="/ppt/slides/slide123.xml" ContentType="application/vnd.openxmlformats-officedocument.presentationml.slide+xml"/>
  <Override PartName="/ppt/slides/slide122.xml" ContentType="application/vnd.openxmlformats-officedocument.presentationml.slide+xml"/>
  <Override PartName="/ppt/slides/slide121.xml" ContentType="application/vnd.openxmlformats-officedocument.presentationml.slide+xml"/>
  <Override PartName="/ppt/slides/slide120.xml" ContentType="application/vnd.openxmlformats-officedocument.presentationml.slide+xml"/>
  <Override PartName="/ppt/slides/slide119.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34.xml" ContentType="application/vnd.openxmlformats-officedocument.presentationml.slide+xml"/>
  <Override PartName="/ppt/slides/slide133.xml" ContentType="application/vnd.openxmlformats-officedocument.presentationml.slide+xml"/>
  <Override PartName="/ppt/slides/slide132.xml" ContentType="application/vnd.openxmlformats-officedocument.presentationml.slide+xml"/>
  <Override PartName="/ppt/slides/slide131.xml" ContentType="application/vnd.openxmlformats-officedocument.presentationml.slide+xml"/>
  <Override PartName="/ppt/slides/slide130.xml" ContentType="application/vnd.openxmlformats-officedocument.presentationml.slide+xml"/>
  <Override PartName="/ppt/slides/slide129.xml" ContentType="application/vnd.openxmlformats-officedocument.presentationml.slide+xml"/>
  <Override PartName="/ppt/slides/slide118.xml" ContentType="application/vnd.openxmlformats-officedocument.presentationml.slide+xml"/>
  <Override PartName="/ppt/slides/slide117.xml" ContentType="application/vnd.openxmlformats-officedocument.presentationml.slide+xml"/>
  <Override PartName="/ppt/slides/slide116.xml" ContentType="application/vnd.openxmlformats-officedocument.presentationml.slide+xml"/>
  <Override PartName="/ppt/slides/slide106.xml" ContentType="application/vnd.openxmlformats-officedocument.presentationml.slide+xml"/>
  <Override PartName="/ppt/slides/slide105.xml" ContentType="application/vnd.openxmlformats-officedocument.presentationml.slide+xml"/>
  <Override PartName="/ppt/slides/slide104.xml" ContentType="application/vnd.openxmlformats-officedocument.presentationml.slide+xml"/>
  <Override PartName="/ppt/slides/slide103.xml" ContentType="application/vnd.openxmlformats-officedocument.presentationml.slide+xml"/>
  <Override PartName="/ppt/slides/slide102.xml" ContentType="application/vnd.openxmlformats-officedocument.presentationml.slide+xml"/>
  <Override PartName="/ppt/slides/slide101.xml" ContentType="application/vnd.openxmlformats-officedocument.presentationml.slide+xml"/>
  <Override PartName="/ppt/slides/slide100.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5.xml" ContentType="application/vnd.openxmlformats-officedocument.presentationml.slide+xml"/>
  <Override PartName="/ppt/slides/slide114.xml" ContentType="application/vnd.openxmlformats-officedocument.presentationml.slide+xml"/>
  <Override PartName="/ppt/slides/slide113.xml" ContentType="application/vnd.openxmlformats-officedocument.presentationml.slide+xml"/>
  <Override PartName="/ppt/slides/slide112.xml" ContentType="application/vnd.openxmlformats-officedocument.presentationml.slide+xml"/>
  <Override PartName="/ppt/slides/slide111.xml" ContentType="application/vnd.openxmlformats-officedocument.presentationml.slide+xml"/>
  <Override PartName="/ppt/slides/slide110.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63.xml" ContentType="application/vnd.openxmlformats-officedocument.presentationml.slide+xml"/>
  <Override PartName="/ppt/slides/slide162.xml" ContentType="application/vnd.openxmlformats-officedocument.presentationml.slide+xml"/>
  <Override PartName="/ppt/slides/slide161.xml" ContentType="application/vnd.openxmlformats-officedocument.presentationml.slide+xml"/>
  <Override PartName="/ppt/slides/slide160.xml" ContentType="application/vnd.openxmlformats-officedocument.presentationml.slide+xml"/>
  <Override PartName="/ppt/slides/slide159.xml" ContentType="application/vnd.openxmlformats-officedocument.presentationml.slide+xml"/>
  <Override PartName="/ppt/slides/slide158.xml" ContentType="application/vnd.openxmlformats-officedocument.presentationml.slide+xml"/>
  <Override PartName="/ppt/slides/slide157.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72.xml" ContentType="application/vnd.openxmlformats-officedocument.presentationml.slide+xml"/>
  <Override PartName="/ppt/slides/slide171.xml" ContentType="application/vnd.openxmlformats-officedocument.presentationml.slide+xml"/>
  <Override PartName="/ppt/slides/slide170.xml" ContentType="application/vnd.openxmlformats-officedocument.presentationml.slide+xml"/>
  <Override PartName="/ppt/slides/slide169.xml" ContentType="application/vnd.openxmlformats-officedocument.presentationml.slide+xml"/>
  <Override PartName="/ppt/slides/slide168.xml" ContentType="application/vnd.openxmlformats-officedocument.presentationml.slide+xml"/>
  <Override PartName="/ppt/slides/slide167.xml" ContentType="application/vnd.openxmlformats-officedocument.presentationml.slide+xml"/>
  <Override PartName="/ppt/slides/slide156.xml" ContentType="application/vnd.openxmlformats-officedocument.presentationml.slide+xml"/>
  <Override PartName="/ppt/slides/slide155.xml" ContentType="application/vnd.openxmlformats-officedocument.presentationml.slide+xml"/>
  <Override PartName="/ppt/slides/slide154.xml" ContentType="application/vnd.openxmlformats-officedocument.presentationml.slide+xml"/>
  <Override PartName="/ppt/slides/slide144.xml" ContentType="application/vnd.openxmlformats-officedocument.presentationml.slide+xml"/>
  <Override PartName="/ppt/slides/slide143.xml" ContentType="application/vnd.openxmlformats-officedocument.presentationml.slide+xml"/>
  <Override PartName="/ppt/slides/slide142.xml" ContentType="application/vnd.openxmlformats-officedocument.presentationml.slide+xml"/>
  <Override PartName="/ppt/slides/slide141.xml" ContentType="application/vnd.openxmlformats-officedocument.presentationml.slide+xml"/>
  <Override PartName="/ppt/slides/slide140.xml" ContentType="application/vnd.openxmlformats-officedocument.presentationml.slide+xml"/>
  <Override PartName="/ppt/slides/slide139.xml" ContentType="application/vnd.openxmlformats-officedocument.presentationml.slide+xml"/>
  <Override PartName="/ppt/slides/slide138.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53.xml" ContentType="application/vnd.openxmlformats-officedocument.presentationml.slide+xml"/>
  <Override PartName="/ppt/slides/slide152.xml" ContentType="application/vnd.openxmlformats-officedocument.presentationml.slide+xml"/>
  <Override PartName="/ppt/slides/slide151.xml" ContentType="application/vnd.openxmlformats-officedocument.presentationml.slide+xml"/>
  <Override PartName="/ppt/slides/slide150.xml" ContentType="application/vnd.openxmlformats-officedocument.presentationml.slide+xml"/>
  <Override PartName="/ppt/slides/slide149.xml" ContentType="application/vnd.openxmlformats-officedocument.presentationml.slide+xml"/>
  <Override PartName="/ppt/slides/slide148.xml" ContentType="application/vnd.openxmlformats-officedocument.presentationml.slide+xml"/>
  <Override PartName="/ppt/slides/slide99.xml" ContentType="application/vnd.openxmlformats-officedocument.presentationml.slide+xml"/>
  <Override PartName="/ppt/slides/slide98.xml" ContentType="application/vnd.openxmlformats-officedocument.presentationml.slide+xml"/>
  <Override PartName="/ppt/slides/slide97.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8.xml" ContentType="application/vnd.openxmlformats-officedocument.presentationml.slide+xml"/>
  <Override PartName="/ppt/slides/slide57.xml" ContentType="application/vnd.openxmlformats-officedocument.presentationml.slide+xml"/>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87.xml" ContentType="application/vnd.openxmlformats-officedocument.presentationml.slide+xml"/>
  <Override PartName="/ppt/slides/slide86.xml" ContentType="application/vnd.openxmlformats-officedocument.presentationml.slide+xml"/>
  <Override PartName="/ppt/slides/slide85.xml" ContentType="application/vnd.openxmlformats-officedocument.presentationml.slide+xml"/>
  <Override PartName="/ppt/slides/slide84.xml" ContentType="application/vnd.openxmlformats-officedocument.presentationml.slide+xml"/>
  <Override PartName="/ppt/slides/slide83.xml" ContentType="application/vnd.openxmlformats-officedocument.presentationml.slide+xml"/>
  <Override PartName="/ppt/slides/slide82.xml" ContentType="application/vnd.openxmlformats-officedocument.presentationml.slide+xml"/>
  <Override PartName="/ppt/slides/slide81.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6.xml" ContentType="application/vnd.openxmlformats-officedocument.presentationml.slide+xml"/>
  <Override PartName="/ppt/slides/slide95.xml" ContentType="application/vnd.openxmlformats-officedocument.presentationml.slide+xml"/>
  <Override PartName="/ppt/slides/slide94.xml" ContentType="application/vnd.openxmlformats-officedocument.presentationml.slide+xml"/>
  <Override PartName="/ppt/slides/slide93.xml" ContentType="application/vnd.openxmlformats-officedocument.presentationml.slide+xml"/>
  <Override PartName="/ppt/slides/slide92.xml" ContentType="application/vnd.openxmlformats-officedocument.presentationml.slide+xml"/>
  <Override PartName="/ppt/slides/slide91.xml" ContentType="application/vnd.openxmlformats-officedocument.presentationml.slide+xml"/>
  <Override PartName="/ppt/slides/slide80.xml" ContentType="application/vnd.openxmlformats-officedocument.presentationml.slide+xml"/>
  <Override PartName="/ppt/slides/slide79.xml" ContentType="application/vnd.openxmlformats-officedocument.presentationml.slide+xml"/>
  <Override PartName="/ppt/slides/slide78.xml" ContentType="application/vnd.openxmlformats-officedocument.presentationml.slide+xml"/>
  <Override PartName="/ppt/slides/slide68.xml" ContentType="application/vnd.openxmlformats-officedocument.presentationml.slide+xml"/>
  <Override PartName="/ppt/slides/slide67.xml" ContentType="application/vnd.openxmlformats-officedocument.presentationml.slide+xml"/>
  <Override PartName="/ppt/slides/slide66.xml" ContentType="application/vnd.openxmlformats-officedocument.presentationml.slide+xml"/>
  <Override PartName="/ppt/slides/slide65.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62.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7.xml" ContentType="application/vnd.openxmlformats-officedocument.presentationml.slide+xml"/>
  <Override PartName="/ppt/slides/slide76.xml" ContentType="application/vnd.openxmlformats-officedocument.presentationml.slide+xml"/>
  <Override PartName="/ppt/slides/slide75.xml" ContentType="application/vnd.openxmlformats-officedocument.presentationml.slide+xml"/>
  <Override PartName="/ppt/slides/slide74.xml" ContentType="application/vnd.openxmlformats-officedocument.presentationml.slide+xml"/>
  <Override PartName="/ppt/slides/slide73.xml" ContentType="application/vnd.openxmlformats-officedocument.presentationml.slide+xml"/>
  <Override PartName="/ppt/slides/slide72.xml" ContentType="application/vnd.openxmlformats-officedocument.presentationml.slide+xml"/>
  <Override PartName="/ppt/slides/slide22.xml" ContentType="application/vnd.openxmlformats-officedocument.presentationml.slide+xml"/>
  <Override PartName="/ppt/slides/slide173.xml" ContentType="application/vnd.openxmlformats-officedocument.presentationml.slide+xml"/>
  <Override PartName="/ppt/slides/slide175.xml" ContentType="application/vnd.openxmlformats-officedocument.presentationml.slide+xml"/>
  <Override PartName="/ppt/slides/slide259.xml" ContentType="application/vnd.openxmlformats-officedocument.presentationml.slide+xml"/>
  <Override PartName="/ppt/slides/slide258.xml" ContentType="application/vnd.openxmlformats-officedocument.presentationml.slide+xml"/>
  <Override PartName="/ppt/slides/slide257.xml" ContentType="application/vnd.openxmlformats-officedocument.presentationml.slide+xml"/>
  <Override PartName="/ppt/slides/slide256.xml" ContentType="application/vnd.openxmlformats-officedocument.presentationml.slide+xml"/>
  <Override PartName="/ppt/slides/slide255.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7.xml" ContentType="application/vnd.openxmlformats-officedocument.presentationml.slide+xml"/>
  <Override PartName="/ppt/slides/slide266.xml" ContentType="application/vnd.openxmlformats-officedocument.presentationml.slide+xml"/>
  <Override PartName="/ppt/slides/slide265.xml" ContentType="application/vnd.openxmlformats-officedocument.presentationml.slide+xml"/>
  <Override PartName="/ppt/slides/slide264.xml" ContentType="application/vnd.openxmlformats-officedocument.presentationml.slide+xml"/>
  <Override PartName="/ppt/slides/slide263.xml" ContentType="application/vnd.openxmlformats-officedocument.presentationml.slide+xml"/>
  <Override PartName="/ppt/slides/slide254.xml" ContentType="application/vnd.openxmlformats-officedocument.presentationml.slide+xml"/>
  <Override PartName="/ppt/slides/slide253.xml" ContentType="application/vnd.openxmlformats-officedocument.presentationml.slide+xml"/>
  <Override PartName="/ppt/slides/slide252.xml" ContentType="application/vnd.openxmlformats-officedocument.presentationml.slide+xml"/>
  <Override PartName="/ppt/slides/slide243.xml" ContentType="application/vnd.openxmlformats-officedocument.presentationml.slide+xml"/>
  <Override PartName="/ppt/slides/slide242.xml" ContentType="application/vnd.openxmlformats-officedocument.presentationml.slide+xml"/>
  <Override PartName="/ppt/slides/slide241.xml" ContentType="application/vnd.openxmlformats-officedocument.presentationml.slide+xml"/>
  <Override PartName="/ppt/slides/slide240.xml" ContentType="application/vnd.openxmlformats-officedocument.presentationml.slide+xml"/>
  <Override PartName="/ppt/slides/slide239.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51.xml" ContentType="application/vnd.openxmlformats-officedocument.presentationml.slide+xml"/>
  <Override PartName="/ppt/slides/slide174.xml" ContentType="application/vnd.openxmlformats-officedocument.presentationml.slide+xml"/>
  <Override PartName="/ppt/slides/slide249.xml" ContentType="application/vnd.openxmlformats-officedocument.presentationml.slide+xml"/>
  <Override PartName="/ppt/slides/slide248.xml" ContentType="application/vnd.openxmlformats-officedocument.presentationml.slide+xml"/>
  <Override PartName="/ppt/slides/slide24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75.xml" ContentType="application/vnd.openxmlformats-officedocument.presentationml.slide+xml"/>
  <Override PartName="/ppt/slides/slide274.xml" ContentType="application/vnd.openxmlformats-officedocument.presentationml.slide+xml"/>
  <Override PartName="/ppt/slides/slide273.xml" ContentType="application/vnd.openxmlformats-officedocument.presentationml.slide+xml"/>
  <Override PartName="/ppt/slides/slide272.xml" ContentType="application/vnd.openxmlformats-officedocument.presentationml.slide+xml"/>
  <Override PartName="/ppt/slides/slide271.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1.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38.xml" ContentType="application/vnd.openxmlformats-officedocument.presentationml.slide+xml"/>
  <Override PartName="/ppt/slides/slide250.xml" ContentType="application/vnd.openxmlformats-officedocument.presentationml.slide+xml"/>
  <Override PartName="/ppt/slides/slide236.xml" ContentType="application/vnd.openxmlformats-officedocument.presentationml.slide+xml"/>
  <Override PartName="/ppt/slides/slide196.xml" ContentType="application/vnd.openxmlformats-officedocument.presentationml.slide+xml"/>
  <Override PartName="/ppt/slides/slide195.xml" ContentType="application/vnd.openxmlformats-officedocument.presentationml.slide+xml"/>
  <Override PartName="/ppt/slides/slide194.xml" ContentType="application/vnd.openxmlformats-officedocument.presentationml.slide+xml"/>
  <Override PartName="/ppt/slides/slide237.xml" ContentType="application/vnd.openxmlformats-officedocument.presentationml.slide+xml"/>
  <Override PartName="/ppt/slides/slide192.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4.xml" ContentType="application/vnd.openxmlformats-officedocument.presentationml.slide+xml"/>
  <Override PartName="/ppt/slides/slide203.xml" ContentType="application/vnd.openxmlformats-officedocument.presentationml.slide+xml"/>
  <Override PartName="/ppt/slides/slide202.xml" ContentType="application/vnd.openxmlformats-officedocument.presentationml.slide+xml"/>
  <Override PartName="/ppt/slides/slide201.xml" ContentType="application/vnd.openxmlformats-officedocument.presentationml.slide+xml"/>
  <Override PartName="/ppt/slides/slide200.xml" ContentType="application/vnd.openxmlformats-officedocument.presentationml.slide+xml"/>
  <Override PartName="/ppt/slides/slide191.xml" ContentType="application/vnd.openxmlformats-officedocument.presentationml.slide+xml"/>
  <Override PartName="/ppt/slides/slide190.xml" ContentType="application/vnd.openxmlformats-officedocument.presentationml.slide+xml"/>
  <Override PartName="/ppt/slides/slide189.xml" ContentType="application/vnd.openxmlformats-officedocument.presentationml.slide+xml"/>
  <Override PartName="/ppt/slides/slide180.xml" ContentType="application/vnd.openxmlformats-officedocument.presentationml.slide+xml"/>
  <Override PartName="/ppt/slides/slide179.xml" ContentType="application/vnd.openxmlformats-officedocument.presentationml.slide+xml"/>
  <Override PartName="/ppt/slides/slide178.xml" ContentType="application/vnd.openxmlformats-officedocument.presentationml.slide+xml"/>
  <Override PartName="/ppt/slides/slide177.xml" ContentType="application/vnd.openxmlformats-officedocument.presentationml.slide+xml"/>
  <Override PartName="/ppt/slides/slide176.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8.xml" ContentType="application/vnd.openxmlformats-officedocument.presentationml.slide+xml"/>
  <Override PartName="/ppt/slides/slide187.xml" ContentType="application/vnd.openxmlformats-officedocument.presentationml.slide+xml"/>
  <Override PartName="/ppt/slides/slide186.xml" ContentType="application/vnd.openxmlformats-officedocument.presentationml.slide+xml"/>
  <Override PartName="/ppt/slides/slide185.xml" ContentType="application/vnd.openxmlformats-officedocument.presentationml.slide+xml"/>
  <Override PartName="/ppt/slides/slide184.xml" ContentType="application/vnd.openxmlformats-officedocument.presentationml.slide+xml"/>
  <Override PartName="/ppt/slides/slide205.xml" ContentType="application/vnd.openxmlformats-officedocument.presentationml.slide+xml"/>
  <Override PartName="/ppt/slides/slide193.xml" ContentType="application/vnd.openxmlformats-officedocument.presentationml.slide+xml"/>
  <Override PartName="/ppt/slides/slide207.xml" ContentType="application/vnd.openxmlformats-officedocument.presentationml.slide+xml"/>
  <Override PartName="/ppt/slides/slide227.xml" ContentType="application/vnd.openxmlformats-officedocument.presentationml.slide+xml"/>
  <Override PartName="/ppt/slides/slide226.xml" ContentType="application/vnd.openxmlformats-officedocument.presentationml.slide+xml"/>
  <Override PartName="/ppt/slides/slide225.xml" ContentType="application/vnd.openxmlformats-officedocument.presentationml.slide+xml"/>
  <Override PartName="/ppt/slides/slide224.xml" ContentType="application/vnd.openxmlformats-officedocument.presentationml.slide+xml"/>
  <Override PartName="/ppt/slides/slide223.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5.xml" ContentType="application/vnd.openxmlformats-officedocument.presentationml.slide+xml"/>
  <Override PartName="/ppt/slides/slide206.xml" ContentType="application/vnd.openxmlformats-officedocument.presentationml.slide+xml"/>
  <Override PartName="/ppt/slides/slide233.xml" ContentType="application/vnd.openxmlformats-officedocument.presentationml.slide+xml"/>
  <Override PartName="/ppt/slides/slide232.xml" ContentType="application/vnd.openxmlformats-officedocument.presentationml.slide+xml"/>
  <Override PartName="/ppt/slides/slide231.xml" ContentType="application/vnd.openxmlformats-officedocument.presentationml.slide+xml"/>
  <Override PartName="/ppt/slides/slide222.xml" ContentType="application/vnd.openxmlformats-officedocument.presentationml.slide+xml"/>
  <Override PartName="/ppt/slides/slide234.xml" ContentType="application/vnd.openxmlformats-officedocument.presentationml.slide+xml"/>
  <Override PartName="/ppt/slides/slide220.xml" ContentType="application/vnd.openxmlformats-officedocument.presentationml.slide+xml"/>
  <Override PartName="/ppt/slides/slide212.xml" ContentType="application/vnd.openxmlformats-officedocument.presentationml.slide+xml"/>
  <Override PartName="/ppt/slides/slide211.xml" ContentType="application/vnd.openxmlformats-officedocument.presentationml.slide+xml"/>
  <Override PartName="/ppt/slides/slide210.xml" ContentType="application/vnd.openxmlformats-officedocument.presentationml.slide+xml"/>
  <Override PartName="/ppt/slides/slide209.xml" ContentType="application/vnd.openxmlformats-officedocument.presentationml.slide+xml"/>
  <Override PartName="/ppt/slides/slide208.xml" ContentType="application/vnd.openxmlformats-officedocument.presentationml.slide+xml"/>
  <Override PartName="/ppt/slides/slide213.xml" ContentType="application/vnd.openxmlformats-officedocument.presentationml.slide+xml"/>
  <Override PartName="/ppt/slides/slide221.xml" ContentType="application/vnd.openxmlformats-officedocument.presentationml.slide+xml"/>
  <Override PartName="/ppt/slides/slide215.xml" ContentType="application/vnd.openxmlformats-officedocument.presentationml.slide+xml"/>
  <Override PartName="/ppt/slides/slide219.xml" ContentType="application/vnd.openxmlformats-officedocument.presentationml.slide+xml"/>
  <Override PartName="/ppt/slides/slide218.xml" ContentType="application/vnd.openxmlformats-officedocument.presentationml.slide+xml"/>
  <Override PartName="/ppt/slides/slide214.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8.xml" ContentType="application/vnd.openxmlformats-officedocument.presentationml.notes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9.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2.xml" ContentType="application/vnd.openxmlformats-officedocument.presentationml.notesSlide+xml"/>
  <Override PartName="/ppt/notesSlides/notesSlide15.xml" ContentType="application/vnd.openxmlformats-officedocument.presentationml.notesSlide+xml"/>
  <Override PartName="/ppt/notesSlides/notesSlide11.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9"/>
  </p:notesMasterIdLst>
  <p:sldIdLst>
    <p:sldId id="256" r:id="rId2"/>
    <p:sldId id="258" r:id="rId3"/>
    <p:sldId id="259" r:id="rId4"/>
    <p:sldId id="261" r:id="rId5"/>
    <p:sldId id="260" r:id="rId6"/>
    <p:sldId id="262" r:id="rId7"/>
    <p:sldId id="263" r:id="rId8"/>
    <p:sldId id="514" r:id="rId9"/>
    <p:sldId id="515" r:id="rId10"/>
    <p:sldId id="516" r:id="rId11"/>
    <p:sldId id="265" r:id="rId12"/>
    <p:sldId id="517" r:id="rId13"/>
    <p:sldId id="264" r:id="rId14"/>
    <p:sldId id="518" r:id="rId15"/>
    <p:sldId id="519" r:id="rId16"/>
    <p:sldId id="520" r:id="rId17"/>
    <p:sldId id="521" r:id="rId18"/>
    <p:sldId id="522" r:id="rId19"/>
    <p:sldId id="266" r:id="rId20"/>
    <p:sldId id="267" r:id="rId21"/>
    <p:sldId id="268" r:id="rId22"/>
    <p:sldId id="269" r:id="rId23"/>
    <p:sldId id="270" r:id="rId24"/>
    <p:sldId id="271" r:id="rId25"/>
    <p:sldId id="272" r:id="rId26"/>
    <p:sldId id="273" r:id="rId27"/>
    <p:sldId id="523" r:id="rId28"/>
    <p:sldId id="524" r:id="rId29"/>
    <p:sldId id="525" r:id="rId30"/>
    <p:sldId id="526" r:id="rId31"/>
    <p:sldId id="274" r:id="rId32"/>
    <p:sldId id="275" r:id="rId33"/>
    <p:sldId id="276" r:id="rId34"/>
    <p:sldId id="277" r:id="rId35"/>
    <p:sldId id="528" r:id="rId36"/>
    <p:sldId id="278" r:id="rId37"/>
    <p:sldId id="279" r:id="rId38"/>
    <p:sldId id="280" r:id="rId39"/>
    <p:sldId id="281" r:id="rId40"/>
    <p:sldId id="282" r:id="rId41"/>
    <p:sldId id="283" r:id="rId42"/>
    <p:sldId id="284" r:id="rId43"/>
    <p:sldId id="285" r:id="rId44"/>
    <p:sldId id="286" r:id="rId45"/>
    <p:sldId id="287" r:id="rId46"/>
    <p:sldId id="288" r:id="rId47"/>
    <p:sldId id="289" r:id="rId48"/>
    <p:sldId id="290" r:id="rId49"/>
    <p:sldId id="291" r:id="rId50"/>
    <p:sldId id="292" r:id="rId51"/>
    <p:sldId id="293" r:id="rId52"/>
    <p:sldId id="294" r:id="rId53"/>
    <p:sldId id="295" r:id="rId54"/>
    <p:sldId id="296" r:id="rId55"/>
    <p:sldId id="297" r:id="rId56"/>
    <p:sldId id="298" r:id="rId57"/>
    <p:sldId id="299" r:id="rId58"/>
    <p:sldId id="300" r:id="rId59"/>
    <p:sldId id="301" r:id="rId60"/>
    <p:sldId id="302" r:id="rId61"/>
    <p:sldId id="303" r:id="rId62"/>
    <p:sldId id="304" r:id="rId63"/>
    <p:sldId id="305" r:id="rId64"/>
    <p:sldId id="306" r:id="rId65"/>
    <p:sldId id="307" r:id="rId66"/>
    <p:sldId id="308" r:id="rId67"/>
    <p:sldId id="309" r:id="rId68"/>
    <p:sldId id="310" r:id="rId69"/>
    <p:sldId id="311" r:id="rId70"/>
    <p:sldId id="312" r:id="rId71"/>
    <p:sldId id="313" r:id="rId72"/>
    <p:sldId id="314" r:id="rId73"/>
    <p:sldId id="315" r:id="rId74"/>
    <p:sldId id="316" r:id="rId75"/>
    <p:sldId id="317" r:id="rId76"/>
    <p:sldId id="318" r:id="rId77"/>
    <p:sldId id="319" r:id="rId78"/>
    <p:sldId id="320" r:id="rId79"/>
    <p:sldId id="321" r:id="rId80"/>
    <p:sldId id="322" r:id="rId81"/>
    <p:sldId id="323" r:id="rId82"/>
    <p:sldId id="324" r:id="rId83"/>
    <p:sldId id="325" r:id="rId84"/>
    <p:sldId id="529" r:id="rId85"/>
    <p:sldId id="326" r:id="rId86"/>
    <p:sldId id="327" r:id="rId87"/>
    <p:sldId id="328" r:id="rId88"/>
    <p:sldId id="527" r:id="rId89"/>
    <p:sldId id="530" r:id="rId90"/>
    <p:sldId id="531" r:id="rId91"/>
    <p:sldId id="329" r:id="rId92"/>
    <p:sldId id="330" r:id="rId93"/>
    <p:sldId id="331" r:id="rId94"/>
    <p:sldId id="332" r:id="rId95"/>
    <p:sldId id="333" r:id="rId96"/>
    <p:sldId id="334" r:id="rId97"/>
    <p:sldId id="335" r:id="rId98"/>
    <p:sldId id="336" r:id="rId99"/>
    <p:sldId id="337" r:id="rId100"/>
    <p:sldId id="338" r:id="rId101"/>
    <p:sldId id="339" r:id="rId102"/>
    <p:sldId id="340" r:id="rId103"/>
    <p:sldId id="341" r:id="rId104"/>
    <p:sldId id="342" r:id="rId105"/>
    <p:sldId id="343" r:id="rId106"/>
    <p:sldId id="344" r:id="rId107"/>
    <p:sldId id="345" r:id="rId108"/>
    <p:sldId id="346" r:id="rId109"/>
    <p:sldId id="347" r:id="rId110"/>
    <p:sldId id="348" r:id="rId111"/>
    <p:sldId id="349" r:id="rId112"/>
    <p:sldId id="350" r:id="rId113"/>
    <p:sldId id="351" r:id="rId114"/>
    <p:sldId id="352" r:id="rId115"/>
    <p:sldId id="353" r:id="rId116"/>
    <p:sldId id="354" r:id="rId117"/>
    <p:sldId id="355" r:id="rId118"/>
    <p:sldId id="356" r:id="rId119"/>
    <p:sldId id="357" r:id="rId120"/>
    <p:sldId id="358" r:id="rId121"/>
    <p:sldId id="359" r:id="rId122"/>
    <p:sldId id="360" r:id="rId123"/>
    <p:sldId id="361" r:id="rId124"/>
    <p:sldId id="362" r:id="rId125"/>
    <p:sldId id="363" r:id="rId126"/>
    <p:sldId id="364" r:id="rId127"/>
    <p:sldId id="532" r:id="rId128"/>
    <p:sldId id="365" r:id="rId129"/>
    <p:sldId id="366" r:id="rId130"/>
    <p:sldId id="367" r:id="rId131"/>
    <p:sldId id="368" r:id="rId132"/>
    <p:sldId id="369" r:id="rId133"/>
    <p:sldId id="370" r:id="rId134"/>
    <p:sldId id="371" r:id="rId135"/>
    <p:sldId id="372" r:id="rId136"/>
    <p:sldId id="373" r:id="rId137"/>
    <p:sldId id="374" r:id="rId138"/>
    <p:sldId id="375" r:id="rId139"/>
    <p:sldId id="376" r:id="rId140"/>
    <p:sldId id="377" r:id="rId141"/>
    <p:sldId id="378" r:id="rId142"/>
    <p:sldId id="379" r:id="rId143"/>
    <p:sldId id="380" r:id="rId144"/>
    <p:sldId id="381" r:id="rId145"/>
    <p:sldId id="382" r:id="rId146"/>
    <p:sldId id="383" r:id="rId147"/>
    <p:sldId id="384" r:id="rId148"/>
    <p:sldId id="385" r:id="rId149"/>
    <p:sldId id="386" r:id="rId150"/>
    <p:sldId id="387" r:id="rId151"/>
    <p:sldId id="388" r:id="rId152"/>
    <p:sldId id="389" r:id="rId153"/>
    <p:sldId id="390" r:id="rId154"/>
    <p:sldId id="391" r:id="rId155"/>
    <p:sldId id="392" r:id="rId156"/>
    <p:sldId id="393" r:id="rId157"/>
    <p:sldId id="394" r:id="rId158"/>
    <p:sldId id="395" r:id="rId159"/>
    <p:sldId id="533" r:id="rId160"/>
    <p:sldId id="396" r:id="rId161"/>
    <p:sldId id="397" r:id="rId162"/>
    <p:sldId id="398" r:id="rId163"/>
    <p:sldId id="399" r:id="rId164"/>
    <p:sldId id="400" r:id="rId165"/>
    <p:sldId id="401" r:id="rId166"/>
    <p:sldId id="402" r:id="rId167"/>
    <p:sldId id="403" r:id="rId168"/>
    <p:sldId id="404" r:id="rId169"/>
    <p:sldId id="405" r:id="rId170"/>
    <p:sldId id="406" r:id="rId171"/>
    <p:sldId id="407" r:id="rId172"/>
    <p:sldId id="408" r:id="rId173"/>
    <p:sldId id="409" r:id="rId174"/>
    <p:sldId id="410" r:id="rId175"/>
    <p:sldId id="411" r:id="rId176"/>
    <p:sldId id="412" r:id="rId177"/>
    <p:sldId id="413" r:id="rId178"/>
    <p:sldId id="414" r:id="rId179"/>
    <p:sldId id="415" r:id="rId180"/>
    <p:sldId id="416" r:id="rId181"/>
    <p:sldId id="417" r:id="rId182"/>
    <p:sldId id="418" r:id="rId183"/>
    <p:sldId id="419" r:id="rId184"/>
    <p:sldId id="420" r:id="rId185"/>
    <p:sldId id="421" r:id="rId186"/>
    <p:sldId id="422" r:id="rId187"/>
    <p:sldId id="423" r:id="rId188"/>
    <p:sldId id="424" r:id="rId189"/>
    <p:sldId id="425" r:id="rId190"/>
    <p:sldId id="426" r:id="rId191"/>
    <p:sldId id="427" r:id="rId192"/>
    <p:sldId id="428" r:id="rId193"/>
    <p:sldId id="429" r:id="rId194"/>
    <p:sldId id="430" r:id="rId195"/>
    <p:sldId id="431" r:id="rId196"/>
    <p:sldId id="432" r:id="rId197"/>
    <p:sldId id="433" r:id="rId198"/>
    <p:sldId id="434" r:id="rId199"/>
    <p:sldId id="435" r:id="rId200"/>
    <p:sldId id="436" r:id="rId201"/>
    <p:sldId id="437" r:id="rId202"/>
    <p:sldId id="438" r:id="rId203"/>
    <p:sldId id="439" r:id="rId204"/>
    <p:sldId id="440" r:id="rId205"/>
    <p:sldId id="441" r:id="rId206"/>
    <p:sldId id="442" r:id="rId207"/>
    <p:sldId id="443" r:id="rId208"/>
    <p:sldId id="444" r:id="rId209"/>
    <p:sldId id="445" r:id="rId210"/>
    <p:sldId id="446" r:id="rId211"/>
    <p:sldId id="447" r:id="rId212"/>
    <p:sldId id="448" r:id="rId213"/>
    <p:sldId id="449" r:id="rId214"/>
    <p:sldId id="450" r:id="rId215"/>
    <p:sldId id="451" r:id="rId216"/>
    <p:sldId id="452" r:id="rId217"/>
    <p:sldId id="453" r:id="rId218"/>
    <p:sldId id="454" r:id="rId219"/>
    <p:sldId id="455" r:id="rId220"/>
    <p:sldId id="456" r:id="rId221"/>
    <p:sldId id="457" r:id="rId222"/>
    <p:sldId id="458" r:id="rId223"/>
    <p:sldId id="459" r:id="rId224"/>
    <p:sldId id="460" r:id="rId225"/>
    <p:sldId id="461" r:id="rId226"/>
    <p:sldId id="462" r:id="rId227"/>
    <p:sldId id="463" r:id="rId228"/>
    <p:sldId id="464" r:id="rId229"/>
    <p:sldId id="465" r:id="rId230"/>
    <p:sldId id="466" r:id="rId231"/>
    <p:sldId id="467" r:id="rId232"/>
    <p:sldId id="468" r:id="rId233"/>
    <p:sldId id="469" r:id="rId234"/>
    <p:sldId id="470" r:id="rId235"/>
    <p:sldId id="471" r:id="rId236"/>
    <p:sldId id="472" r:id="rId237"/>
    <p:sldId id="473" r:id="rId238"/>
    <p:sldId id="474" r:id="rId239"/>
    <p:sldId id="475" r:id="rId240"/>
    <p:sldId id="476" r:id="rId241"/>
    <p:sldId id="477" r:id="rId242"/>
    <p:sldId id="478" r:id="rId243"/>
    <p:sldId id="479" r:id="rId244"/>
    <p:sldId id="495" r:id="rId245"/>
    <p:sldId id="480" r:id="rId246"/>
    <p:sldId id="481" r:id="rId247"/>
    <p:sldId id="482" r:id="rId248"/>
    <p:sldId id="483" r:id="rId249"/>
    <p:sldId id="484" r:id="rId250"/>
    <p:sldId id="485" r:id="rId251"/>
    <p:sldId id="486" r:id="rId252"/>
    <p:sldId id="487" r:id="rId253"/>
    <p:sldId id="488" r:id="rId254"/>
    <p:sldId id="489" r:id="rId255"/>
    <p:sldId id="490" r:id="rId256"/>
    <p:sldId id="491" r:id="rId257"/>
    <p:sldId id="496" r:id="rId258"/>
    <p:sldId id="497" r:id="rId259"/>
    <p:sldId id="505" r:id="rId260"/>
    <p:sldId id="498" r:id="rId261"/>
    <p:sldId id="499" r:id="rId262"/>
    <p:sldId id="500" r:id="rId263"/>
    <p:sldId id="501" r:id="rId264"/>
    <p:sldId id="502" r:id="rId265"/>
    <p:sldId id="503" r:id="rId266"/>
    <p:sldId id="507" r:id="rId267"/>
    <p:sldId id="504" r:id="rId268"/>
    <p:sldId id="508" r:id="rId269"/>
    <p:sldId id="509" r:id="rId270"/>
    <p:sldId id="510" r:id="rId271"/>
    <p:sldId id="506" r:id="rId272"/>
    <p:sldId id="511" r:id="rId273"/>
    <p:sldId id="512" r:id="rId274"/>
    <p:sldId id="513" r:id="rId275"/>
    <p:sldId id="492" r:id="rId276"/>
    <p:sldId id="493" r:id="rId277"/>
    <p:sldId id="494" r:id="rId27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92" autoAdjust="0"/>
    <p:restoredTop sz="86462" autoAdjust="0"/>
  </p:normalViewPr>
  <p:slideViewPr>
    <p:cSldViewPr>
      <p:cViewPr varScale="1">
        <p:scale>
          <a:sx n="59" d="100"/>
          <a:sy n="59" d="100"/>
        </p:scale>
        <p:origin x="-1344" y="-90"/>
      </p:cViewPr>
      <p:guideLst>
        <p:guide orient="horz" pos="2160"/>
        <p:guide pos="2880"/>
      </p:guideLst>
    </p:cSldViewPr>
  </p:slideViewPr>
  <p:outlineViewPr>
    <p:cViewPr>
      <p:scale>
        <a:sx n="33" d="100"/>
        <a:sy n="33" d="100"/>
      </p:scale>
      <p:origin x="0" y="7036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notesMaster" Target="notesMasters/notesMaster1.xml"/><Relationship Id="rId43" Type="http://schemas.openxmlformats.org/officeDocument/2006/relationships/slide" Target="slides/slide42.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presProps" Target="presProps.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viewProps" Target="viewProps.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theme" Target="theme/theme1.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tableStyles" Target="tableStyles.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customXml" Target="../customXml/item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customXml" Target="../customXml/item2.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customXml" Target="../customXml/item3.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B87043-BE6A-44EE-8A58-036097DD76C1}" type="datetimeFigureOut">
              <a:rPr lang="en-US" smtClean="0"/>
              <a:t>7/2/2021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1D62EB-B7A6-4EA0-A434-AD8C6D9568E7}" type="slidenum">
              <a:rPr lang="en-US" smtClean="0"/>
              <a:t>‹#›</a:t>
            </a:fld>
            <a:endParaRPr lang="en-US"/>
          </a:p>
        </p:txBody>
      </p:sp>
    </p:spTree>
    <p:extLst>
      <p:ext uri="{BB962C8B-B14F-4D97-AF65-F5344CB8AC3E}">
        <p14:creationId xmlns:p14="http://schemas.microsoft.com/office/powerpoint/2010/main" val="19696728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tutorialrepublic.com/html-tutorial/html-headings.php" TargetMode="External"/><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tutorialrepublic.com/html-reference/html-script-tag.php" TargetMode="External"/><Relationship Id="rId2" Type="http://schemas.openxmlformats.org/officeDocument/2006/relationships/slide" Target="../slides/slide83.xml"/><Relationship Id="rId1" Type="http://schemas.openxmlformats.org/officeDocument/2006/relationships/notesMaster" Target="../notesMasters/notesMaster1.xml"/><Relationship Id="rId4" Type="http://schemas.openxmlformats.org/officeDocument/2006/relationships/hyperlink" Target="https://www.tutorialrepublic.com/html-tutorial/html-scripts.php"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1D62EB-B7A6-4EA0-A434-AD8C6D9568E7}" type="slidenum">
              <a:rPr lang="en-US" smtClean="0"/>
              <a:t>7</a:t>
            </a:fld>
            <a:endParaRPr lang="en-US"/>
          </a:p>
        </p:txBody>
      </p:sp>
    </p:spTree>
    <p:extLst>
      <p:ext uri="{BB962C8B-B14F-4D97-AF65-F5344CB8AC3E}">
        <p14:creationId xmlns:p14="http://schemas.microsoft.com/office/powerpoint/2010/main" val="3353768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623BEE-51F6-4C69-AF99-3044CC47B278}" type="slidenum">
              <a:rPr lang="en-US" smtClean="0"/>
              <a:t>98</a:t>
            </a:fld>
            <a:endParaRPr lang="en-US"/>
          </a:p>
        </p:txBody>
      </p:sp>
    </p:spTree>
    <p:extLst>
      <p:ext uri="{BB962C8B-B14F-4D97-AF65-F5344CB8AC3E}">
        <p14:creationId xmlns:p14="http://schemas.microsoft.com/office/powerpoint/2010/main" val="14129397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623BEE-51F6-4C69-AF99-3044CC47B278}" type="slidenum">
              <a:rPr lang="en-US" smtClean="0"/>
              <a:t>150</a:t>
            </a:fld>
            <a:endParaRPr lang="en-US"/>
          </a:p>
        </p:txBody>
      </p:sp>
    </p:spTree>
    <p:extLst>
      <p:ext uri="{BB962C8B-B14F-4D97-AF65-F5344CB8AC3E}">
        <p14:creationId xmlns:p14="http://schemas.microsoft.com/office/powerpoint/2010/main" val="14250765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623BEE-51F6-4C69-AF99-3044CC47B278}" type="slidenum">
              <a:rPr lang="en-US" smtClean="0"/>
              <a:t>162</a:t>
            </a:fld>
            <a:endParaRPr lang="en-US"/>
          </a:p>
        </p:txBody>
      </p:sp>
    </p:spTree>
    <p:extLst>
      <p:ext uri="{BB962C8B-B14F-4D97-AF65-F5344CB8AC3E}">
        <p14:creationId xmlns:p14="http://schemas.microsoft.com/office/powerpoint/2010/main" val="3691964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Canvas is a container for graphics</a:t>
            </a:r>
            <a:r>
              <a:rPr lang="en-US" baseline="0" dirty="0" smtClean="0"/>
              <a:t> and </a:t>
            </a:r>
            <a:r>
              <a:rPr lang="en-US" baseline="0" dirty="0" err="1" smtClean="0"/>
              <a:t>Javascript</a:t>
            </a:r>
            <a:r>
              <a:rPr lang="en-US" baseline="0" dirty="0" smtClean="0"/>
              <a:t> is used to actually draw the graphics</a:t>
            </a:r>
            <a:endParaRPr lang="en-US" dirty="0"/>
          </a:p>
        </p:txBody>
      </p:sp>
      <p:sp>
        <p:nvSpPr>
          <p:cNvPr id="4" name="Slide Number Placeholder 3"/>
          <p:cNvSpPr>
            <a:spLocks noGrp="1"/>
          </p:cNvSpPr>
          <p:nvPr>
            <p:ph type="sldNum" sz="quarter" idx="10"/>
          </p:nvPr>
        </p:nvSpPr>
        <p:spPr/>
        <p:txBody>
          <a:bodyPr/>
          <a:lstStyle/>
          <a:p>
            <a:fld id="{B8623BEE-51F6-4C69-AF99-3044CC47B278}" type="slidenum">
              <a:rPr lang="en-US" smtClean="0"/>
              <a:t>203</a:t>
            </a:fld>
            <a:endParaRPr lang="en-US"/>
          </a:p>
        </p:txBody>
      </p:sp>
    </p:spTree>
    <p:extLst>
      <p:ext uri="{BB962C8B-B14F-4D97-AF65-F5344CB8AC3E}">
        <p14:creationId xmlns:p14="http://schemas.microsoft.com/office/powerpoint/2010/main" val="19862871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document.getElementsByTagName</a:t>
            </a:r>
            <a:r>
              <a:rPr lang="en-US" sz="1200" kern="1200" dirty="0" smtClean="0">
                <a:solidFill>
                  <a:schemeClr val="tx1"/>
                </a:solidFill>
                <a:effectLst/>
                <a:latin typeface="+mn-lt"/>
                <a:ea typeface="+mn-ea"/>
                <a:cs typeface="+mn-cs"/>
              </a:rPr>
              <a:t>("canvas")[0];</a:t>
            </a:r>
            <a:r>
              <a:rPr lang="en-US" sz="1200" b="0" i="0" kern="1200" dirty="0" smtClean="0">
                <a:solidFill>
                  <a:schemeClr val="tx1"/>
                </a:solidFill>
                <a:effectLst/>
                <a:latin typeface="+mn-lt"/>
                <a:ea typeface="+mn-ea"/>
                <a:cs typeface="+mn-cs"/>
              </a:rPr>
              <a:t>This way you will get the first element (and only one in this case) instead of the </a:t>
            </a:r>
            <a:r>
              <a:rPr lang="en-US" sz="1200" b="0" i="0" kern="1200" dirty="0" err="1" smtClean="0">
                <a:solidFill>
                  <a:schemeClr val="tx1"/>
                </a:solidFill>
                <a:effectLst/>
                <a:latin typeface="+mn-lt"/>
                <a:ea typeface="+mn-ea"/>
                <a:cs typeface="+mn-cs"/>
              </a:rPr>
              <a:t>nodelist</a:t>
            </a:r>
            <a:r>
              <a:rPr lang="en-US" sz="1200" b="0" i="0" kern="1200" dirty="0" smtClean="0">
                <a:solidFill>
                  <a:schemeClr val="tx1"/>
                </a:solidFill>
                <a:effectLst/>
                <a:latin typeface="+mn-lt"/>
                <a:ea typeface="+mn-ea"/>
                <a:cs typeface="+mn-cs"/>
              </a:rPr>
              <a:t> (which doesn't have a </a:t>
            </a:r>
            <a:r>
              <a:rPr lang="en-US" sz="1200" b="0" i="0" kern="1200" dirty="0" err="1" smtClean="0">
                <a:solidFill>
                  <a:schemeClr val="tx1"/>
                </a:solidFill>
                <a:effectLst/>
                <a:latin typeface="+mn-lt"/>
                <a:ea typeface="+mn-ea"/>
                <a:cs typeface="+mn-cs"/>
              </a:rPr>
              <a:t>getContext</a:t>
            </a:r>
            <a:r>
              <a:rPr lang="en-US" sz="1200" b="0" i="0" kern="1200" dirty="0" smtClean="0">
                <a:solidFill>
                  <a:schemeClr val="tx1"/>
                </a:solidFill>
                <a:effectLst/>
                <a:latin typeface="+mn-lt"/>
                <a:ea typeface="+mn-ea"/>
                <a:cs typeface="+mn-cs"/>
              </a:rPr>
              <a:t> function)</a:t>
            </a:r>
          </a:p>
          <a:p>
            <a:r>
              <a:rPr lang="en-US" sz="1200" b="0" i="0" kern="1200" dirty="0" smtClean="0">
                <a:solidFill>
                  <a:schemeClr val="tx1"/>
                </a:solidFill>
                <a:effectLst/>
                <a:latin typeface="+mn-lt"/>
                <a:ea typeface="+mn-ea"/>
                <a:cs typeface="+mn-cs"/>
              </a:rPr>
              <a:t>The better alternative would actually be to use the ID on your canvas element and use something like </a:t>
            </a:r>
            <a:r>
              <a:rPr lang="en-US" dirty="0" err="1" smtClean="0"/>
              <a:t>getElementById</a:t>
            </a:r>
            <a:r>
              <a:rPr lang="en-US" dirty="0" smtClean="0"/>
              <a:t>("canvas")</a:t>
            </a:r>
            <a:endParaRPr lang="en-US" dirty="0"/>
          </a:p>
        </p:txBody>
      </p:sp>
      <p:sp>
        <p:nvSpPr>
          <p:cNvPr id="4" name="Slide Number Placeholder 3"/>
          <p:cNvSpPr>
            <a:spLocks noGrp="1"/>
          </p:cNvSpPr>
          <p:nvPr>
            <p:ph type="sldNum" sz="quarter" idx="10"/>
          </p:nvPr>
        </p:nvSpPr>
        <p:spPr/>
        <p:txBody>
          <a:bodyPr/>
          <a:lstStyle/>
          <a:p>
            <a:fld id="{B8623BEE-51F6-4C69-AF99-3044CC47B278}" type="slidenum">
              <a:rPr lang="en-US" smtClean="0"/>
              <a:t>204</a:t>
            </a:fld>
            <a:endParaRPr lang="en-US"/>
          </a:p>
        </p:txBody>
      </p:sp>
    </p:spTree>
    <p:extLst>
      <p:ext uri="{BB962C8B-B14F-4D97-AF65-F5344CB8AC3E}">
        <p14:creationId xmlns:p14="http://schemas.microsoft.com/office/powerpoint/2010/main" val="39882418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data-role attribute elements such as the header, footer, page, and content are used to provide the basic format and structure of a page.</a:t>
            </a:r>
          </a:p>
          <a:p>
            <a:r>
              <a:rPr lang="en-US" sz="1200" b="0" i="0" kern="1200" dirty="0" smtClean="0">
                <a:solidFill>
                  <a:schemeClr val="tx1"/>
                </a:solidFill>
                <a:effectLst/>
                <a:latin typeface="+mn-lt"/>
                <a:ea typeface="+mn-ea"/>
                <a:cs typeface="+mn-cs"/>
              </a:rPr>
              <a:t>For single page documents, the page wrapper was required for auto-initialization is set as optional.</a:t>
            </a:r>
          </a:p>
          <a:p>
            <a:endParaRPr lang="en-US" dirty="0"/>
          </a:p>
        </p:txBody>
      </p:sp>
      <p:sp>
        <p:nvSpPr>
          <p:cNvPr id="4" name="Slide Number Placeholder 3"/>
          <p:cNvSpPr>
            <a:spLocks noGrp="1"/>
          </p:cNvSpPr>
          <p:nvPr>
            <p:ph type="sldNum" sz="quarter" idx="10"/>
          </p:nvPr>
        </p:nvSpPr>
        <p:spPr/>
        <p:txBody>
          <a:bodyPr/>
          <a:lstStyle/>
          <a:p>
            <a:fld id="{84CB72CA-9889-4406-9ACC-53751EF7422F}" type="slidenum">
              <a:rPr lang="en-US" smtClean="0"/>
              <a:t>250</a:t>
            </a:fld>
            <a:endParaRPr lang="en-US"/>
          </a:p>
        </p:txBody>
      </p:sp>
    </p:spTree>
    <p:extLst>
      <p:ext uri="{BB962C8B-B14F-4D97-AF65-F5344CB8AC3E}">
        <p14:creationId xmlns:p14="http://schemas.microsoft.com/office/powerpoint/2010/main" val="35534535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HTML Block – </a:t>
            </a:r>
            <a:r>
              <a:rPr lang="en-US" sz="1200" b="0" i="0" kern="1200" dirty="0" err="1" smtClean="0">
                <a:solidFill>
                  <a:schemeClr val="tx1"/>
                </a:solidFill>
                <a:effectLst/>
                <a:latin typeface="+mn-lt"/>
                <a:ea typeface="+mn-ea"/>
                <a:cs typeface="+mn-cs"/>
              </a:rPr>
              <a:t>Div</a:t>
            </a:r>
            <a:r>
              <a:rPr lang="en-US" sz="1200" b="0" i="0" kern="1200" dirty="0" smtClean="0">
                <a:solidFill>
                  <a:schemeClr val="tx1"/>
                </a:solidFill>
                <a:effectLst/>
                <a:latin typeface="+mn-lt"/>
                <a:ea typeface="+mn-ea"/>
                <a:cs typeface="+mn-cs"/>
              </a:rPr>
              <a:t>  always starts on a new line and takes up the full width available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 and Inline Elements &lt;span&gt;  does not start on a new line and only takes up as much width as necessary.</a:t>
            </a:r>
          </a:p>
          <a:p>
            <a:r>
              <a:rPr lang="en-US" sz="1200" b="0" i="0" kern="1200" dirty="0" smtClean="0">
                <a:solidFill>
                  <a:schemeClr val="tx1"/>
                </a:solidFill>
                <a:effectLst/>
                <a:latin typeface="+mn-lt"/>
                <a:ea typeface="+mn-ea"/>
                <a:cs typeface="+mn-cs"/>
              </a:rPr>
              <a:t>he </a:t>
            </a:r>
            <a:r>
              <a:rPr lang="en-US" dirty="0" smtClean="0"/>
              <a:t>id</a:t>
            </a:r>
            <a:r>
              <a:rPr lang="en-US" sz="1200" b="0" i="0" kern="1200" dirty="0" smtClean="0">
                <a:solidFill>
                  <a:schemeClr val="tx1"/>
                </a:solidFill>
                <a:effectLst/>
                <a:latin typeface="+mn-lt"/>
                <a:ea typeface="+mn-ea"/>
                <a:cs typeface="+mn-cs"/>
              </a:rPr>
              <a:t> attribute specifies a unique id for an HTML element </a:t>
            </a:r>
          </a:p>
          <a:p>
            <a:r>
              <a:rPr lang="en-US" sz="1200" b="0" i="0" kern="1200" dirty="0" smtClean="0">
                <a:solidFill>
                  <a:schemeClr val="tx1"/>
                </a:solidFill>
                <a:effectLst/>
                <a:latin typeface="+mn-lt"/>
                <a:ea typeface="+mn-ea"/>
                <a:cs typeface="+mn-cs"/>
              </a:rPr>
              <a:t> &lt;h1 id="</a:t>
            </a:r>
            <a:r>
              <a:rPr lang="en-US" sz="1200" b="0" i="0" kern="1200" dirty="0" err="1" smtClean="0">
                <a:solidFill>
                  <a:schemeClr val="tx1"/>
                </a:solidFill>
                <a:effectLst/>
                <a:latin typeface="+mn-lt"/>
                <a:ea typeface="+mn-ea"/>
                <a:cs typeface="+mn-cs"/>
              </a:rPr>
              <a:t>myHeader</a:t>
            </a:r>
            <a:r>
              <a:rPr lang="en-US" sz="1200" b="0" i="0" kern="1200" dirty="0" smtClean="0">
                <a:solidFill>
                  <a:schemeClr val="tx1"/>
                </a:solidFill>
                <a:effectLst/>
                <a:latin typeface="+mn-lt"/>
                <a:ea typeface="+mn-ea"/>
                <a:cs typeface="+mn-cs"/>
              </a:rPr>
              <a:t>"&gt;My Header&lt;/h1&gt;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&lt;</a:t>
            </a:r>
            <a:r>
              <a:rPr lang="en-US" dirty="0" err="1" smtClean="0"/>
              <a:t>iframe</a:t>
            </a:r>
            <a:r>
              <a:rPr lang="en-US" dirty="0" smtClean="0"/>
              <a:t> </a:t>
            </a:r>
            <a:r>
              <a:rPr lang="en-US" dirty="0" err="1" smtClean="0"/>
              <a:t>src</a:t>
            </a:r>
            <a:r>
              <a:rPr lang="en-US" dirty="0" smtClean="0"/>
              <a:t>="demo_iframe.htm" height="200" width="300"&gt;&lt;/</a:t>
            </a:r>
            <a:r>
              <a:rPr lang="en-US" dirty="0" err="1" smtClean="0"/>
              <a:t>iframe</a:t>
            </a:r>
            <a:r>
              <a:rPr lang="en-US" dirty="0" smtClean="0"/>
              <a:t>&gt;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&lt;</a:t>
            </a:r>
            <a:r>
              <a:rPr lang="en-US" sz="1200" b="0" i="0" kern="1200" dirty="0" err="1" smtClean="0">
                <a:solidFill>
                  <a:schemeClr val="tx1"/>
                </a:solidFill>
                <a:effectLst/>
                <a:latin typeface="+mn-lt"/>
                <a:ea typeface="+mn-ea"/>
                <a:cs typeface="+mn-cs"/>
              </a:rPr>
              <a:t>img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src</a:t>
            </a:r>
            <a:r>
              <a:rPr lang="en-US" sz="1200" b="0" i="0" kern="1200" dirty="0" smtClean="0">
                <a:solidFill>
                  <a:schemeClr val="tx1"/>
                </a:solidFill>
                <a:effectLst/>
                <a:latin typeface="+mn-lt"/>
                <a:ea typeface="+mn-ea"/>
                <a:cs typeface="+mn-cs"/>
              </a:rPr>
              <a:t>="picture.jpg"&gt;</a:t>
            </a:r>
            <a:endParaRPr lang="en-US" dirty="0" smtClean="0"/>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dirty="0" smtClean="0"/>
              <a:t/>
            </a:r>
            <a:br>
              <a:rPr lang="en-US" dirty="0" smtClean="0"/>
            </a:b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A1D62EB-B7A6-4EA0-A434-AD8C6D9568E7}" type="slidenum">
              <a:rPr lang="en-US" smtClean="0"/>
              <a:t>13</a:t>
            </a:fld>
            <a:endParaRPr lang="en-US"/>
          </a:p>
        </p:txBody>
      </p:sp>
    </p:spTree>
    <p:extLst>
      <p:ext uri="{BB962C8B-B14F-4D97-AF65-F5344CB8AC3E}">
        <p14:creationId xmlns:p14="http://schemas.microsoft.com/office/powerpoint/2010/main" val="21602035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1D62EB-B7A6-4EA0-A434-AD8C6D9568E7}" type="slidenum">
              <a:rPr lang="en-US" smtClean="0"/>
              <a:t>31</a:t>
            </a:fld>
            <a:endParaRPr lang="en-US"/>
          </a:p>
        </p:txBody>
      </p:sp>
    </p:spTree>
    <p:extLst>
      <p:ext uri="{BB962C8B-B14F-4D97-AF65-F5344CB8AC3E}">
        <p14:creationId xmlns:p14="http://schemas.microsoft.com/office/powerpoint/2010/main" val="42221893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Always include the jQuery file before your custom scripts; otherwise, the jQuery APIs will not be available when your jQuery code attempts to access it.</a:t>
            </a:r>
            <a:endParaRPr lang="en-US" dirty="0"/>
          </a:p>
        </p:txBody>
      </p:sp>
      <p:sp>
        <p:nvSpPr>
          <p:cNvPr id="4" name="Slide Number Placeholder 3"/>
          <p:cNvSpPr>
            <a:spLocks noGrp="1"/>
          </p:cNvSpPr>
          <p:nvPr>
            <p:ph type="sldNum" sz="quarter" idx="10"/>
          </p:nvPr>
        </p:nvSpPr>
        <p:spPr/>
        <p:txBody>
          <a:bodyPr/>
          <a:lstStyle/>
          <a:p>
            <a:fld id="{B8623BEE-51F6-4C69-AF99-3044CC47B278}" type="slidenum">
              <a:rPr lang="en-US" smtClean="0"/>
              <a:t>76</a:t>
            </a:fld>
            <a:endParaRPr lang="en-US"/>
          </a:p>
        </p:txBody>
      </p:sp>
    </p:spTree>
    <p:extLst>
      <p:ext uri="{BB962C8B-B14F-4D97-AF65-F5344CB8AC3E}">
        <p14:creationId xmlns:p14="http://schemas.microsoft.com/office/powerpoint/2010/main" val="19847140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changing the color of the heading i.e. the </a:t>
            </a:r>
            <a:r>
              <a:rPr lang="en-US" sz="1200" u="none" strike="noStrike" kern="1200" dirty="0" smtClean="0">
                <a:solidFill>
                  <a:schemeClr val="tx1"/>
                </a:solidFill>
                <a:effectLst/>
                <a:latin typeface="+mn-lt"/>
                <a:ea typeface="+mn-ea"/>
                <a:cs typeface="+mn-cs"/>
                <a:hlinkClick r:id="rId3"/>
              </a:rPr>
              <a:t>&lt;h1&gt;</a:t>
            </a:r>
            <a:r>
              <a:rPr lang="en-US" sz="1200" b="0" i="0" kern="1200" dirty="0" smtClean="0">
                <a:solidFill>
                  <a:schemeClr val="tx1"/>
                </a:solidFill>
                <a:effectLst/>
                <a:latin typeface="+mn-lt"/>
                <a:ea typeface="+mn-ea"/>
                <a:cs typeface="+mn-cs"/>
              </a:rPr>
              <a:t> element using the jQuery element selector and </a:t>
            </a:r>
            <a:r>
              <a:rPr lang="en-US" dirty="0" err="1" smtClean="0"/>
              <a:t>css</a:t>
            </a:r>
            <a:r>
              <a:rPr lang="en-US" dirty="0" smtClean="0"/>
              <a:t>()</a:t>
            </a:r>
            <a:r>
              <a:rPr lang="en-US" sz="1200" b="0" i="0" kern="1200" dirty="0" smtClean="0">
                <a:solidFill>
                  <a:schemeClr val="tx1"/>
                </a:solidFill>
                <a:effectLst/>
                <a:latin typeface="+mn-lt"/>
                <a:ea typeface="+mn-ea"/>
                <a:cs typeface="+mn-cs"/>
              </a:rPr>
              <a:t> method when the document is ready which is known as document ready event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The $(document).ready(</a:t>
            </a:r>
            <a:r>
              <a:rPr lang="en-US" sz="1200" b="0" i="1" kern="1200" dirty="0" smtClean="0">
                <a:solidFill>
                  <a:schemeClr val="tx1"/>
                </a:solidFill>
                <a:effectLst/>
                <a:latin typeface="+mn-lt"/>
                <a:ea typeface="+mn-ea"/>
                <a:cs typeface="+mn-cs"/>
              </a:rPr>
              <a:t>handler</a:t>
            </a:r>
            <a:r>
              <a:rPr lang="en-US" sz="1200" b="0" i="0" kern="1200" dirty="0" smtClean="0">
                <a:solidFill>
                  <a:schemeClr val="tx1"/>
                </a:solidFill>
                <a:effectLst/>
                <a:latin typeface="+mn-lt"/>
                <a:ea typeface="+mn-ea"/>
                <a:cs typeface="+mn-cs"/>
              </a:rPr>
              <a:t>); — This statement is typically known as ready event. Where the </a:t>
            </a:r>
            <a:r>
              <a:rPr lang="en-US" sz="1200" b="0" i="1" kern="1200" dirty="0" smtClean="0">
                <a:solidFill>
                  <a:schemeClr val="tx1"/>
                </a:solidFill>
                <a:effectLst/>
                <a:latin typeface="+mn-lt"/>
                <a:ea typeface="+mn-ea"/>
                <a:cs typeface="+mn-cs"/>
              </a:rPr>
              <a:t>handler</a:t>
            </a:r>
            <a:r>
              <a:rPr lang="en-US" sz="1200" b="0" i="0" kern="1200" dirty="0" smtClean="0">
                <a:solidFill>
                  <a:schemeClr val="tx1"/>
                </a:solidFill>
                <a:effectLst/>
                <a:latin typeface="+mn-lt"/>
                <a:ea typeface="+mn-ea"/>
                <a:cs typeface="+mn-cs"/>
              </a:rPr>
              <a:t> is basically a function that is passed to the ready() method to be executed safely as soon as the document is ready to be manipulated i.e. when the DOM hierarchy has been fully constructed.</a:t>
            </a:r>
          </a:p>
          <a:p>
            <a:r>
              <a:rPr lang="en-US" sz="1200" b="0" i="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B8623BEE-51F6-4C69-AF99-3044CC47B278}" type="slidenum">
              <a:rPr lang="en-US" smtClean="0"/>
              <a:t>82</a:t>
            </a:fld>
            <a:endParaRPr lang="en-US"/>
          </a:p>
        </p:txBody>
      </p:sp>
    </p:spTree>
    <p:extLst>
      <p:ext uri="{BB962C8B-B14F-4D97-AF65-F5344CB8AC3E}">
        <p14:creationId xmlns:p14="http://schemas.microsoft.com/office/powerpoint/2010/main" val="26271214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&lt;script&gt;</a:t>
            </a:r>
            <a:r>
              <a:rPr lang="en-US" sz="1200" b="0" i="0" kern="1200" dirty="0" smtClean="0">
                <a:solidFill>
                  <a:schemeClr val="tx1"/>
                </a:solidFill>
                <a:effectLst/>
                <a:latin typeface="+mn-lt"/>
                <a:ea typeface="+mn-ea"/>
                <a:cs typeface="+mn-cs"/>
              </a:rPr>
              <a:t> element — Since jQuery is just a JavaScript library, so the jQuery code can be placed inside the </a:t>
            </a:r>
            <a:r>
              <a:rPr lang="en-US" sz="1200" u="none" strike="noStrike" kern="1200" dirty="0" smtClean="0">
                <a:solidFill>
                  <a:schemeClr val="tx1"/>
                </a:solidFill>
                <a:effectLst/>
                <a:latin typeface="+mn-lt"/>
                <a:ea typeface="+mn-ea"/>
                <a:cs typeface="+mn-cs"/>
                <a:hlinkClick r:id="rId3"/>
              </a:rPr>
              <a:t>&lt;script&gt;</a:t>
            </a:r>
            <a:r>
              <a:rPr lang="en-US" sz="1200" b="0" i="0" kern="1200" dirty="0" smtClean="0">
                <a:solidFill>
                  <a:schemeClr val="tx1"/>
                </a:solidFill>
                <a:effectLst/>
                <a:latin typeface="+mn-lt"/>
                <a:ea typeface="+mn-ea"/>
                <a:cs typeface="+mn-cs"/>
              </a:rPr>
              <a:t> element. However, if you want to place it in an </a:t>
            </a:r>
            <a:r>
              <a:rPr lang="en-US" sz="1200" b="0" i="0" u="none" strike="noStrike" kern="1200" dirty="0" smtClean="0">
                <a:solidFill>
                  <a:schemeClr val="tx1"/>
                </a:solidFill>
                <a:effectLst/>
                <a:latin typeface="+mn-lt"/>
                <a:ea typeface="+mn-ea"/>
                <a:cs typeface="+mn-cs"/>
                <a:hlinkClick r:id="rId4"/>
              </a:rPr>
              <a:t>external JavaScript file</a:t>
            </a:r>
            <a:r>
              <a:rPr lang="en-US" sz="1200" b="0" i="0" kern="1200" dirty="0" smtClean="0">
                <a:solidFill>
                  <a:schemeClr val="tx1"/>
                </a:solidFill>
                <a:effectLst/>
                <a:latin typeface="+mn-lt"/>
                <a:ea typeface="+mn-ea"/>
                <a:cs typeface="+mn-cs"/>
              </a:rPr>
              <a:t>, which is preferred, you just remove this part.</a:t>
            </a:r>
          </a:p>
          <a:p>
            <a:r>
              <a:rPr lang="en-US" dirty="0" smtClean="0"/>
              <a:t>$(document).ready(</a:t>
            </a:r>
            <a:r>
              <a:rPr lang="en-US" i="1" dirty="0" smtClean="0"/>
              <a:t>handler</a:t>
            </a:r>
            <a:r>
              <a:rPr lang="en-US" dirty="0" smtClean="0"/>
              <a:t>);</a:t>
            </a:r>
            <a:r>
              <a:rPr lang="en-US" sz="1200" b="0" i="0" kern="1200" dirty="0" smtClean="0">
                <a:solidFill>
                  <a:schemeClr val="tx1"/>
                </a:solidFill>
                <a:effectLst/>
                <a:latin typeface="+mn-lt"/>
                <a:ea typeface="+mn-ea"/>
                <a:cs typeface="+mn-cs"/>
              </a:rPr>
              <a:t> — This statement is typically known as ready event. Where the </a:t>
            </a:r>
            <a:r>
              <a:rPr lang="en-US" sz="1200" b="0" i="1" kern="1200" dirty="0" smtClean="0">
                <a:solidFill>
                  <a:schemeClr val="tx1"/>
                </a:solidFill>
                <a:effectLst/>
                <a:latin typeface="+mn-lt"/>
                <a:ea typeface="+mn-ea"/>
                <a:cs typeface="+mn-cs"/>
              </a:rPr>
              <a:t>handler</a:t>
            </a:r>
            <a:r>
              <a:rPr lang="en-US" sz="1200" b="0" i="0" kern="1200" dirty="0" smtClean="0">
                <a:solidFill>
                  <a:schemeClr val="tx1"/>
                </a:solidFill>
                <a:effectLst/>
                <a:latin typeface="+mn-lt"/>
                <a:ea typeface="+mn-ea"/>
                <a:cs typeface="+mn-cs"/>
              </a:rPr>
              <a:t> is basically a function that is passed to the </a:t>
            </a:r>
            <a:r>
              <a:rPr lang="en-US" dirty="0" smtClean="0"/>
              <a:t>ready()</a:t>
            </a:r>
            <a:r>
              <a:rPr lang="en-US" sz="1200" b="0" i="0" kern="1200" dirty="0" smtClean="0">
                <a:solidFill>
                  <a:schemeClr val="tx1"/>
                </a:solidFill>
                <a:effectLst/>
                <a:latin typeface="+mn-lt"/>
                <a:ea typeface="+mn-ea"/>
                <a:cs typeface="+mn-cs"/>
              </a:rPr>
              <a:t> method to be executed safely as soon as the document is ready to be manipulated i.e. when the DOM hierarchy has been fully constructed.</a:t>
            </a:r>
          </a:p>
          <a:p>
            <a:r>
              <a:rPr lang="en-US" sz="1200" b="0" i="0" kern="1200" dirty="0" smtClean="0">
                <a:solidFill>
                  <a:schemeClr val="tx1"/>
                </a:solidFill>
                <a:effectLst/>
                <a:latin typeface="+mn-lt"/>
                <a:ea typeface="+mn-ea"/>
                <a:cs typeface="+mn-cs"/>
              </a:rPr>
              <a:t> jQuery </a:t>
            </a:r>
            <a:r>
              <a:rPr lang="en-US" dirty="0" smtClean="0"/>
              <a:t>ready()</a:t>
            </a:r>
            <a:r>
              <a:rPr lang="en-US" sz="1200" b="0" i="0" kern="1200" dirty="0" smtClean="0">
                <a:solidFill>
                  <a:schemeClr val="tx1"/>
                </a:solidFill>
                <a:effectLst/>
                <a:latin typeface="+mn-lt"/>
                <a:ea typeface="+mn-ea"/>
                <a:cs typeface="+mn-cs"/>
              </a:rPr>
              <a:t> method is typically used with an anonymous function</a:t>
            </a:r>
            <a:endParaRPr lang="en-US" dirty="0"/>
          </a:p>
        </p:txBody>
      </p:sp>
      <p:sp>
        <p:nvSpPr>
          <p:cNvPr id="4" name="Slide Number Placeholder 3"/>
          <p:cNvSpPr>
            <a:spLocks noGrp="1"/>
          </p:cNvSpPr>
          <p:nvPr>
            <p:ph type="sldNum" sz="quarter" idx="10"/>
          </p:nvPr>
        </p:nvSpPr>
        <p:spPr/>
        <p:txBody>
          <a:bodyPr/>
          <a:lstStyle/>
          <a:p>
            <a:fld id="{B8623BEE-51F6-4C69-AF99-3044CC47B278}" type="slidenum">
              <a:rPr lang="en-US" smtClean="0"/>
              <a:t>83</a:t>
            </a:fld>
            <a:endParaRPr lang="en-US"/>
          </a:p>
        </p:txBody>
      </p:sp>
    </p:spTree>
    <p:extLst>
      <p:ext uri="{BB962C8B-B14F-4D97-AF65-F5344CB8AC3E}">
        <p14:creationId xmlns:p14="http://schemas.microsoft.com/office/powerpoint/2010/main" val="24017429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t"/>
            <a:r>
              <a:rPr lang="en-US" sz="1200" b="0" i="0" kern="1200" dirty="0" smtClean="0">
                <a:solidFill>
                  <a:schemeClr val="tx1"/>
                </a:solidFill>
                <a:effectLst/>
                <a:latin typeface="+mn-lt"/>
                <a:ea typeface="+mn-ea"/>
                <a:cs typeface="+mn-cs"/>
              </a:rPr>
              <a:t>&lt;link </a:t>
            </a:r>
            <a:r>
              <a:rPr lang="en-US" sz="1200" b="0" i="0" kern="1200" dirty="0" err="1" smtClean="0">
                <a:solidFill>
                  <a:schemeClr val="tx1"/>
                </a:solidFill>
                <a:effectLst/>
                <a:latin typeface="+mn-lt"/>
                <a:ea typeface="+mn-ea"/>
                <a:cs typeface="+mn-cs"/>
              </a:rPr>
              <a:t>rel</a:t>
            </a:r>
            <a:r>
              <a:rPr lang="en-US" sz="1200" b="0" i="0" kern="1200" dirty="0" smtClean="0">
                <a:solidFill>
                  <a:schemeClr val="tx1"/>
                </a:solidFill>
                <a:effectLst/>
                <a:latin typeface="+mn-lt"/>
                <a:ea typeface="+mn-ea"/>
                <a:cs typeface="+mn-cs"/>
              </a:rPr>
              <a:t>="stylesheet" type="text/</a:t>
            </a:r>
            <a:r>
              <a:rPr lang="en-US" sz="1200" b="0" i="0" kern="1200" dirty="0" err="1" smtClean="0">
                <a:solidFill>
                  <a:schemeClr val="tx1"/>
                </a:solidFill>
                <a:effectLst/>
                <a:latin typeface="+mn-lt"/>
                <a:ea typeface="+mn-ea"/>
                <a:cs typeface="+mn-cs"/>
              </a:rPr>
              <a:t>css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href</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css</a:t>
            </a:r>
            <a:r>
              <a:rPr lang="en-US" sz="1200" b="0" i="0" kern="1200" dirty="0" smtClean="0">
                <a:solidFill>
                  <a:schemeClr val="tx1"/>
                </a:solidFill>
                <a:effectLst/>
                <a:latin typeface="+mn-lt"/>
                <a:ea typeface="+mn-ea"/>
                <a:cs typeface="+mn-cs"/>
              </a:rPr>
              <a:t>/style.css"&gt;</a:t>
            </a:r>
          </a:p>
          <a:p>
            <a:pPr fontAlgn="t"/>
            <a:r>
              <a:rPr lang="en-US" sz="1200" b="0" i="0" kern="1200" dirty="0" smtClean="0">
                <a:solidFill>
                  <a:schemeClr val="tx1"/>
                </a:solidFill>
                <a:effectLst/>
                <a:latin typeface="+mn-lt"/>
                <a:ea typeface="+mn-ea"/>
                <a:cs typeface="+mn-cs"/>
              </a:rPr>
              <a:t>&lt;script </a:t>
            </a:r>
            <a:r>
              <a:rPr lang="en-US" sz="1200" b="0" i="0" kern="1200" dirty="0" err="1" smtClean="0">
                <a:solidFill>
                  <a:schemeClr val="tx1"/>
                </a:solidFill>
                <a:effectLst/>
                <a:latin typeface="+mn-lt"/>
                <a:ea typeface="+mn-ea"/>
                <a:cs typeface="+mn-cs"/>
              </a:rPr>
              <a:t>src</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js</a:t>
            </a:r>
            <a:r>
              <a:rPr lang="en-US" sz="1200" b="0" i="0" kern="1200" dirty="0" smtClean="0">
                <a:solidFill>
                  <a:schemeClr val="tx1"/>
                </a:solidFill>
                <a:effectLst/>
                <a:latin typeface="+mn-lt"/>
                <a:ea typeface="+mn-ea"/>
                <a:cs typeface="+mn-cs"/>
              </a:rPr>
              <a:t>/jquery-1.11.3.min.js"&gt;&lt;/script&gt;</a:t>
            </a:r>
          </a:p>
          <a:p>
            <a:pPr fontAlgn="t"/>
            <a:r>
              <a:rPr lang="en-US" sz="1200" b="0" i="0" kern="1200" dirty="0" smtClean="0">
                <a:solidFill>
                  <a:schemeClr val="tx1"/>
                </a:solidFill>
                <a:effectLst/>
                <a:latin typeface="+mn-lt"/>
                <a:ea typeface="+mn-ea"/>
                <a:cs typeface="+mn-cs"/>
              </a:rPr>
              <a:t>&lt;script type="text/</a:t>
            </a:r>
            <a:r>
              <a:rPr lang="en-US" sz="1200" b="0" i="0" kern="1200" dirty="0" err="1" smtClean="0">
                <a:solidFill>
                  <a:schemeClr val="tx1"/>
                </a:solidFill>
                <a:effectLst/>
                <a:latin typeface="+mn-lt"/>
                <a:ea typeface="+mn-ea"/>
                <a:cs typeface="+mn-cs"/>
              </a:rPr>
              <a:t>javascript</a:t>
            </a:r>
            <a:r>
              <a:rPr lang="en-US" sz="1200" b="0" i="0" kern="1200" dirty="0" smtClean="0">
                <a:solidFill>
                  <a:schemeClr val="tx1"/>
                </a:solidFill>
                <a:effectLst/>
                <a:latin typeface="+mn-lt"/>
                <a:ea typeface="+mn-ea"/>
                <a:cs typeface="+mn-cs"/>
              </a:rPr>
              <a:t>"&gt;</a:t>
            </a:r>
          </a:p>
          <a:p>
            <a:pPr fontAlgn="t"/>
            <a:r>
              <a:rPr lang="en-US" sz="1200" b="0" i="0" kern="1200" dirty="0" smtClean="0">
                <a:solidFill>
                  <a:schemeClr val="tx1"/>
                </a:solidFill>
                <a:effectLst/>
                <a:latin typeface="+mn-lt"/>
                <a:ea typeface="+mn-ea"/>
                <a:cs typeface="+mn-cs"/>
              </a:rPr>
              <a:t>$(document).ready(function(){</a:t>
            </a:r>
          </a:p>
          <a:p>
            <a:pPr fontAlgn="t"/>
            <a:r>
              <a:rPr lang="en-US" sz="1200" b="0" i="0" kern="1200" dirty="0" smtClean="0">
                <a:solidFill>
                  <a:schemeClr val="tx1"/>
                </a:solidFill>
                <a:effectLst/>
                <a:latin typeface="+mn-lt"/>
                <a:ea typeface="+mn-ea"/>
                <a:cs typeface="+mn-cs"/>
              </a:rPr>
              <a:t>$("button").click(function(){</a:t>
            </a:r>
          </a:p>
          <a:p>
            <a:pPr fontAlgn="t"/>
            <a:r>
              <a:rPr lang="en-US" sz="1200" b="0" i="0" kern="1200" dirty="0" smtClean="0">
                <a:solidFill>
                  <a:schemeClr val="tx1"/>
                </a:solidFill>
                <a:effectLst/>
                <a:latin typeface="+mn-lt"/>
                <a:ea typeface="+mn-ea"/>
                <a:cs typeface="+mn-cs"/>
              </a:rPr>
              <a:t>$("p").text("Hello World!");</a:t>
            </a:r>
          </a:p>
          <a:p>
            <a:pPr fontAlgn="t"/>
            <a:r>
              <a:rPr lang="en-US" sz="1200" b="0" i="0" kern="1200" dirty="0" smtClean="0">
                <a:solidFill>
                  <a:schemeClr val="tx1"/>
                </a:solidFill>
                <a:effectLst/>
                <a:latin typeface="+mn-lt"/>
                <a:ea typeface="+mn-ea"/>
                <a:cs typeface="+mn-cs"/>
              </a:rPr>
              <a:t>}); </a:t>
            </a:r>
          </a:p>
          <a:p>
            <a:pPr fontAlgn="t"/>
            <a:r>
              <a:rPr lang="en-US" sz="1200" b="0" i="0" kern="1200" dirty="0" smtClean="0">
                <a:solidFill>
                  <a:schemeClr val="tx1"/>
                </a:solidFill>
                <a:effectLst/>
                <a:latin typeface="+mn-lt"/>
                <a:ea typeface="+mn-ea"/>
                <a:cs typeface="+mn-cs"/>
              </a:rPr>
              <a:t>});</a:t>
            </a:r>
          </a:p>
          <a:p>
            <a:pPr fontAlgn="t"/>
            <a:r>
              <a:rPr lang="en-US" sz="1200" b="0" i="0" kern="1200" dirty="0" smtClean="0">
                <a:solidFill>
                  <a:schemeClr val="tx1"/>
                </a:solidFill>
                <a:effectLst/>
                <a:latin typeface="+mn-lt"/>
                <a:ea typeface="+mn-ea"/>
                <a:cs typeface="+mn-cs"/>
              </a:rPr>
              <a:t>&lt;/script&gt;</a:t>
            </a:r>
          </a:p>
          <a:p>
            <a:pPr fontAlgn="t"/>
            <a:r>
              <a:rPr lang="en-US" sz="1200" b="0" i="0" kern="1200" dirty="0" smtClean="0">
                <a:solidFill>
                  <a:schemeClr val="tx1"/>
                </a:solidFill>
                <a:effectLst/>
                <a:latin typeface="+mn-lt"/>
                <a:ea typeface="+mn-ea"/>
                <a:cs typeface="+mn-cs"/>
              </a:rPr>
              <a:t>&lt;/head&gt;</a:t>
            </a:r>
          </a:p>
          <a:p>
            <a:pPr fontAlgn="t"/>
            <a:r>
              <a:rPr lang="en-US" sz="1200" b="0" i="0" kern="1200" dirty="0" smtClean="0">
                <a:solidFill>
                  <a:schemeClr val="tx1"/>
                </a:solidFill>
                <a:effectLst/>
                <a:latin typeface="+mn-lt"/>
                <a:ea typeface="+mn-ea"/>
                <a:cs typeface="+mn-cs"/>
              </a:rPr>
              <a:t>&lt;body&gt;</a:t>
            </a:r>
          </a:p>
          <a:p>
            <a:pPr fontAlgn="t"/>
            <a:r>
              <a:rPr lang="en-US" sz="1200" b="0" i="0" kern="1200" dirty="0" smtClean="0">
                <a:solidFill>
                  <a:schemeClr val="tx1"/>
                </a:solidFill>
                <a:effectLst/>
                <a:latin typeface="+mn-lt"/>
                <a:ea typeface="+mn-ea"/>
                <a:cs typeface="+mn-cs"/>
              </a:rPr>
              <a:t>&lt;p&gt;Not loaded yet.&lt;/p&gt;</a:t>
            </a:r>
          </a:p>
          <a:p>
            <a:pPr fontAlgn="t"/>
            <a:r>
              <a:rPr lang="en-US" sz="1200" b="0" i="0" kern="1200" dirty="0" smtClean="0">
                <a:solidFill>
                  <a:schemeClr val="tx1"/>
                </a:solidFill>
                <a:effectLst/>
                <a:latin typeface="+mn-lt"/>
                <a:ea typeface="+mn-ea"/>
                <a:cs typeface="+mn-cs"/>
              </a:rPr>
              <a:t>&lt;button type="button"&gt;Replace Text&lt;/button&gt;</a:t>
            </a:r>
          </a:p>
          <a:p>
            <a:pPr fontAlgn="t"/>
            <a:r>
              <a:rPr lang="en-US" sz="1200" b="0" i="0" kern="1200" dirty="0" smtClean="0">
                <a:solidFill>
                  <a:schemeClr val="tx1"/>
                </a:solidFill>
                <a:effectLst/>
                <a:latin typeface="+mn-lt"/>
                <a:ea typeface="+mn-ea"/>
                <a:cs typeface="+mn-cs"/>
              </a:rPr>
              <a:t>&lt;/body&gt;</a:t>
            </a:r>
          </a:p>
          <a:p>
            <a:pPr fontAlgn="t"/>
            <a:r>
              <a:rPr lang="en-US" sz="1200" b="0" i="0" kern="1200" dirty="0" smtClean="0">
                <a:solidFill>
                  <a:schemeClr val="tx1"/>
                </a:solidFill>
                <a:effectLst/>
                <a:latin typeface="+mn-lt"/>
                <a:ea typeface="+mn-ea"/>
                <a:cs typeface="+mn-cs"/>
              </a:rPr>
              <a:t>&lt;/html&gt;</a:t>
            </a:r>
          </a:p>
          <a:p>
            <a:endParaRPr lang="en-US" dirty="0"/>
          </a:p>
        </p:txBody>
      </p:sp>
      <p:sp>
        <p:nvSpPr>
          <p:cNvPr id="4" name="Slide Number Placeholder 3"/>
          <p:cNvSpPr>
            <a:spLocks noGrp="1"/>
          </p:cNvSpPr>
          <p:nvPr>
            <p:ph type="sldNum" sz="quarter" idx="10"/>
          </p:nvPr>
        </p:nvSpPr>
        <p:spPr/>
        <p:txBody>
          <a:bodyPr/>
          <a:lstStyle/>
          <a:p>
            <a:fld id="{B8623BEE-51F6-4C69-AF99-3044CC47B278}" type="slidenum">
              <a:rPr lang="en-US" smtClean="0"/>
              <a:t>87</a:t>
            </a:fld>
            <a:endParaRPr lang="en-US"/>
          </a:p>
        </p:txBody>
      </p:sp>
    </p:spTree>
    <p:extLst>
      <p:ext uri="{BB962C8B-B14F-4D97-AF65-F5344CB8AC3E}">
        <p14:creationId xmlns:p14="http://schemas.microsoft.com/office/powerpoint/2010/main" val="39633356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a:t>
            </a:r>
            <a:r>
              <a:rPr lang="en-US" dirty="0" smtClean="0"/>
              <a:t>$(document).ready()</a:t>
            </a:r>
            <a:r>
              <a:rPr lang="en-US" sz="1200" b="0" i="0" kern="1200" dirty="0" smtClean="0">
                <a:solidFill>
                  <a:schemeClr val="tx1"/>
                </a:solidFill>
                <a:effectLst/>
                <a:latin typeface="+mn-lt"/>
                <a:ea typeface="+mn-ea"/>
                <a:cs typeface="+mn-cs"/>
              </a:rPr>
              <a:t> is an event that is used to manipulate a page safely with the jQuery. Code included inside this event will only run once the page DOM is ready</a:t>
            </a:r>
            <a:endParaRPr lang="en-US" dirty="0"/>
          </a:p>
        </p:txBody>
      </p:sp>
      <p:sp>
        <p:nvSpPr>
          <p:cNvPr id="4" name="Slide Number Placeholder 3"/>
          <p:cNvSpPr>
            <a:spLocks noGrp="1"/>
          </p:cNvSpPr>
          <p:nvPr>
            <p:ph type="sldNum" sz="quarter" idx="10"/>
          </p:nvPr>
        </p:nvSpPr>
        <p:spPr/>
        <p:txBody>
          <a:bodyPr/>
          <a:lstStyle/>
          <a:p>
            <a:fld id="{B8623BEE-51F6-4C69-AF99-3044CC47B278}" type="slidenum">
              <a:rPr lang="en-US" smtClean="0"/>
              <a:t>92</a:t>
            </a:fld>
            <a:endParaRPr lang="en-US"/>
          </a:p>
        </p:txBody>
      </p:sp>
    </p:spTree>
    <p:extLst>
      <p:ext uri="{BB962C8B-B14F-4D97-AF65-F5344CB8AC3E}">
        <p14:creationId xmlns:p14="http://schemas.microsoft.com/office/powerpoint/2010/main" val="36092324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623BEE-51F6-4C69-AF99-3044CC47B278}" type="slidenum">
              <a:rPr lang="en-US" smtClean="0"/>
              <a:t>97</a:t>
            </a:fld>
            <a:endParaRPr lang="en-US"/>
          </a:p>
        </p:txBody>
      </p:sp>
    </p:spTree>
    <p:extLst>
      <p:ext uri="{BB962C8B-B14F-4D97-AF65-F5344CB8AC3E}">
        <p14:creationId xmlns:p14="http://schemas.microsoft.com/office/powerpoint/2010/main" val="38093811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3BB3AC5-D9E7-45C9-8586-1F79E0973E7B}" type="datetimeFigureOut">
              <a:rPr lang="en-US" smtClean="0"/>
              <a:t>7/2/2021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5A061B-04E1-4CB4-A579-0E552419E18D}" type="slidenum">
              <a:rPr lang="en-US" smtClean="0"/>
              <a:t>‹#›</a:t>
            </a:fld>
            <a:endParaRPr lang="en-US"/>
          </a:p>
        </p:txBody>
      </p:sp>
    </p:spTree>
    <p:extLst>
      <p:ext uri="{BB962C8B-B14F-4D97-AF65-F5344CB8AC3E}">
        <p14:creationId xmlns:p14="http://schemas.microsoft.com/office/powerpoint/2010/main" val="1598225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BB3AC5-D9E7-45C9-8586-1F79E0973E7B}" type="datetimeFigureOut">
              <a:rPr lang="en-US" smtClean="0"/>
              <a:t>7/2/2021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5A061B-04E1-4CB4-A579-0E552419E18D}" type="slidenum">
              <a:rPr lang="en-US" smtClean="0"/>
              <a:t>‹#›</a:t>
            </a:fld>
            <a:endParaRPr lang="en-US"/>
          </a:p>
        </p:txBody>
      </p:sp>
    </p:spTree>
    <p:extLst>
      <p:ext uri="{BB962C8B-B14F-4D97-AF65-F5344CB8AC3E}">
        <p14:creationId xmlns:p14="http://schemas.microsoft.com/office/powerpoint/2010/main" val="1728975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BB3AC5-D9E7-45C9-8586-1F79E0973E7B}" type="datetimeFigureOut">
              <a:rPr lang="en-US" smtClean="0"/>
              <a:t>7/2/2021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5A061B-04E1-4CB4-A579-0E552419E18D}" type="slidenum">
              <a:rPr lang="en-US" smtClean="0"/>
              <a:t>‹#›</a:t>
            </a:fld>
            <a:endParaRPr lang="en-US"/>
          </a:p>
        </p:txBody>
      </p:sp>
    </p:spTree>
    <p:extLst>
      <p:ext uri="{BB962C8B-B14F-4D97-AF65-F5344CB8AC3E}">
        <p14:creationId xmlns:p14="http://schemas.microsoft.com/office/powerpoint/2010/main" val="3756409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BB3AC5-D9E7-45C9-8586-1F79E0973E7B}" type="datetimeFigureOut">
              <a:rPr lang="en-US" smtClean="0"/>
              <a:t>7/2/2021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5A061B-04E1-4CB4-A579-0E552419E18D}" type="slidenum">
              <a:rPr lang="en-US" smtClean="0"/>
              <a:t>‹#›</a:t>
            </a:fld>
            <a:endParaRPr lang="en-US"/>
          </a:p>
        </p:txBody>
      </p:sp>
    </p:spTree>
    <p:extLst>
      <p:ext uri="{BB962C8B-B14F-4D97-AF65-F5344CB8AC3E}">
        <p14:creationId xmlns:p14="http://schemas.microsoft.com/office/powerpoint/2010/main" val="3625921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BB3AC5-D9E7-45C9-8586-1F79E0973E7B}" type="datetimeFigureOut">
              <a:rPr lang="en-US" smtClean="0"/>
              <a:t>7/2/2021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5A061B-04E1-4CB4-A579-0E552419E18D}" type="slidenum">
              <a:rPr lang="en-US" smtClean="0"/>
              <a:t>‹#›</a:t>
            </a:fld>
            <a:endParaRPr lang="en-US"/>
          </a:p>
        </p:txBody>
      </p:sp>
    </p:spTree>
    <p:extLst>
      <p:ext uri="{BB962C8B-B14F-4D97-AF65-F5344CB8AC3E}">
        <p14:creationId xmlns:p14="http://schemas.microsoft.com/office/powerpoint/2010/main" val="4074793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3BB3AC5-D9E7-45C9-8586-1F79E0973E7B}" type="datetimeFigureOut">
              <a:rPr lang="en-US" smtClean="0"/>
              <a:t>7/2/2021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5A061B-04E1-4CB4-A579-0E552419E18D}" type="slidenum">
              <a:rPr lang="en-US" smtClean="0"/>
              <a:t>‹#›</a:t>
            </a:fld>
            <a:endParaRPr lang="en-US"/>
          </a:p>
        </p:txBody>
      </p:sp>
    </p:spTree>
    <p:extLst>
      <p:ext uri="{BB962C8B-B14F-4D97-AF65-F5344CB8AC3E}">
        <p14:creationId xmlns:p14="http://schemas.microsoft.com/office/powerpoint/2010/main" val="1397937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3BB3AC5-D9E7-45C9-8586-1F79E0973E7B}" type="datetimeFigureOut">
              <a:rPr lang="en-US" smtClean="0"/>
              <a:t>7/2/2021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5A061B-04E1-4CB4-A579-0E552419E18D}" type="slidenum">
              <a:rPr lang="en-US" smtClean="0"/>
              <a:t>‹#›</a:t>
            </a:fld>
            <a:endParaRPr lang="en-US"/>
          </a:p>
        </p:txBody>
      </p:sp>
    </p:spTree>
    <p:extLst>
      <p:ext uri="{BB962C8B-B14F-4D97-AF65-F5344CB8AC3E}">
        <p14:creationId xmlns:p14="http://schemas.microsoft.com/office/powerpoint/2010/main" val="772638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3BB3AC5-D9E7-45C9-8586-1F79E0973E7B}" type="datetimeFigureOut">
              <a:rPr lang="en-US" smtClean="0"/>
              <a:t>7/2/2021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5A061B-04E1-4CB4-A579-0E552419E18D}" type="slidenum">
              <a:rPr lang="en-US" smtClean="0"/>
              <a:t>‹#›</a:t>
            </a:fld>
            <a:endParaRPr lang="en-US"/>
          </a:p>
        </p:txBody>
      </p:sp>
    </p:spTree>
    <p:extLst>
      <p:ext uri="{BB962C8B-B14F-4D97-AF65-F5344CB8AC3E}">
        <p14:creationId xmlns:p14="http://schemas.microsoft.com/office/powerpoint/2010/main" val="702769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BB3AC5-D9E7-45C9-8586-1F79E0973E7B}" type="datetimeFigureOut">
              <a:rPr lang="en-US" smtClean="0"/>
              <a:t>7/2/2021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5A061B-04E1-4CB4-A579-0E552419E18D}" type="slidenum">
              <a:rPr lang="en-US" smtClean="0"/>
              <a:t>‹#›</a:t>
            </a:fld>
            <a:endParaRPr lang="en-US"/>
          </a:p>
        </p:txBody>
      </p:sp>
    </p:spTree>
    <p:extLst>
      <p:ext uri="{BB962C8B-B14F-4D97-AF65-F5344CB8AC3E}">
        <p14:creationId xmlns:p14="http://schemas.microsoft.com/office/powerpoint/2010/main" val="789125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BB3AC5-D9E7-45C9-8586-1F79E0973E7B}" type="datetimeFigureOut">
              <a:rPr lang="en-US" smtClean="0"/>
              <a:t>7/2/2021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5A061B-04E1-4CB4-A579-0E552419E18D}" type="slidenum">
              <a:rPr lang="en-US" smtClean="0"/>
              <a:t>‹#›</a:t>
            </a:fld>
            <a:endParaRPr lang="en-US"/>
          </a:p>
        </p:txBody>
      </p:sp>
    </p:spTree>
    <p:extLst>
      <p:ext uri="{BB962C8B-B14F-4D97-AF65-F5344CB8AC3E}">
        <p14:creationId xmlns:p14="http://schemas.microsoft.com/office/powerpoint/2010/main" val="77379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BB3AC5-D9E7-45C9-8586-1F79E0973E7B}" type="datetimeFigureOut">
              <a:rPr lang="en-US" smtClean="0"/>
              <a:t>7/2/2021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5A061B-04E1-4CB4-A579-0E552419E18D}" type="slidenum">
              <a:rPr lang="en-US" smtClean="0"/>
              <a:t>‹#›</a:t>
            </a:fld>
            <a:endParaRPr lang="en-US"/>
          </a:p>
        </p:txBody>
      </p:sp>
    </p:spTree>
    <p:extLst>
      <p:ext uri="{BB962C8B-B14F-4D97-AF65-F5344CB8AC3E}">
        <p14:creationId xmlns:p14="http://schemas.microsoft.com/office/powerpoint/2010/main" val="1438594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BB3AC5-D9E7-45C9-8586-1F79E0973E7B}" type="datetimeFigureOut">
              <a:rPr lang="en-US" smtClean="0"/>
              <a:t>7/2/2021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5A061B-04E1-4CB4-A579-0E552419E18D}" type="slidenum">
              <a:rPr lang="en-US" smtClean="0"/>
              <a:t>‹#›</a:t>
            </a:fld>
            <a:endParaRPr lang="en-US"/>
          </a:p>
        </p:txBody>
      </p:sp>
    </p:spTree>
    <p:extLst>
      <p:ext uri="{BB962C8B-B14F-4D97-AF65-F5344CB8AC3E}">
        <p14:creationId xmlns:p14="http://schemas.microsoft.com/office/powerpoint/2010/main" val="3090442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www.w3schools.com/tags/tag_div.asp" TargetMode="External"/><Relationship Id="rId13" Type="http://schemas.openxmlformats.org/officeDocument/2006/relationships/hyperlink" Target="https://www.w3schools.com/tags/tag_figure.asp" TargetMode="External"/><Relationship Id="rId18" Type="http://schemas.openxmlformats.org/officeDocument/2006/relationships/hyperlink" Target="https://www.w3schools.com/tags/tag_hr.asp" TargetMode="External"/><Relationship Id="rId26" Type="http://schemas.openxmlformats.org/officeDocument/2006/relationships/hyperlink" Target="https://www.w3schools.com/tags/tag_section.asp" TargetMode="External"/><Relationship Id="rId3" Type="http://schemas.openxmlformats.org/officeDocument/2006/relationships/hyperlink" Target="https://www.w3schools.com/tags/tag_article.asp" TargetMode="External"/><Relationship Id="rId21" Type="http://schemas.openxmlformats.org/officeDocument/2006/relationships/hyperlink" Target="https://www.w3schools.com/tags/tag_nav.asp" TargetMode="External"/><Relationship Id="rId7" Type="http://schemas.openxmlformats.org/officeDocument/2006/relationships/hyperlink" Target="https://www.w3schools.com/tags/tag_dd.asp" TargetMode="External"/><Relationship Id="rId12" Type="http://schemas.openxmlformats.org/officeDocument/2006/relationships/hyperlink" Target="https://www.w3schools.com/tags/tag_figcaption.asp" TargetMode="External"/><Relationship Id="rId17" Type="http://schemas.openxmlformats.org/officeDocument/2006/relationships/hyperlink" Target="https://www.w3schools.com/tags/tag_header.asp" TargetMode="External"/><Relationship Id="rId25" Type="http://schemas.openxmlformats.org/officeDocument/2006/relationships/hyperlink" Target="https://www.w3schools.com/tags/tag_pre.asp" TargetMode="External"/><Relationship Id="rId2" Type="http://schemas.openxmlformats.org/officeDocument/2006/relationships/hyperlink" Target="https://www.w3schools.com/tags/tag_address.asp" TargetMode="External"/><Relationship Id="rId16" Type="http://schemas.openxmlformats.org/officeDocument/2006/relationships/hyperlink" Target="https://www.w3schools.com/tags/tag_hn.asp" TargetMode="External"/><Relationship Id="rId20" Type="http://schemas.openxmlformats.org/officeDocument/2006/relationships/hyperlink" Target="https://www.w3schools.com/tags/tag_main.asp" TargetMode="External"/><Relationship Id="rId29" Type="http://schemas.openxmlformats.org/officeDocument/2006/relationships/hyperlink" Target="https://www.w3schools.com/tags/tag_ul.asp" TargetMode="External"/><Relationship Id="rId1" Type="http://schemas.openxmlformats.org/officeDocument/2006/relationships/slideLayout" Target="../slideLayouts/slideLayout2.xml"/><Relationship Id="rId6" Type="http://schemas.openxmlformats.org/officeDocument/2006/relationships/hyperlink" Target="https://www.w3schools.com/tags/tag_canvas.asp" TargetMode="External"/><Relationship Id="rId11" Type="http://schemas.openxmlformats.org/officeDocument/2006/relationships/hyperlink" Target="https://www.w3schools.com/tags/tag_fieldset.asp" TargetMode="External"/><Relationship Id="rId24" Type="http://schemas.openxmlformats.org/officeDocument/2006/relationships/hyperlink" Target="https://www.w3schools.com/tags/tag_p.asp" TargetMode="External"/><Relationship Id="rId5" Type="http://schemas.openxmlformats.org/officeDocument/2006/relationships/hyperlink" Target="https://www.w3schools.com/tags/tag_blockquote.asp" TargetMode="External"/><Relationship Id="rId15" Type="http://schemas.openxmlformats.org/officeDocument/2006/relationships/hyperlink" Target="https://www.w3schools.com/tags/tag_form.asp" TargetMode="External"/><Relationship Id="rId23" Type="http://schemas.openxmlformats.org/officeDocument/2006/relationships/hyperlink" Target="https://www.w3schools.com/tags/tag_ol.asp" TargetMode="External"/><Relationship Id="rId28" Type="http://schemas.openxmlformats.org/officeDocument/2006/relationships/hyperlink" Target="https://www.w3schools.com/tags/tag_tfoot.asp" TargetMode="External"/><Relationship Id="rId10" Type="http://schemas.openxmlformats.org/officeDocument/2006/relationships/hyperlink" Target="https://www.w3schools.com/tags/tag_dt.asp" TargetMode="External"/><Relationship Id="rId19" Type="http://schemas.openxmlformats.org/officeDocument/2006/relationships/hyperlink" Target="https://www.w3schools.com/tags/tag_li.asp" TargetMode="External"/><Relationship Id="rId4" Type="http://schemas.openxmlformats.org/officeDocument/2006/relationships/hyperlink" Target="https://www.w3schools.com/tags/tag_aside.asp" TargetMode="External"/><Relationship Id="rId9" Type="http://schemas.openxmlformats.org/officeDocument/2006/relationships/hyperlink" Target="https://www.w3schools.com/tags/tag_dl.asp" TargetMode="External"/><Relationship Id="rId14" Type="http://schemas.openxmlformats.org/officeDocument/2006/relationships/hyperlink" Target="https://www.w3schools.com/tags/tag_footer.asp" TargetMode="External"/><Relationship Id="rId22" Type="http://schemas.openxmlformats.org/officeDocument/2006/relationships/hyperlink" Target="https://www.w3schools.com/tags/tag_noscript.asp" TargetMode="External"/><Relationship Id="rId27" Type="http://schemas.openxmlformats.org/officeDocument/2006/relationships/hyperlink" Target="https://www.w3schools.com/tags/tag_table.asp" TargetMode="External"/><Relationship Id="rId30" Type="http://schemas.openxmlformats.org/officeDocument/2006/relationships/hyperlink" Target="https://www.w3schools.com/tags/tag_video.asp" TargetMode="Externa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s://www.w3schools.com/tags/tag_br.asp" TargetMode="External"/><Relationship Id="rId13" Type="http://schemas.openxmlformats.org/officeDocument/2006/relationships/hyperlink" Target="https://www.w3schools.com/tags/tag_em.asp" TargetMode="External"/><Relationship Id="rId18" Type="http://schemas.openxmlformats.org/officeDocument/2006/relationships/hyperlink" Target="https://www.w3schools.com/tags/tag_label.asp" TargetMode="External"/><Relationship Id="rId26" Type="http://schemas.openxmlformats.org/officeDocument/2006/relationships/hyperlink" Target="https://www.w3schools.com/tags/tag_small.asp" TargetMode="External"/><Relationship Id="rId3" Type="http://schemas.openxmlformats.org/officeDocument/2006/relationships/hyperlink" Target="https://www.w3schools.com/tags/tag_abbr.asp" TargetMode="External"/><Relationship Id="rId21" Type="http://schemas.openxmlformats.org/officeDocument/2006/relationships/hyperlink" Target="https://www.w3schools.com/tags/tag_output.asp" TargetMode="External"/><Relationship Id="rId34" Type="http://schemas.openxmlformats.org/officeDocument/2006/relationships/hyperlink" Target="https://www.w3schools.com/tags/tag_var.asp" TargetMode="External"/><Relationship Id="rId7" Type="http://schemas.openxmlformats.org/officeDocument/2006/relationships/hyperlink" Target="https://www.w3schools.com/tags/tag_big.asp" TargetMode="External"/><Relationship Id="rId12" Type="http://schemas.openxmlformats.org/officeDocument/2006/relationships/hyperlink" Target="https://www.w3schools.com/tags/tag_dfn.asp" TargetMode="External"/><Relationship Id="rId17" Type="http://schemas.openxmlformats.org/officeDocument/2006/relationships/hyperlink" Target="https://www.w3schools.com/tags/tag_kbd.asp" TargetMode="External"/><Relationship Id="rId25" Type="http://schemas.openxmlformats.org/officeDocument/2006/relationships/hyperlink" Target="https://www.w3schools.com/tags/tag_select.asp" TargetMode="External"/><Relationship Id="rId33" Type="http://schemas.openxmlformats.org/officeDocument/2006/relationships/hyperlink" Target="https://www.w3schools.com/tags/tag_tt.asp" TargetMode="External"/><Relationship Id="rId2" Type="http://schemas.openxmlformats.org/officeDocument/2006/relationships/hyperlink" Target="https://www.w3schools.com/tags/tag_a.asp" TargetMode="External"/><Relationship Id="rId16" Type="http://schemas.openxmlformats.org/officeDocument/2006/relationships/hyperlink" Target="https://www.w3schools.com/tags/tag_input.asp" TargetMode="External"/><Relationship Id="rId20" Type="http://schemas.openxmlformats.org/officeDocument/2006/relationships/hyperlink" Target="https://www.w3schools.com/tags/tag_object.asp" TargetMode="External"/><Relationship Id="rId29" Type="http://schemas.openxmlformats.org/officeDocument/2006/relationships/hyperlink" Target="https://www.w3schools.com/tags/tag_sub.asp" TargetMode="External"/><Relationship Id="rId1" Type="http://schemas.openxmlformats.org/officeDocument/2006/relationships/slideLayout" Target="../slideLayouts/slideLayout2.xml"/><Relationship Id="rId6" Type="http://schemas.openxmlformats.org/officeDocument/2006/relationships/hyperlink" Target="https://www.w3schools.com/tags/tag_bdo.asp" TargetMode="External"/><Relationship Id="rId11" Type="http://schemas.openxmlformats.org/officeDocument/2006/relationships/hyperlink" Target="https://www.w3schools.com/tags/tag_code.asp" TargetMode="External"/><Relationship Id="rId24" Type="http://schemas.openxmlformats.org/officeDocument/2006/relationships/hyperlink" Target="https://www.w3schools.com/tags/tag_script.asp" TargetMode="External"/><Relationship Id="rId32" Type="http://schemas.openxmlformats.org/officeDocument/2006/relationships/hyperlink" Target="https://www.w3schools.com/tags/tag_time.asp" TargetMode="External"/><Relationship Id="rId5" Type="http://schemas.openxmlformats.org/officeDocument/2006/relationships/hyperlink" Target="https://www.w3schools.com/tags/tag_b.asp" TargetMode="External"/><Relationship Id="rId15" Type="http://schemas.openxmlformats.org/officeDocument/2006/relationships/hyperlink" Target="https://www.w3schools.com/tags/tag_img.asp" TargetMode="External"/><Relationship Id="rId23" Type="http://schemas.openxmlformats.org/officeDocument/2006/relationships/hyperlink" Target="https://www.w3schools.com/tags/tag_samp.asp" TargetMode="External"/><Relationship Id="rId28" Type="http://schemas.openxmlformats.org/officeDocument/2006/relationships/hyperlink" Target="https://www.w3schools.com/tags/tag_strong.asp" TargetMode="External"/><Relationship Id="rId10" Type="http://schemas.openxmlformats.org/officeDocument/2006/relationships/hyperlink" Target="https://www.w3schools.com/tags/tag_cite.asp" TargetMode="External"/><Relationship Id="rId19" Type="http://schemas.openxmlformats.org/officeDocument/2006/relationships/hyperlink" Target="https://www.w3schools.com/tags/tag_map.asp" TargetMode="External"/><Relationship Id="rId31" Type="http://schemas.openxmlformats.org/officeDocument/2006/relationships/hyperlink" Target="https://www.w3schools.com/tags/tag_textarea.asp" TargetMode="External"/><Relationship Id="rId4" Type="http://schemas.openxmlformats.org/officeDocument/2006/relationships/hyperlink" Target="https://www.w3schools.com/tags/tag_acronym.asp" TargetMode="External"/><Relationship Id="rId9" Type="http://schemas.openxmlformats.org/officeDocument/2006/relationships/hyperlink" Target="https://www.w3schools.com/tags/tag_button.asp" TargetMode="External"/><Relationship Id="rId14" Type="http://schemas.openxmlformats.org/officeDocument/2006/relationships/hyperlink" Target="https://www.w3schools.com/tags/tag_i.asp" TargetMode="External"/><Relationship Id="rId22" Type="http://schemas.openxmlformats.org/officeDocument/2006/relationships/hyperlink" Target="https://www.w3schools.com/tags/tag_q.asp" TargetMode="External"/><Relationship Id="rId27" Type="http://schemas.openxmlformats.org/officeDocument/2006/relationships/hyperlink" Target="https://www.w3schools.com/tags/tag_span.asp" TargetMode="External"/><Relationship Id="rId30" Type="http://schemas.openxmlformats.org/officeDocument/2006/relationships/hyperlink" Target="https://www.w3schools.com/tags/tag_sup.asp" TargetMode="Externa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3" Type="http://schemas.openxmlformats.org/officeDocument/2006/relationships/hyperlink" Target="https://developer.mozilla.org/en-US/docs/Web/API/Touch" TargetMode="External"/><Relationship Id="rId2" Type="http://schemas.openxmlformats.org/officeDocument/2006/relationships/hyperlink" Target="https://developer.mozilla.org/en-US/docs/Web/API/TouchEvent" TargetMode="External"/><Relationship Id="rId1" Type="http://schemas.openxmlformats.org/officeDocument/2006/relationships/slideLayout" Target="../slideLayouts/slideLayout2.xml"/><Relationship Id="rId4" Type="http://schemas.openxmlformats.org/officeDocument/2006/relationships/hyperlink" Target="https://developer.mozilla.org/en-US/docs/Web/API/TouchList" TargetMode="External"/></Relationships>
</file>

<file path=ppt/slides/_rels/slide198.xml.rels><?xml version="1.0" encoding="UTF-8" standalone="yes"?>
<Relationships xmlns="http://schemas.openxmlformats.org/package/2006/relationships"><Relationship Id="rId3" Type="http://schemas.openxmlformats.org/officeDocument/2006/relationships/hyperlink" Target="https://developer.mozilla.org/en-US/docs/Web/API/Touch/radiusY" TargetMode="External"/><Relationship Id="rId2" Type="http://schemas.openxmlformats.org/officeDocument/2006/relationships/hyperlink" Target="https://developer.mozilla.org/en-US/docs/Web/API/Touch/radiusX" TargetMode="External"/><Relationship Id="rId1" Type="http://schemas.openxmlformats.org/officeDocument/2006/relationships/slideLayout" Target="../slideLayouts/slideLayout2.xml"/><Relationship Id="rId4" Type="http://schemas.openxmlformats.org/officeDocument/2006/relationships/hyperlink" Target="https://developer.mozilla.org/en-US/docs/Web/API/Touch/rotationAngle" TargetMode="External"/></Relationships>
</file>

<file path=ppt/slides/_rels/slide199.xml.rels><?xml version="1.0" encoding="UTF-8" standalone="yes"?>
<Relationships xmlns="http://schemas.openxmlformats.org/package/2006/relationships"><Relationship Id="rId2" Type="http://schemas.openxmlformats.org/officeDocument/2006/relationships/hyperlink" Target="https://developer.mozilla.org/en-US/docs/Web/API/Elemen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2" Type="http://schemas.openxmlformats.org/officeDocument/2006/relationships/hyperlink" Target="https://developer.mozilla.org/en-US/docs/Web/Events/touchstart" TargetMode="External"/><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3" Type="http://schemas.openxmlformats.org/officeDocument/2006/relationships/hyperlink" Target="https://www.w3schools.com/browsers/browsers_explorer.asp" TargetMode="External"/><Relationship Id="rId2" Type="http://schemas.openxmlformats.org/officeDocument/2006/relationships/hyperlink" Target="https://www.w3schools.com/browsers/browsers_chrome.asp" TargetMode="External"/><Relationship Id="rId1" Type="http://schemas.openxmlformats.org/officeDocument/2006/relationships/slideLayout" Target="../slideLayouts/slideLayout2.xml"/><Relationship Id="rId6" Type="http://schemas.openxmlformats.org/officeDocument/2006/relationships/hyperlink" Target="https://www.w3schools.com/browsers/browsers_opera.asp" TargetMode="External"/><Relationship Id="rId5" Type="http://schemas.openxmlformats.org/officeDocument/2006/relationships/hyperlink" Target="https://www.w3schools.com/browsers/browsers_safari.asp" TargetMode="External"/><Relationship Id="rId4" Type="http://schemas.openxmlformats.org/officeDocument/2006/relationships/hyperlink" Target="https://www.w3schools.com/browsers/browsers_firefox.asp" TargetMode="Externa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http://jquerymobile.com/--%3eDownload--%3ecopy" TargetMode="External"/><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w3schools.com/tags/tag_q.asp"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hyperlink" Target="https://jquery.com/download/" TargetMode="Externa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hyperlink" Target="http://www.asp.net/ajax/cdn#jQuery_Releases_on_the_CDN_0" TargetMode="External"/><Relationship Id="rId2" Type="http://schemas.openxmlformats.org/officeDocument/2006/relationships/hyperlink" Target="https://developers.google.com/speed/libraries/#jquery"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hyperlink" Target="https://www.tutorialrepublic.com/html-reference/html-p-tag.php" TargetMode="Externa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hyperlink" Target="https://www.tutorialrepublic.com/html-reference/html-input-tag.php" TargetMode="Externa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304800"/>
            <a:ext cx="7772400" cy="1470025"/>
          </a:xfrm>
        </p:spPr>
        <p:txBody>
          <a:bodyPr/>
          <a:lstStyle/>
          <a:p>
            <a:r>
              <a:rPr lang="en-US" b="1" dirty="0" smtClean="0">
                <a:solidFill>
                  <a:srgbClr val="FF0066"/>
                </a:solidFill>
                <a:latin typeface="Monotype Corsiva" pitchFamily="66" charset="0"/>
              </a:rPr>
              <a:t>Module 2</a:t>
            </a:r>
            <a:endParaRPr lang="en-US" b="1" dirty="0"/>
          </a:p>
        </p:txBody>
      </p:sp>
      <p:sp>
        <p:nvSpPr>
          <p:cNvPr id="3" name="Subtitle 2"/>
          <p:cNvSpPr>
            <a:spLocks noGrp="1"/>
          </p:cNvSpPr>
          <p:nvPr>
            <p:ph type="subTitle" idx="1"/>
          </p:nvPr>
        </p:nvSpPr>
        <p:spPr>
          <a:xfrm>
            <a:off x="381000" y="1752600"/>
            <a:ext cx="8382000" cy="4724400"/>
          </a:xfrm>
        </p:spPr>
        <p:txBody>
          <a:bodyPr>
            <a:normAutofit/>
          </a:bodyPr>
          <a:lstStyle/>
          <a:p>
            <a:pPr algn="just"/>
            <a:endParaRPr lang="en-US" dirty="0">
              <a:solidFill>
                <a:schemeClr val="tx1"/>
              </a:solidFill>
            </a:endParaRPr>
          </a:p>
        </p:txBody>
      </p:sp>
    </p:spTree>
    <p:extLst>
      <p:ext uri="{BB962C8B-B14F-4D97-AF65-F5344CB8AC3E}">
        <p14:creationId xmlns:p14="http://schemas.microsoft.com/office/powerpoint/2010/main" val="41903705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0" indent="0">
              <a:buNone/>
            </a:pPr>
            <a:r>
              <a:rPr lang="en-US" dirty="0"/>
              <a:t>&lt;!DOCTYPE html&gt;</a:t>
            </a:r>
          </a:p>
          <a:p>
            <a:pPr marL="0" indent="0">
              <a:buNone/>
            </a:pPr>
            <a:r>
              <a:rPr lang="en-US" dirty="0"/>
              <a:t>&lt;html&gt;</a:t>
            </a:r>
          </a:p>
          <a:p>
            <a:pPr marL="0" indent="0">
              <a:buNone/>
            </a:pPr>
            <a:r>
              <a:rPr lang="en-US" dirty="0"/>
              <a:t>&lt;body&gt;</a:t>
            </a:r>
          </a:p>
          <a:p>
            <a:pPr marL="0" indent="0">
              <a:buNone/>
            </a:pPr>
            <a:endParaRPr lang="en-US" dirty="0"/>
          </a:p>
          <a:p>
            <a:pPr marL="0" indent="0">
              <a:buNone/>
            </a:pPr>
            <a:r>
              <a:rPr lang="en-US" dirty="0"/>
              <a:t>&lt;p&gt;This paragraph will go left-to-right.&lt;/p&gt;  </a:t>
            </a:r>
          </a:p>
          <a:p>
            <a:pPr marL="0" indent="0">
              <a:buNone/>
            </a:pPr>
            <a:r>
              <a:rPr lang="en-US" dirty="0"/>
              <a:t>&lt;p&gt;&lt;</a:t>
            </a:r>
            <a:r>
              <a:rPr lang="en-US" dirty="0" err="1"/>
              <a:t>bdo</a:t>
            </a:r>
            <a:r>
              <a:rPr lang="en-US" dirty="0"/>
              <a:t> </a:t>
            </a:r>
            <a:r>
              <a:rPr lang="en-US" dirty="0" err="1"/>
              <a:t>dir</a:t>
            </a:r>
            <a:r>
              <a:rPr lang="en-US" dirty="0"/>
              <a:t>="</a:t>
            </a:r>
            <a:r>
              <a:rPr lang="en-US" dirty="0" err="1"/>
              <a:t>rtl</a:t>
            </a:r>
            <a:r>
              <a:rPr lang="en-US" dirty="0"/>
              <a:t>"&gt;This paragraph will go right-to-left.&lt;/</a:t>
            </a:r>
            <a:r>
              <a:rPr lang="en-US" dirty="0" err="1"/>
              <a:t>bdo</a:t>
            </a:r>
            <a:r>
              <a:rPr lang="en-US" dirty="0"/>
              <a:t>&gt;&lt;/p&gt;  </a:t>
            </a:r>
          </a:p>
          <a:p>
            <a:pPr marL="0" indent="0">
              <a:buNone/>
            </a:pPr>
            <a:endParaRPr lang="en-US" dirty="0"/>
          </a:p>
          <a:p>
            <a:pPr marL="0" indent="0">
              <a:buNone/>
            </a:pPr>
            <a:r>
              <a:rPr lang="en-US" dirty="0"/>
              <a:t>&lt;/body&gt;</a:t>
            </a:r>
          </a:p>
          <a:p>
            <a:pPr marL="0" indent="0">
              <a:buNone/>
            </a:pPr>
            <a:r>
              <a:rPr lang="en-US" dirty="0"/>
              <a:t>&lt;/html&gt;</a:t>
            </a:r>
          </a:p>
          <a:p>
            <a:pPr marL="0" indent="0">
              <a:buNone/>
            </a:pPr>
            <a:endParaRPr lang="en-US" dirty="0"/>
          </a:p>
        </p:txBody>
      </p:sp>
    </p:spTree>
    <p:extLst>
      <p:ext uri="{BB962C8B-B14F-4D97-AF65-F5344CB8AC3E}">
        <p14:creationId xmlns:p14="http://schemas.microsoft.com/office/powerpoint/2010/main" val="246100025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229600" cy="5668963"/>
          </a:xfrm>
        </p:spPr>
        <p:txBody>
          <a:bodyPr>
            <a:noAutofit/>
          </a:bodyPr>
          <a:lstStyle/>
          <a:p>
            <a:pPr marL="0" indent="0">
              <a:buNone/>
            </a:pPr>
            <a:r>
              <a:rPr lang="en-US" sz="1800" dirty="0"/>
              <a:t>&lt;!DOCTYPE html&gt;</a:t>
            </a:r>
          </a:p>
          <a:p>
            <a:pPr marL="0" indent="0">
              <a:buNone/>
            </a:pPr>
            <a:r>
              <a:rPr lang="en-US" sz="1800" dirty="0"/>
              <a:t>&lt;html&gt;</a:t>
            </a:r>
          </a:p>
          <a:p>
            <a:pPr marL="0" indent="0">
              <a:buNone/>
            </a:pPr>
            <a:r>
              <a:rPr lang="en-US" sz="1800" dirty="0"/>
              <a:t>&lt;head&gt;</a:t>
            </a:r>
          </a:p>
          <a:p>
            <a:pPr marL="0" indent="0">
              <a:buNone/>
            </a:pPr>
            <a:r>
              <a:rPr lang="en-US" sz="1800" dirty="0"/>
              <a:t>&lt;script </a:t>
            </a:r>
            <a:r>
              <a:rPr lang="en-US" sz="1800" dirty="0" err="1"/>
              <a:t>src</a:t>
            </a:r>
            <a:r>
              <a:rPr lang="en-US" sz="1800" dirty="0"/>
              <a:t>="https://ajax.googleapis.com/</a:t>
            </a:r>
            <a:r>
              <a:rPr lang="en-US" sz="1800" dirty="0" err="1"/>
              <a:t>ajax</a:t>
            </a:r>
            <a:r>
              <a:rPr lang="en-US" sz="1800" dirty="0"/>
              <a:t>/libs/</a:t>
            </a:r>
            <a:r>
              <a:rPr lang="en-US" sz="1800" dirty="0" err="1"/>
              <a:t>jquery</a:t>
            </a:r>
            <a:r>
              <a:rPr lang="en-US" sz="1800" dirty="0"/>
              <a:t>/3.3.1/jquery.min.js"&gt;&lt;/script&gt;</a:t>
            </a:r>
          </a:p>
          <a:p>
            <a:pPr marL="0" indent="0">
              <a:buNone/>
            </a:pPr>
            <a:r>
              <a:rPr lang="en-US" sz="1800" dirty="0"/>
              <a:t>&lt;script&gt;</a:t>
            </a:r>
          </a:p>
          <a:p>
            <a:pPr marL="0" indent="0">
              <a:buNone/>
            </a:pPr>
            <a:r>
              <a:rPr lang="en-US" sz="1800" dirty="0"/>
              <a:t>$(document).ready(function(){</a:t>
            </a:r>
          </a:p>
          <a:p>
            <a:pPr marL="0" indent="0">
              <a:buNone/>
            </a:pPr>
            <a:r>
              <a:rPr lang="en-US" sz="1800" dirty="0"/>
              <a:t>  $("p").click(function(){</a:t>
            </a:r>
          </a:p>
          <a:p>
            <a:pPr marL="0" indent="0">
              <a:buNone/>
            </a:pPr>
            <a:r>
              <a:rPr lang="en-US" sz="1800" dirty="0"/>
              <a:t>    $(this).hide();</a:t>
            </a:r>
          </a:p>
          <a:p>
            <a:pPr marL="0" indent="0">
              <a:buNone/>
            </a:pPr>
            <a:r>
              <a:rPr lang="en-US" sz="1800" dirty="0"/>
              <a:t>  });</a:t>
            </a:r>
          </a:p>
          <a:p>
            <a:pPr marL="0" indent="0">
              <a:buNone/>
            </a:pPr>
            <a:r>
              <a:rPr lang="en-US" sz="1800" dirty="0"/>
              <a:t>});</a:t>
            </a:r>
          </a:p>
          <a:p>
            <a:pPr marL="0" indent="0">
              <a:buNone/>
            </a:pPr>
            <a:r>
              <a:rPr lang="en-US" sz="1800" dirty="0"/>
              <a:t>&lt;/script&gt;</a:t>
            </a:r>
          </a:p>
          <a:p>
            <a:pPr marL="0" indent="0">
              <a:buNone/>
            </a:pPr>
            <a:r>
              <a:rPr lang="en-US" sz="1800" dirty="0"/>
              <a:t>&lt;/head&gt;</a:t>
            </a:r>
          </a:p>
          <a:p>
            <a:pPr marL="0" indent="0">
              <a:buNone/>
            </a:pPr>
            <a:r>
              <a:rPr lang="en-US" sz="1800" dirty="0"/>
              <a:t>&lt;body&gt;</a:t>
            </a:r>
          </a:p>
          <a:p>
            <a:pPr marL="0" indent="0">
              <a:buNone/>
            </a:pPr>
            <a:r>
              <a:rPr lang="en-US" sz="1800" dirty="0" smtClean="0"/>
              <a:t>&lt;</a:t>
            </a:r>
            <a:r>
              <a:rPr lang="en-US" sz="1800" dirty="0"/>
              <a:t>p&gt;If you click on me, I will disappear.&lt;/p&gt;</a:t>
            </a:r>
          </a:p>
          <a:p>
            <a:pPr marL="0" indent="0">
              <a:buNone/>
            </a:pPr>
            <a:r>
              <a:rPr lang="en-US" sz="1800" dirty="0"/>
              <a:t>&lt;p&gt;Click me away!&lt;/p&gt;</a:t>
            </a:r>
          </a:p>
          <a:p>
            <a:pPr marL="0" indent="0">
              <a:buNone/>
            </a:pPr>
            <a:r>
              <a:rPr lang="en-US" sz="1800" dirty="0"/>
              <a:t>&lt;p&gt;Click me too!&lt;/p&gt;</a:t>
            </a:r>
          </a:p>
          <a:p>
            <a:pPr marL="0" indent="0">
              <a:buNone/>
            </a:pPr>
            <a:r>
              <a:rPr lang="en-US" sz="1800" dirty="0" smtClean="0"/>
              <a:t>&lt;/</a:t>
            </a:r>
            <a:r>
              <a:rPr lang="en-US" sz="1800" dirty="0"/>
              <a:t>body&gt;</a:t>
            </a:r>
          </a:p>
          <a:p>
            <a:pPr marL="0" indent="0">
              <a:buNone/>
            </a:pPr>
            <a:r>
              <a:rPr lang="en-US" sz="1800" dirty="0"/>
              <a:t>&lt;/html&gt;</a:t>
            </a:r>
          </a:p>
        </p:txBody>
      </p:sp>
    </p:spTree>
    <p:extLst>
      <p:ext uri="{BB962C8B-B14F-4D97-AF65-F5344CB8AC3E}">
        <p14:creationId xmlns:p14="http://schemas.microsoft.com/office/powerpoint/2010/main" val="1132738442"/>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0"/>
            <a:ext cx="8229600" cy="6324600"/>
          </a:xfrm>
        </p:spPr>
        <p:txBody>
          <a:bodyPr>
            <a:noAutofit/>
          </a:bodyPr>
          <a:lstStyle/>
          <a:p>
            <a:pPr marL="0" indent="0">
              <a:buNone/>
            </a:pPr>
            <a:r>
              <a:rPr lang="en-US" sz="2000" dirty="0" err="1" smtClean="0"/>
              <a:t>src</a:t>
            </a:r>
            <a:r>
              <a:rPr lang="en-US" sz="2000" dirty="0"/>
              <a:t>="https://ajax.googleapis.com/</a:t>
            </a:r>
            <a:r>
              <a:rPr lang="en-US" sz="2000" dirty="0" err="1"/>
              <a:t>ajax</a:t>
            </a:r>
            <a:r>
              <a:rPr lang="en-US" sz="2000" dirty="0"/>
              <a:t>/libs/</a:t>
            </a:r>
            <a:r>
              <a:rPr lang="en-US" sz="2000" dirty="0" err="1"/>
              <a:t>jquery</a:t>
            </a:r>
            <a:r>
              <a:rPr lang="en-US" sz="2000" dirty="0"/>
              <a:t>/3.3.1/jquery.min.js"&gt;&lt;/script&gt;</a:t>
            </a:r>
          </a:p>
          <a:p>
            <a:pPr marL="0" indent="0">
              <a:buNone/>
            </a:pPr>
            <a:r>
              <a:rPr lang="en-US" sz="2000" dirty="0"/>
              <a:t>&lt;script&gt;</a:t>
            </a:r>
          </a:p>
          <a:p>
            <a:pPr marL="0" indent="0">
              <a:buNone/>
            </a:pPr>
            <a:r>
              <a:rPr lang="en-US" sz="2000" dirty="0"/>
              <a:t>$(document).ready(function(){</a:t>
            </a:r>
          </a:p>
          <a:p>
            <a:pPr marL="0" indent="0">
              <a:buNone/>
            </a:pPr>
            <a:r>
              <a:rPr lang="en-US" sz="2000" dirty="0"/>
              <a:t>  $("button").click(function(){</a:t>
            </a:r>
          </a:p>
          <a:p>
            <a:pPr marL="0" indent="0">
              <a:buNone/>
            </a:pPr>
            <a:r>
              <a:rPr lang="en-US" sz="2000" dirty="0"/>
              <a:t>    $("*").hide();</a:t>
            </a:r>
          </a:p>
          <a:p>
            <a:pPr marL="0" indent="0">
              <a:buNone/>
            </a:pPr>
            <a:r>
              <a:rPr lang="en-US" sz="2000" dirty="0"/>
              <a:t>  });</a:t>
            </a:r>
          </a:p>
          <a:p>
            <a:pPr marL="0" indent="0">
              <a:buNone/>
            </a:pPr>
            <a:r>
              <a:rPr lang="en-US" sz="2000" dirty="0"/>
              <a:t>});</a:t>
            </a:r>
          </a:p>
          <a:p>
            <a:pPr marL="0" indent="0">
              <a:buNone/>
            </a:pPr>
            <a:r>
              <a:rPr lang="en-US" sz="2000" dirty="0"/>
              <a:t>&lt;/script&gt;</a:t>
            </a:r>
          </a:p>
          <a:p>
            <a:pPr marL="0" indent="0">
              <a:buNone/>
            </a:pPr>
            <a:r>
              <a:rPr lang="en-US" sz="2000" dirty="0"/>
              <a:t>&lt;/head&gt;</a:t>
            </a:r>
          </a:p>
          <a:p>
            <a:pPr marL="0" indent="0">
              <a:buNone/>
            </a:pPr>
            <a:r>
              <a:rPr lang="en-US" sz="2000" dirty="0"/>
              <a:t>&lt;body&gt;</a:t>
            </a:r>
          </a:p>
          <a:p>
            <a:pPr marL="0" indent="0">
              <a:buNone/>
            </a:pPr>
            <a:r>
              <a:rPr lang="en-US" sz="2000" dirty="0" smtClean="0"/>
              <a:t>&lt;</a:t>
            </a:r>
            <a:r>
              <a:rPr lang="en-US" sz="2000" dirty="0"/>
              <a:t>h2&gt;This is a heading&lt;/h2&gt;</a:t>
            </a:r>
          </a:p>
          <a:p>
            <a:pPr marL="0" indent="0">
              <a:buNone/>
            </a:pPr>
            <a:r>
              <a:rPr lang="en-US" sz="2000" dirty="0" smtClean="0"/>
              <a:t>&lt;</a:t>
            </a:r>
            <a:r>
              <a:rPr lang="en-US" sz="2000" dirty="0"/>
              <a:t>p&gt;This is a paragraph.&lt;/p&gt;</a:t>
            </a:r>
          </a:p>
          <a:p>
            <a:pPr marL="0" indent="0">
              <a:buNone/>
            </a:pPr>
            <a:r>
              <a:rPr lang="en-US" sz="2000" dirty="0"/>
              <a:t>&lt;p&gt;This is another paragraph.&lt;/p&gt;</a:t>
            </a:r>
          </a:p>
          <a:p>
            <a:pPr marL="0" indent="0">
              <a:buNone/>
            </a:pPr>
            <a:r>
              <a:rPr lang="en-US" sz="2000" dirty="0" smtClean="0"/>
              <a:t>&lt;</a:t>
            </a:r>
            <a:r>
              <a:rPr lang="en-US" sz="2000" dirty="0"/>
              <a:t>button&gt;Click me&lt;/button&gt;</a:t>
            </a:r>
          </a:p>
          <a:p>
            <a:pPr marL="0" indent="0">
              <a:buNone/>
            </a:pPr>
            <a:r>
              <a:rPr lang="en-US" sz="2000" dirty="0" smtClean="0"/>
              <a:t>&lt;/</a:t>
            </a:r>
            <a:r>
              <a:rPr lang="en-US" sz="2000" dirty="0"/>
              <a:t>body&gt;</a:t>
            </a:r>
          </a:p>
          <a:p>
            <a:pPr marL="0" indent="0">
              <a:buNone/>
            </a:pPr>
            <a:r>
              <a:rPr lang="en-US" sz="2000" dirty="0"/>
              <a:t>&lt;/html&gt;</a:t>
            </a:r>
          </a:p>
        </p:txBody>
      </p:sp>
    </p:spTree>
    <p:extLst>
      <p:ext uri="{BB962C8B-B14F-4D97-AF65-F5344CB8AC3E}">
        <p14:creationId xmlns:p14="http://schemas.microsoft.com/office/powerpoint/2010/main" val="1808053922"/>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Autofit/>
          </a:bodyPr>
          <a:lstStyle/>
          <a:p>
            <a:pPr marL="0" indent="0">
              <a:buNone/>
            </a:pPr>
            <a:r>
              <a:rPr lang="en-US" sz="2400" dirty="0"/>
              <a:t>$(document).ready(function(){</a:t>
            </a:r>
          </a:p>
          <a:p>
            <a:pPr marL="0" indent="0">
              <a:buNone/>
            </a:pPr>
            <a:r>
              <a:rPr lang="en-US" sz="2400" dirty="0"/>
              <a:t>  $("button").click(function(){</a:t>
            </a:r>
          </a:p>
          <a:p>
            <a:pPr marL="0" indent="0">
              <a:buNone/>
            </a:pPr>
            <a:r>
              <a:rPr lang="en-US" sz="2400" dirty="0"/>
              <a:t>    $("</a:t>
            </a:r>
            <a:r>
              <a:rPr lang="en-US" sz="2400" dirty="0" err="1"/>
              <a:t>p.intro</a:t>
            </a:r>
            <a:r>
              <a:rPr lang="en-US" sz="2400" dirty="0"/>
              <a:t>").hide();</a:t>
            </a:r>
          </a:p>
          <a:p>
            <a:pPr marL="0" indent="0">
              <a:buNone/>
            </a:pPr>
            <a:r>
              <a:rPr lang="en-US" sz="2400" dirty="0"/>
              <a:t>  });</a:t>
            </a:r>
          </a:p>
          <a:p>
            <a:pPr marL="0" indent="0">
              <a:buNone/>
            </a:pPr>
            <a:r>
              <a:rPr lang="en-US" sz="2400" dirty="0"/>
              <a:t>});</a:t>
            </a:r>
          </a:p>
          <a:p>
            <a:pPr marL="0" indent="0">
              <a:buNone/>
            </a:pPr>
            <a:r>
              <a:rPr lang="en-US" sz="2400" dirty="0"/>
              <a:t>&lt;/script&gt;</a:t>
            </a:r>
          </a:p>
          <a:p>
            <a:pPr marL="0" indent="0">
              <a:buNone/>
            </a:pPr>
            <a:r>
              <a:rPr lang="en-US" sz="2400" dirty="0"/>
              <a:t>&lt;/head&gt;</a:t>
            </a:r>
          </a:p>
          <a:p>
            <a:pPr marL="0" indent="0">
              <a:buNone/>
            </a:pPr>
            <a:r>
              <a:rPr lang="en-US" sz="2400" dirty="0"/>
              <a:t>&lt;body&gt;</a:t>
            </a:r>
          </a:p>
          <a:p>
            <a:pPr marL="0" indent="0">
              <a:buNone/>
            </a:pPr>
            <a:r>
              <a:rPr lang="en-US" sz="2400" dirty="0" smtClean="0"/>
              <a:t>&lt;</a:t>
            </a:r>
            <a:r>
              <a:rPr lang="en-US" sz="2400" dirty="0"/>
              <a:t>h2 class="intro"&gt;This is a heading&lt;/h2&gt;</a:t>
            </a:r>
          </a:p>
          <a:p>
            <a:pPr marL="0" indent="0">
              <a:buNone/>
            </a:pPr>
            <a:r>
              <a:rPr lang="en-US" sz="2400" dirty="0" smtClean="0"/>
              <a:t>&lt;</a:t>
            </a:r>
            <a:r>
              <a:rPr lang="en-US" sz="2400" dirty="0"/>
              <a:t>p class="intro"&gt;This is a paragraph.&lt;/p&gt;</a:t>
            </a:r>
          </a:p>
          <a:p>
            <a:pPr marL="0" indent="0">
              <a:buNone/>
            </a:pPr>
            <a:r>
              <a:rPr lang="en-US" sz="2400" dirty="0"/>
              <a:t>&lt;p&gt;This is another paragraph.&lt;/p&gt;</a:t>
            </a:r>
          </a:p>
          <a:p>
            <a:pPr marL="0" indent="0">
              <a:buNone/>
            </a:pPr>
            <a:r>
              <a:rPr lang="en-US" sz="2400" dirty="0" smtClean="0"/>
              <a:t>&lt;</a:t>
            </a:r>
            <a:r>
              <a:rPr lang="en-US" sz="2400" dirty="0"/>
              <a:t>button&gt;Click me&lt;/button&gt;</a:t>
            </a:r>
          </a:p>
          <a:p>
            <a:pPr marL="0" indent="0">
              <a:buNone/>
            </a:pPr>
            <a:r>
              <a:rPr lang="en-US" sz="2400" dirty="0" smtClean="0"/>
              <a:t>&lt;/</a:t>
            </a:r>
            <a:r>
              <a:rPr lang="en-US" sz="2400" dirty="0"/>
              <a:t>body&gt;</a:t>
            </a:r>
          </a:p>
          <a:p>
            <a:pPr marL="0" indent="0">
              <a:buNone/>
            </a:pPr>
            <a:r>
              <a:rPr lang="en-US" sz="2400" dirty="0"/>
              <a:t>&lt;/html&gt;</a:t>
            </a:r>
          </a:p>
          <a:p>
            <a:pPr marL="0" indent="0">
              <a:buNone/>
            </a:pPr>
            <a:endParaRPr lang="en-US" sz="2400" dirty="0"/>
          </a:p>
        </p:txBody>
      </p:sp>
    </p:spTree>
    <p:extLst>
      <p:ext uri="{BB962C8B-B14F-4D97-AF65-F5344CB8AC3E}">
        <p14:creationId xmlns:p14="http://schemas.microsoft.com/office/powerpoint/2010/main" val="1733347169"/>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126163"/>
          </a:xfrm>
        </p:spPr>
        <p:txBody>
          <a:bodyPr>
            <a:noAutofit/>
          </a:bodyPr>
          <a:lstStyle/>
          <a:p>
            <a:pPr marL="0" indent="0">
              <a:buNone/>
            </a:pPr>
            <a:r>
              <a:rPr lang="en-US" sz="2600" dirty="0"/>
              <a:t>&lt;script&gt;</a:t>
            </a:r>
          </a:p>
          <a:p>
            <a:pPr marL="0" indent="0">
              <a:buNone/>
            </a:pPr>
            <a:r>
              <a:rPr lang="en-US" sz="2600" dirty="0"/>
              <a:t>$(document).ready(function(){</a:t>
            </a:r>
          </a:p>
          <a:p>
            <a:pPr marL="0" indent="0">
              <a:buNone/>
            </a:pPr>
            <a:r>
              <a:rPr lang="en-US" sz="2600" dirty="0"/>
              <a:t>  $("button").click(function(){</a:t>
            </a:r>
          </a:p>
          <a:p>
            <a:pPr marL="0" indent="0">
              <a:buNone/>
            </a:pPr>
            <a:r>
              <a:rPr lang="en-US" sz="2600" dirty="0"/>
              <a:t>    $("</a:t>
            </a:r>
            <a:r>
              <a:rPr lang="en-US" sz="2600" dirty="0" err="1"/>
              <a:t>p:first</a:t>
            </a:r>
            <a:r>
              <a:rPr lang="en-US" sz="2600" dirty="0"/>
              <a:t>").hide();</a:t>
            </a:r>
          </a:p>
          <a:p>
            <a:pPr marL="0" indent="0">
              <a:buNone/>
            </a:pPr>
            <a:r>
              <a:rPr lang="en-US" sz="2600" dirty="0"/>
              <a:t>  });</a:t>
            </a:r>
          </a:p>
          <a:p>
            <a:pPr marL="0" indent="0">
              <a:buNone/>
            </a:pPr>
            <a:r>
              <a:rPr lang="en-US" sz="2600" dirty="0"/>
              <a:t>});</a:t>
            </a:r>
          </a:p>
          <a:p>
            <a:pPr marL="0" indent="0">
              <a:buNone/>
            </a:pPr>
            <a:r>
              <a:rPr lang="en-US" sz="2600" dirty="0"/>
              <a:t>&lt;/script&gt;</a:t>
            </a:r>
          </a:p>
          <a:p>
            <a:pPr marL="0" indent="0">
              <a:buNone/>
            </a:pPr>
            <a:r>
              <a:rPr lang="en-US" sz="2600" dirty="0"/>
              <a:t>&lt;/head&gt;</a:t>
            </a:r>
          </a:p>
          <a:p>
            <a:pPr marL="0" indent="0">
              <a:buNone/>
            </a:pPr>
            <a:r>
              <a:rPr lang="en-US" sz="2600" dirty="0"/>
              <a:t>&lt;body&gt;</a:t>
            </a:r>
          </a:p>
          <a:p>
            <a:pPr marL="0" indent="0">
              <a:buNone/>
            </a:pPr>
            <a:r>
              <a:rPr lang="en-US" sz="2600" dirty="0" smtClean="0"/>
              <a:t>&lt;</a:t>
            </a:r>
            <a:r>
              <a:rPr lang="en-US" sz="2600" dirty="0"/>
              <a:t>h2&gt;This is a heading&lt;/h2&gt;</a:t>
            </a:r>
          </a:p>
          <a:p>
            <a:pPr marL="0" indent="0">
              <a:buNone/>
            </a:pPr>
            <a:r>
              <a:rPr lang="en-US" sz="2600" dirty="0" smtClean="0"/>
              <a:t>&lt;</a:t>
            </a:r>
            <a:r>
              <a:rPr lang="en-US" sz="2600" dirty="0"/>
              <a:t>p&gt;This is a paragraph.&lt;/p&gt;</a:t>
            </a:r>
          </a:p>
          <a:p>
            <a:pPr marL="0" indent="0">
              <a:buNone/>
            </a:pPr>
            <a:r>
              <a:rPr lang="en-US" sz="2600" dirty="0"/>
              <a:t>&lt;p&gt;This is another paragraph.&lt;/p&gt;</a:t>
            </a:r>
          </a:p>
          <a:p>
            <a:pPr marL="0" indent="0">
              <a:buNone/>
            </a:pPr>
            <a:r>
              <a:rPr lang="en-US" sz="2600" dirty="0" smtClean="0"/>
              <a:t>&lt;</a:t>
            </a:r>
            <a:r>
              <a:rPr lang="en-US" sz="2600" dirty="0"/>
              <a:t>button&gt;Click me&lt;/button&gt;</a:t>
            </a:r>
          </a:p>
        </p:txBody>
      </p:sp>
    </p:spTree>
    <p:extLst>
      <p:ext uri="{BB962C8B-B14F-4D97-AF65-F5344CB8AC3E}">
        <p14:creationId xmlns:p14="http://schemas.microsoft.com/office/powerpoint/2010/main" val="1743653187"/>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noAutofit/>
          </a:bodyPr>
          <a:lstStyle/>
          <a:p>
            <a:pPr marL="0" indent="0">
              <a:buNone/>
            </a:pPr>
            <a:r>
              <a:rPr lang="en-US" sz="2600" dirty="0"/>
              <a:t>&lt;script&gt;</a:t>
            </a:r>
          </a:p>
          <a:p>
            <a:pPr marL="0" indent="0">
              <a:buNone/>
            </a:pPr>
            <a:r>
              <a:rPr lang="en-US" sz="2600" dirty="0"/>
              <a:t>$(document).ready(function(){</a:t>
            </a:r>
          </a:p>
          <a:p>
            <a:pPr marL="0" indent="0">
              <a:buNone/>
            </a:pPr>
            <a:r>
              <a:rPr lang="en-US" sz="2600" dirty="0"/>
              <a:t>  $("button").click(function(){</a:t>
            </a:r>
          </a:p>
          <a:p>
            <a:pPr marL="0" indent="0">
              <a:buNone/>
            </a:pPr>
            <a:r>
              <a:rPr lang="en-US" sz="2600" dirty="0"/>
              <a:t>    $(":button").hide();</a:t>
            </a:r>
          </a:p>
          <a:p>
            <a:pPr marL="0" indent="0">
              <a:buNone/>
            </a:pPr>
            <a:r>
              <a:rPr lang="en-US" sz="2600" dirty="0"/>
              <a:t>  });</a:t>
            </a:r>
          </a:p>
          <a:p>
            <a:pPr marL="0" indent="0">
              <a:buNone/>
            </a:pPr>
            <a:r>
              <a:rPr lang="en-US" sz="2600" dirty="0"/>
              <a:t>});</a:t>
            </a:r>
          </a:p>
          <a:p>
            <a:pPr marL="0" indent="0">
              <a:buNone/>
            </a:pPr>
            <a:r>
              <a:rPr lang="en-US" sz="2600" dirty="0"/>
              <a:t>&lt;/script&gt;</a:t>
            </a:r>
          </a:p>
          <a:p>
            <a:pPr marL="0" indent="0">
              <a:buNone/>
            </a:pPr>
            <a:r>
              <a:rPr lang="en-US" sz="2600" dirty="0"/>
              <a:t>&lt;/head&gt;</a:t>
            </a:r>
          </a:p>
          <a:p>
            <a:pPr marL="0" indent="0">
              <a:buNone/>
            </a:pPr>
            <a:r>
              <a:rPr lang="en-US" sz="2600" dirty="0"/>
              <a:t>&lt;body&gt;</a:t>
            </a:r>
          </a:p>
          <a:p>
            <a:pPr marL="0" indent="0">
              <a:buNone/>
            </a:pPr>
            <a:r>
              <a:rPr lang="en-US" sz="2600" dirty="0" smtClean="0"/>
              <a:t>&lt;</a:t>
            </a:r>
            <a:r>
              <a:rPr lang="en-US" sz="2600" dirty="0"/>
              <a:t>h2&gt;This is a heading&lt;/h2&gt;</a:t>
            </a:r>
          </a:p>
          <a:p>
            <a:pPr marL="0" indent="0">
              <a:buNone/>
            </a:pPr>
            <a:r>
              <a:rPr lang="en-US" sz="2600" dirty="0" smtClean="0"/>
              <a:t>&lt;</a:t>
            </a:r>
            <a:r>
              <a:rPr lang="en-US" sz="2600" dirty="0"/>
              <a:t>p&gt;This is a paragraph.&lt;/p&gt;</a:t>
            </a:r>
          </a:p>
          <a:p>
            <a:pPr marL="0" indent="0">
              <a:buNone/>
            </a:pPr>
            <a:r>
              <a:rPr lang="en-US" sz="2600" dirty="0"/>
              <a:t>&lt;p&gt;This is another paragraph.&lt;/p&gt;</a:t>
            </a:r>
          </a:p>
          <a:p>
            <a:pPr marL="0" indent="0">
              <a:buNone/>
            </a:pPr>
            <a:r>
              <a:rPr lang="en-US" sz="2600" dirty="0" smtClean="0"/>
              <a:t>&lt;</a:t>
            </a:r>
            <a:r>
              <a:rPr lang="en-US" sz="2600" dirty="0"/>
              <a:t>button&gt;Click me&lt;/button&gt;</a:t>
            </a:r>
          </a:p>
        </p:txBody>
      </p:sp>
    </p:spTree>
    <p:extLst>
      <p:ext uri="{BB962C8B-B14F-4D97-AF65-F5344CB8AC3E}">
        <p14:creationId xmlns:p14="http://schemas.microsoft.com/office/powerpoint/2010/main" val="1353390403"/>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Autofit/>
          </a:bodyPr>
          <a:lstStyle/>
          <a:p>
            <a:pPr marL="0" indent="0">
              <a:buNone/>
            </a:pPr>
            <a:r>
              <a:rPr lang="en-US" sz="2600" dirty="0" smtClean="0"/>
              <a:t>$(</a:t>
            </a:r>
            <a:r>
              <a:rPr lang="en-US" sz="2600" dirty="0"/>
              <a:t>document).ready(function(){</a:t>
            </a:r>
          </a:p>
          <a:p>
            <a:pPr marL="0" indent="0">
              <a:buNone/>
            </a:pPr>
            <a:r>
              <a:rPr lang="en-US" sz="2600" dirty="0"/>
              <a:t>  $("button").click(function(){</a:t>
            </a:r>
          </a:p>
          <a:p>
            <a:pPr marL="0" indent="0">
              <a:buNone/>
            </a:pPr>
            <a:r>
              <a:rPr lang="en-US" sz="2600" dirty="0"/>
              <a:t>    $("[</a:t>
            </a:r>
            <a:r>
              <a:rPr lang="en-US" sz="2600" dirty="0" err="1"/>
              <a:t>href</a:t>
            </a:r>
            <a:r>
              <a:rPr lang="en-US" sz="2600" dirty="0"/>
              <a:t>]").hide();</a:t>
            </a:r>
          </a:p>
          <a:p>
            <a:pPr marL="0" indent="0">
              <a:buNone/>
            </a:pPr>
            <a:r>
              <a:rPr lang="en-US" sz="2600" dirty="0"/>
              <a:t>  </a:t>
            </a:r>
            <a:r>
              <a:rPr lang="en-US" sz="2600" dirty="0" smtClean="0"/>
              <a:t>}); });</a:t>
            </a:r>
            <a:endParaRPr lang="en-US" sz="2600" dirty="0"/>
          </a:p>
          <a:p>
            <a:pPr marL="0" indent="0">
              <a:buNone/>
            </a:pPr>
            <a:r>
              <a:rPr lang="en-US" sz="2600" dirty="0"/>
              <a:t>&lt;/script</a:t>
            </a:r>
            <a:r>
              <a:rPr lang="en-US" sz="2600" dirty="0" smtClean="0"/>
              <a:t>&gt;&lt;/</a:t>
            </a:r>
            <a:r>
              <a:rPr lang="en-US" sz="2600" dirty="0"/>
              <a:t>head</a:t>
            </a:r>
            <a:r>
              <a:rPr lang="en-US" sz="2600" dirty="0" smtClean="0"/>
              <a:t>&gt;&lt;</a:t>
            </a:r>
            <a:r>
              <a:rPr lang="en-US" sz="2600" dirty="0"/>
              <a:t>body&gt;</a:t>
            </a:r>
          </a:p>
          <a:p>
            <a:pPr marL="0" indent="0">
              <a:buNone/>
            </a:pPr>
            <a:r>
              <a:rPr lang="en-US" sz="2600" dirty="0" smtClean="0"/>
              <a:t>&lt;</a:t>
            </a:r>
            <a:r>
              <a:rPr lang="en-US" sz="2600" dirty="0"/>
              <a:t>h2&gt;This is a heading&lt;/h2&gt;</a:t>
            </a:r>
          </a:p>
          <a:p>
            <a:pPr marL="0" indent="0">
              <a:buNone/>
            </a:pPr>
            <a:r>
              <a:rPr lang="en-US" sz="2600" dirty="0" smtClean="0"/>
              <a:t>&lt;</a:t>
            </a:r>
            <a:r>
              <a:rPr lang="en-US" sz="2600" dirty="0"/>
              <a:t>p&gt;This is a paragraph.&lt;/p&gt;</a:t>
            </a:r>
          </a:p>
          <a:p>
            <a:pPr marL="0" indent="0">
              <a:buNone/>
            </a:pPr>
            <a:r>
              <a:rPr lang="en-US" sz="2600" dirty="0"/>
              <a:t>&lt;p&gt;This is another paragraph.&lt;/p&gt;</a:t>
            </a:r>
          </a:p>
          <a:p>
            <a:pPr marL="0" indent="0">
              <a:buNone/>
            </a:pPr>
            <a:r>
              <a:rPr lang="en-US" sz="2600" dirty="0"/>
              <a:t>&lt;p&gt;&lt;a </a:t>
            </a:r>
            <a:r>
              <a:rPr lang="en-US" sz="2600" dirty="0" err="1"/>
              <a:t>href</a:t>
            </a:r>
            <a:r>
              <a:rPr lang="en-US" sz="2600" dirty="0"/>
              <a:t>="https://www.w3schools.com/html/"&gt;HTML Tutorial&lt;/a&gt;&lt;/p&gt;</a:t>
            </a:r>
          </a:p>
          <a:p>
            <a:pPr marL="0" indent="0">
              <a:buNone/>
            </a:pPr>
            <a:r>
              <a:rPr lang="en-US" sz="2600" dirty="0"/>
              <a:t>&lt;p&gt;&lt;a </a:t>
            </a:r>
            <a:r>
              <a:rPr lang="en-US" sz="2600" dirty="0" err="1"/>
              <a:t>href</a:t>
            </a:r>
            <a:r>
              <a:rPr lang="en-US" sz="2600" dirty="0"/>
              <a:t>="https://www.w3schools.com/css/"&gt;CSS Tutorial&lt;/a&gt;&lt;/p&gt;</a:t>
            </a:r>
          </a:p>
          <a:p>
            <a:pPr marL="0" indent="0">
              <a:buNone/>
            </a:pPr>
            <a:r>
              <a:rPr lang="en-US" sz="2600" dirty="0" smtClean="0"/>
              <a:t>&lt;</a:t>
            </a:r>
            <a:r>
              <a:rPr lang="en-US" sz="2600" dirty="0"/>
              <a:t>button&gt;Click me&lt;/button&gt;</a:t>
            </a:r>
          </a:p>
        </p:txBody>
      </p:sp>
    </p:spTree>
    <p:extLst>
      <p:ext uri="{BB962C8B-B14F-4D97-AF65-F5344CB8AC3E}">
        <p14:creationId xmlns:p14="http://schemas.microsoft.com/office/powerpoint/2010/main" val="1679671533"/>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172995652"/>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JQuery Events</a:t>
            </a:r>
            <a:endParaRPr lang="en-US" dirty="0"/>
          </a:p>
        </p:txBody>
      </p:sp>
      <p:sp>
        <p:nvSpPr>
          <p:cNvPr id="3" name="Content Placeholder 2"/>
          <p:cNvSpPr>
            <a:spLocks noGrp="1"/>
          </p:cNvSpPr>
          <p:nvPr>
            <p:ph idx="1"/>
          </p:nvPr>
        </p:nvSpPr>
        <p:spPr/>
        <p:txBody>
          <a:bodyPr>
            <a:normAutofit fontScale="92500"/>
          </a:bodyPr>
          <a:lstStyle/>
          <a:p>
            <a:r>
              <a:rPr lang="en-US" dirty="0" smtClean="0"/>
              <a:t>Events are user’s interaction with the web page.</a:t>
            </a:r>
          </a:p>
          <a:p>
            <a:pPr lvl="1"/>
            <a:r>
              <a:rPr lang="en-US" dirty="0" smtClean="0"/>
              <a:t>Button clicked</a:t>
            </a:r>
          </a:p>
          <a:p>
            <a:pPr lvl="1"/>
            <a:r>
              <a:rPr lang="en-US" dirty="0" smtClean="0"/>
              <a:t>Text entered into input box or </a:t>
            </a:r>
            <a:r>
              <a:rPr lang="en-US" dirty="0" err="1" smtClean="0"/>
              <a:t>textarea</a:t>
            </a:r>
            <a:r>
              <a:rPr lang="en-US" dirty="0" smtClean="0"/>
              <a:t>.</a:t>
            </a:r>
          </a:p>
          <a:p>
            <a:pPr lvl="1"/>
            <a:r>
              <a:rPr lang="en-US" dirty="0" smtClean="0"/>
              <a:t>Selecting box</a:t>
            </a:r>
          </a:p>
          <a:p>
            <a:pPr lvl="1"/>
            <a:r>
              <a:rPr lang="en-US" dirty="0" smtClean="0"/>
              <a:t>Keyboard presses</a:t>
            </a:r>
          </a:p>
          <a:p>
            <a:pPr lvl="1"/>
            <a:r>
              <a:rPr lang="en-US" dirty="0" smtClean="0"/>
              <a:t>Mouse pointer</a:t>
            </a:r>
          </a:p>
          <a:p>
            <a:r>
              <a:rPr lang="en-US" dirty="0" smtClean="0"/>
              <a:t>Examples : ready(),click(),keypress(),focus(),blur(),change().</a:t>
            </a:r>
            <a:endParaRPr lang="en-US" dirty="0"/>
          </a:p>
        </p:txBody>
      </p:sp>
    </p:spTree>
    <p:extLst>
      <p:ext uri="{BB962C8B-B14F-4D97-AF65-F5344CB8AC3E}">
        <p14:creationId xmlns:p14="http://schemas.microsoft.com/office/powerpoint/2010/main" val="3884148077"/>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 category</a:t>
            </a:r>
            <a:endParaRPr lang="en-US" dirty="0"/>
          </a:p>
        </p:txBody>
      </p:sp>
      <p:sp>
        <p:nvSpPr>
          <p:cNvPr id="3" name="Content Placeholder 2"/>
          <p:cNvSpPr>
            <a:spLocks noGrp="1"/>
          </p:cNvSpPr>
          <p:nvPr>
            <p:ph idx="1"/>
          </p:nvPr>
        </p:nvSpPr>
        <p:spPr/>
        <p:txBody>
          <a:bodyPr/>
          <a:lstStyle/>
          <a:p>
            <a:r>
              <a:rPr lang="en-US" dirty="0" smtClean="0"/>
              <a:t>Mouse events</a:t>
            </a:r>
          </a:p>
          <a:p>
            <a:r>
              <a:rPr lang="en-US" dirty="0" smtClean="0"/>
              <a:t>Keyboard events</a:t>
            </a:r>
          </a:p>
          <a:p>
            <a:r>
              <a:rPr lang="en-US" dirty="0" smtClean="0"/>
              <a:t>Form events and</a:t>
            </a:r>
          </a:p>
          <a:p>
            <a:r>
              <a:rPr lang="en-US" dirty="0" smtClean="0"/>
              <a:t>Window/document events</a:t>
            </a:r>
            <a:endParaRPr lang="en-US" dirty="0"/>
          </a:p>
        </p:txBody>
      </p:sp>
    </p:spTree>
    <p:extLst>
      <p:ext uri="{BB962C8B-B14F-4D97-AF65-F5344CB8AC3E}">
        <p14:creationId xmlns:p14="http://schemas.microsoft.com/office/powerpoint/2010/main" val="1606705612"/>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Mouse events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Click()</a:t>
            </a:r>
          </a:p>
          <a:p>
            <a:pPr lvl="1"/>
            <a:r>
              <a:rPr lang="en-US" dirty="0" smtClean="0"/>
              <a:t>Handles the function for mouse click events</a:t>
            </a:r>
          </a:p>
          <a:p>
            <a:pPr fontAlgn="t"/>
            <a:r>
              <a:rPr lang="en-US" dirty="0"/>
              <a:t>&lt;script type="text/</a:t>
            </a:r>
            <a:r>
              <a:rPr lang="en-US" dirty="0" err="1"/>
              <a:t>javascript</a:t>
            </a:r>
            <a:r>
              <a:rPr lang="en-US" dirty="0"/>
              <a:t>"&gt;</a:t>
            </a:r>
          </a:p>
          <a:p>
            <a:pPr fontAlgn="t"/>
            <a:r>
              <a:rPr lang="en-US" dirty="0"/>
              <a:t>$(document).ready(function(){</a:t>
            </a:r>
          </a:p>
          <a:p>
            <a:pPr fontAlgn="t"/>
            <a:r>
              <a:rPr lang="en-US" dirty="0"/>
              <a:t>$("p").click(function(){</a:t>
            </a:r>
          </a:p>
          <a:p>
            <a:pPr fontAlgn="t"/>
            <a:r>
              <a:rPr lang="en-US" dirty="0"/>
              <a:t>$(this).</a:t>
            </a:r>
            <a:r>
              <a:rPr lang="en-US" dirty="0" err="1"/>
              <a:t>slideUp</a:t>
            </a:r>
            <a:r>
              <a:rPr lang="en-US" dirty="0"/>
              <a:t>();</a:t>
            </a:r>
          </a:p>
          <a:p>
            <a:pPr fontAlgn="t"/>
            <a:r>
              <a:rPr lang="en-US" dirty="0"/>
              <a:t>});</a:t>
            </a:r>
          </a:p>
          <a:p>
            <a:pPr fontAlgn="t"/>
            <a:r>
              <a:rPr lang="en-US" dirty="0"/>
              <a:t>});</a:t>
            </a:r>
          </a:p>
          <a:p>
            <a:pPr fontAlgn="t"/>
            <a:r>
              <a:rPr lang="en-US" dirty="0"/>
              <a:t>&lt;/script</a:t>
            </a:r>
            <a:r>
              <a:rPr lang="en-US" dirty="0" smtClean="0"/>
              <a:t>&gt;</a:t>
            </a:r>
            <a:endParaRPr lang="en-US" dirty="0"/>
          </a:p>
        </p:txBody>
      </p:sp>
    </p:spTree>
    <p:extLst>
      <p:ext uri="{BB962C8B-B14F-4D97-AF65-F5344CB8AC3E}">
        <p14:creationId xmlns:p14="http://schemas.microsoft.com/office/powerpoint/2010/main" val="42636068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marL="0" indent="0">
              <a:buNone/>
            </a:pPr>
            <a:r>
              <a:rPr lang="en-US" dirty="0"/>
              <a:t>HTML Colors</a:t>
            </a:r>
          </a:p>
          <a:p>
            <a:r>
              <a:rPr lang="en-US" dirty="0" smtClean="0"/>
              <a:t>background color</a:t>
            </a:r>
          </a:p>
          <a:p>
            <a:r>
              <a:rPr lang="en-US" dirty="0"/>
              <a:t>Text Color</a:t>
            </a:r>
          </a:p>
          <a:p>
            <a:r>
              <a:rPr lang="en-US" dirty="0"/>
              <a:t>Border Color</a:t>
            </a:r>
          </a:p>
          <a:p>
            <a:r>
              <a:rPr lang="en-US" dirty="0"/>
              <a:t>Color Values</a:t>
            </a:r>
          </a:p>
          <a:p>
            <a:r>
              <a:rPr lang="en-US" dirty="0"/>
              <a:t>HTML Links</a:t>
            </a:r>
          </a:p>
          <a:p>
            <a:pPr marL="0" indent="0">
              <a:buNone/>
            </a:pPr>
            <a:r>
              <a:rPr lang="en-US" dirty="0" smtClean="0"/>
              <a:t>	&lt;</a:t>
            </a:r>
            <a:r>
              <a:rPr lang="en-US" dirty="0"/>
              <a:t>a </a:t>
            </a:r>
            <a:r>
              <a:rPr lang="en-US" dirty="0" err="1"/>
              <a:t>href</a:t>
            </a:r>
            <a:r>
              <a:rPr lang="en-US" dirty="0"/>
              <a:t>="</a:t>
            </a:r>
            <a:r>
              <a:rPr lang="en-US" i="1" dirty="0" err="1"/>
              <a:t>url</a:t>
            </a:r>
            <a:r>
              <a:rPr lang="en-US" dirty="0"/>
              <a:t>"&gt;</a:t>
            </a:r>
            <a:r>
              <a:rPr lang="en-US" i="1" dirty="0"/>
              <a:t>link text</a:t>
            </a:r>
            <a:r>
              <a:rPr lang="en-US" dirty="0"/>
              <a:t>&lt;/a</a:t>
            </a:r>
            <a:r>
              <a:rPr lang="en-US" dirty="0" smtClean="0"/>
              <a:t>&gt;</a:t>
            </a:r>
          </a:p>
          <a:p>
            <a:r>
              <a:rPr lang="en-US" dirty="0"/>
              <a:t>HTML Images</a:t>
            </a:r>
          </a:p>
          <a:p>
            <a:pPr lvl="1"/>
            <a:r>
              <a:rPr lang="en-US" dirty="0"/>
              <a:t>&lt;</a:t>
            </a:r>
            <a:r>
              <a:rPr lang="en-US" dirty="0" err="1"/>
              <a:t>img</a:t>
            </a:r>
            <a:r>
              <a:rPr lang="en-US" dirty="0"/>
              <a:t> </a:t>
            </a:r>
            <a:r>
              <a:rPr lang="en-US" dirty="0" err="1"/>
              <a:t>src</a:t>
            </a:r>
            <a:r>
              <a:rPr lang="en-US" dirty="0"/>
              <a:t>="pic_trulli.jpg" alt="Italian </a:t>
            </a:r>
            <a:r>
              <a:rPr lang="en-US" dirty="0" err="1"/>
              <a:t>Trulli</a:t>
            </a:r>
            <a:r>
              <a:rPr lang="en-US" dirty="0"/>
              <a:t>"&gt;</a:t>
            </a:r>
            <a:endParaRPr lang="en-US" dirty="0" smtClean="0"/>
          </a:p>
          <a:p>
            <a:pPr marL="0" indent="0">
              <a:buNone/>
            </a:pPr>
            <a:endParaRPr lang="en-US" dirty="0"/>
          </a:p>
        </p:txBody>
      </p:sp>
    </p:spTree>
    <p:extLst>
      <p:ext uri="{BB962C8B-B14F-4D97-AF65-F5344CB8AC3E}">
        <p14:creationId xmlns:p14="http://schemas.microsoft.com/office/powerpoint/2010/main" val="1988683670"/>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r>
              <a:rPr lang="en-US" dirty="0" err="1" smtClean="0"/>
              <a:t>Dbclick</a:t>
            </a:r>
            <a:r>
              <a:rPr lang="en-US" dirty="0" smtClean="0"/>
              <a:t>()</a:t>
            </a:r>
          </a:p>
          <a:p>
            <a:pPr lvl="1"/>
            <a:r>
              <a:rPr lang="en-US" dirty="0" smtClean="0"/>
              <a:t>Handles the function when element is double clicked.</a:t>
            </a:r>
            <a:endParaRPr lang="en-US" dirty="0"/>
          </a:p>
          <a:p>
            <a:r>
              <a:rPr lang="en-US" dirty="0" err="1"/>
              <a:t>Mouseenter</a:t>
            </a:r>
            <a:r>
              <a:rPr lang="en-US" dirty="0"/>
              <a:t>()</a:t>
            </a:r>
          </a:p>
          <a:p>
            <a:r>
              <a:rPr lang="en-US" dirty="0" err="1"/>
              <a:t>Mouseleave</a:t>
            </a:r>
            <a:r>
              <a:rPr lang="en-US" dirty="0"/>
              <a:t>()</a:t>
            </a:r>
          </a:p>
          <a:p>
            <a:r>
              <a:rPr lang="en-US" dirty="0"/>
              <a:t>Hover()</a:t>
            </a:r>
          </a:p>
          <a:p>
            <a:endParaRPr lang="en-US" dirty="0"/>
          </a:p>
        </p:txBody>
      </p:sp>
    </p:spTree>
    <p:extLst>
      <p:ext uri="{BB962C8B-B14F-4D97-AF65-F5344CB8AC3E}">
        <p14:creationId xmlns:p14="http://schemas.microsoft.com/office/powerpoint/2010/main" val="2481273939"/>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Keyboard Events</a:t>
            </a:r>
            <a:endParaRPr lang="en-US" dirty="0"/>
          </a:p>
        </p:txBody>
      </p:sp>
      <p:sp>
        <p:nvSpPr>
          <p:cNvPr id="3" name="Content Placeholder 2"/>
          <p:cNvSpPr>
            <a:spLocks noGrp="1"/>
          </p:cNvSpPr>
          <p:nvPr>
            <p:ph idx="1"/>
          </p:nvPr>
        </p:nvSpPr>
        <p:spPr/>
        <p:txBody>
          <a:bodyPr/>
          <a:lstStyle/>
          <a:p>
            <a:r>
              <a:rPr lang="en-US" dirty="0" smtClean="0"/>
              <a:t>Keypress()</a:t>
            </a:r>
          </a:p>
          <a:p>
            <a:r>
              <a:rPr lang="en-US" dirty="0" err="1" smtClean="0"/>
              <a:t>Keydown</a:t>
            </a:r>
            <a:r>
              <a:rPr lang="en-US" dirty="0" smtClean="0"/>
              <a:t>()</a:t>
            </a:r>
          </a:p>
          <a:p>
            <a:r>
              <a:rPr lang="en-US" dirty="0" err="1" smtClean="0"/>
              <a:t>Keyup</a:t>
            </a:r>
            <a:r>
              <a:rPr lang="en-US" dirty="0" smtClean="0"/>
              <a:t>()</a:t>
            </a:r>
          </a:p>
          <a:p>
            <a:endParaRPr lang="en-US" dirty="0"/>
          </a:p>
        </p:txBody>
      </p:sp>
    </p:spTree>
    <p:extLst>
      <p:ext uri="{BB962C8B-B14F-4D97-AF65-F5344CB8AC3E}">
        <p14:creationId xmlns:p14="http://schemas.microsoft.com/office/powerpoint/2010/main" val="4059828970"/>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 Events</a:t>
            </a:r>
            <a:endParaRPr lang="en-US" dirty="0"/>
          </a:p>
        </p:txBody>
      </p:sp>
      <p:sp>
        <p:nvSpPr>
          <p:cNvPr id="3" name="Content Placeholder 2"/>
          <p:cNvSpPr>
            <a:spLocks noGrp="1"/>
          </p:cNvSpPr>
          <p:nvPr>
            <p:ph idx="1"/>
          </p:nvPr>
        </p:nvSpPr>
        <p:spPr/>
        <p:txBody>
          <a:bodyPr/>
          <a:lstStyle/>
          <a:p>
            <a:r>
              <a:rPr lang="en-US" dirty="0" smtClean="0"/>
              <a:t>Change()</a:t>
            </a:r>
          </a:p>
          <a:p>
            <a:r>
              <a:rPr lang="en-US" dirty="0" smtClean="0"/>
              <a:t>Focus()</a:t>
            </a:r>
          </a:p>
          <a:p>
            <a:r>
              <a:rPr lang="en-US" dirty="0" smtClean="0"/>
              <a:t>Blur()</a:t>
            </a:r>
          </a:p>
          <a:p>
            <a:r>
              <a:rPr lang="en-US" dirty="0" smtClean="0"/>
              <a:t>Submit()</a:t>
            </a:r>
            <a:endParaRPr lang="en-US" dirty="0"/>
          </a:p>
        </p:txBody>
      </p:sp>
    </p:spTree>
    <p:extLst>
      <p:ext uri="{BB962C8B-B14F-4D97-AF65-F5344CB8AC3E}">
        <p14:creationId xmlns:p14="http://schemas.microsoft.com/office/powerpoint/2010/main" val="1927535564"/>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Document/Window Events</a:t>
            </a:r>
            <a:endParaRPr lang="en-US" dirty="0"/>
          </a:p>
        </p:txBody>
      </p:sp>
      <p:sp>
        <p:nvSpPr>
          <p:cNvPr id="3" name="Content Placeholder 2"/>
          <p:cNvSpPr>
            <a:spLocks noGrp="1"/>
          </p:cNvSpPr>
          <p:nvPr>
            <p:ph idx="1"/>
          </p:nvPr>
        </p:nvSpPr>
        <p:spPr/>
        <p:txBody>
          <a:bodyPr/>
          <a:lstStyle/>
          <a:p>
            <a:r>
              <a:rPr lang="en-US" dirty="0" smtClean="0"/>
              <a:t>Ready()</a:t>
            </a:r>
          </a:p>
          <a:p>
            <a:r>
              <a:rPr lang="en-US" dirty="0" smtClean="0"/>
              <a:t>Resize()</a:t>
            </a:r>
          </a:p>
          <a:p>
            <a:r>
              <a:rPr lang="en-US" dirty="0" smtClean="0"/>
              <a:t>Scroll()</a:t>
            </a:r>
            <a:endParaRPr lang="en-US" dirty="0"/>
          </a:p>
        </p:txBody>
      </p:sp>
    </p:spTree>
    <p:extLst>
      <p:ext uri="{BB962C8B-B14F-4D97-AF65-F5344CB8AC3E}">
        <p14:creationId xmlns:p14="http://schemas.microsoft.com/office/powerpoint/2010/main" val="3143937706"/>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jQuery</a:t>
            </a:r>
            <a:r>
              <a:rPr lang="en-US" dirty="0"/>
              <a:t> Syntax For Event Methods</a:t>
            </a:r>
            <a:br>
              <a:rPr lang="en-US" dirty="0"/>
            </a:br>
            <a:endParaRPr lang="en-US" dirty="0"/>
          </a:p>
        </p:txBody>
      </p:sp>
      <p:sp>
        <p:nvSpPr>
          <p:cNvPr id="3" name="Content Placeholder 2"/>
          <p:cNvSpPr>
            <a:spLocks noGrp="1"/>
          </p:cNvSpPr>
          <p:nvPr>
            <p:ph idx="1"/>
          </p:nvPr>
        </p:nvSpPr>
        <p:spPr/>
        <p:txBody>
          <a:bodyPr/>
          <a:lstStyle/>
          <a:p>
            <a:r>
              <a:rPr lang="en-US" dirty="0"/>
              <a:t>$("p").click</a:t>
            </a:r>
            <a:r>
              <a:rPr lang="en-US" dirty="0" smtClean="0"/>
              <a:t>();</a:t>
            </a:r>
          </a:p>
          <a:p>
            <a:endParaRPr lang="en-US" dirty="0"/>
          </a:p>
          <a:p>
            <a:r>
              <a:rPr lang="en-US" dirty="0"/>
              <a:t>$("p").click(function(){</a:t>
            </a:r>
            <a:br>
              <a:rPr lang="en-US" dirty="0"/>
            </a:br>
            <a:r>
              <a:rPr lang="en-US" dirty="0"/>
              <a:t>  // action goes here!!</a:t>
            </a:r>
            <a:br>
              <a:rPr lang="en-US" dirty="0"/>
            </a:br>
            <a:r>
              <a:rPr lang="en-US" dirty="0"/>
              <a:t>});</a:t>
            </a:r>
          </a:p>
        </p:txBody>
      </p:sp>
    </p:spTree>
    <p:extLst>
      <p:ext uri="{BB962C8B-B14F-4D97-AF65-F5344CB8AC3E}">
        <p14:creationId xmlns:p14="http://schemas.microsoft.com/office/powerpoint/2010/main" val="863682927"/>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Commonly Used </a:t>
            </a:r>
            <a:r>
              <a:rPr lang="en-US" dirty="0" err="1"/>
              <a:t>jQuery</a:t>
            </a:r>
            <a:r>
              <a:rPr lang="en-US" dirty="0"/>
              <a:t> Event Methods</a:t>
            </a:r>
          </a:p>
          <a:p>
            <a:r>
              <a:rPr lang="en-US" b="1" dirty="0"/>
              <a:t>$(document).ready()</a:t>
            </a:r>
            <a:endParaRPr lang="en-US" dirty="0"/>
          </a:p>
          <a:p>
            <a:r>
              <a:rPr lang="en-US" dirty="0"/>
              <a:t>The $(document).ready() method allows us to execute a function when the document is fully loaded</a:t>
            </a:r>
          </a:p>
        </p:txBody>
      </p:sp>
    </p:spTree>
    <p:extLst>
      <p:ext uri="{BB962C8B-B14F-4D97-AF65-F5344CB8AC3E}">
        <p14:creationId xmlns:p14="http://schemas.microsoft.com/office/powerpoint/2010/main" val="1906145267"/>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0600"/>
            <a:ext cx="8229600" cy="5745163"/>
          </a:xfrm>
        </p:spPr>
        <p:txBody>
          <a:bodyPr>
            <a:normAutofit fontScale="92500" lnSpcReduction="20000"/>
          </a:bodyPr>
          <a:lstStyle/>
          <a:p>
            <a:pPr marL="0" indent="0">
              <a:buNone/>
            </a:pPr>
            <a:r>
              <a:rPr lang="en-US" dirty="0"/>
              <a:t>$(document).ready(function(){</a:t>
            </a:r>
          </a:p>
          <a:p>
            <a:pPr marL="0" indent="0">
              <a:buNone/>
            </a:pPr>
            <a:r>
              <a:rPr lang="en-US" dirty="0"/>
              <a:t>  $("p").</a:t>
            </a:r>
            <a:r>
              <a:rPr lang="en-US" dirty="0">
                <a:solidFill>
                  <a:srgbClr val="FF0000"/>
                </a:solidFill>
              </a:rPr>
              <a:t>click</a:t>
            </a:r>
            <a:r>
              <a:rPr lang="en-US" dirty="0"/>
              <a:t>(function(){</a:t>
            </a:r>
          </a:p>
          <a:p>
            <a:pPr marL="0" indent="0">
              <a:buNone/>
            </a:pPr>
            <a:r>
              <a:rPr lang="en-US" dirty="0"/>
              <a:t>    $(this).hide();</a:t>
            </a:r>
          </a:p>
          <a:p>
            <a:pPr marL="0" indent="0">
              <a:buNone/>
            </a:pPr>
            <a:r>
              <a:rPr lang="en-US" dirty="0"/>
              <a:t>  });</a:t>
            </a:r>
          </a:p>
          <a:p>
            <a:pPr marL="0" indent="0">
              <a:buNone/>
            </a:pPr>
            <a:r>
              <a:rPr lang="en-US" dirty="0"/>
              <a:t>});</a:t>
            </a:r>
          </a:p>
          <a:p>
            <a:pPr marL="0" indent="0">
              <a:buNone/>
            </a:pPr>
            <a:r>
              <a:rPr lang="en-US" dirty="0"/>
              <a:t>&lt;/script&gt;</a:t>
            </a:r>
          </a:p>
          <a:p>
            <a:pPr marL="0" indent="0">
              <a:buNone/>
            </a:pPr>
            <a:r>
              <a:rPr lang="en-US" dirty="0"/>
              <a:t>&lt;/head&gt;</a:t>
            </a:r>
          </a:p>
          <a:p>
            <a:pPr marL="0" indent="0">
              <a:buNone/>
            </a:pPr>
            <a:r>
              <a:rPr lang="en-US" dirty="0"/>
              <a:t>&lt;body&gt;</a:t>
            </a:r>
          </a:p>
          <a:p>
            <a:pPr marL="0" indent="0">
              <a:buNone/>
            </a:pPr>
            <a:endParaRPr lang="en-US" dirty="0"/>
          </a:p>
          <a:p>
            <a:pPr marL="0" indent="0">
              <a:buNone/>
            </a:pPr>
            <a:r>
              <a:rPr lang="en-US" dirty="0"/>
              <a:t>&lt;p&gt;If you click on me, I will disappear.&lt;/p&gt;</a:t>
            </a:r>
          </a:p>
          <a:p>
            <a:pPr marL="0" indent="0">
              <a:buNone/>
            </a:pPr>
            <a:r>
              <a:rPr lang="en-US" dirty="0"/>
              <a:t>&lt;p&gt;Click me away!&lt;/p&gt;</a:t>
            </a:r>
          </a:p>
          <a:p>
            <a:pPr marL="0" indent="0">
              <a:buNone/>
            </a:pPr>
            <a:r>
              <a:rPr lang="en-US" dirty="0"/>
              <a:t>&lt;p&gt;Click me too!&lt;/p&gt;</a:t>
            </a:r>
          </a:p>
        </p:txBody>
      </p:sp>
      <p:sp>
        <p:nvSpPr>
          <p:cNvPr id="5" name="Title 1"/>
          <p:cNvSpPr>
            <a:spLocks noGrp="1"/>
          </p:cNvSpPr>
          <p:nvPr>
            <p:ph type="title"/>
          </p:nvPr>
        </p:nvSpPr>
        <p:spPr>
          <a:xfrm>
            <a:off x="457200" y="274638"/>
            <a:ext cx="8229600" cy="1143000"/>
          </a:xfrm>
        </p:spPr>
        <p:txBody>
          <a:bodyPr>
            <a:normAutofit/>
          </a:bodyPr>
          <a:lstStyle/>
          <a:p>
            <a:r>
              <a:rPr lang="en-US" b="1" dirty="0" smtClean="0">
                <a:solidFill>
                  <a:srgbClr val="FF0000"/>
                </a:solidFill>
              </a:rPr>
              <a:t>click</a:t>
            </a:r>
            <a:endParaRPr lang="en-US" b="1" dirty="0">
              <a:solidFill>
                <a:srgbClr val="FF0000"/>
              </a:solidFill>
            </a:endParaRPr>
          </a:p>
        </p:txBody>
      </p:sp>
    </p:spTree>
    <p:extLst>
      <p:ext uri="{BB962C8B-B14F-4D97-AF65-F5344CB8AC3E}">
        <p14:creationId xmlns:p14="http://schemas.microsoft.com/office/powerpoint/2010/main" val="3294336614"/>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14400"/>
            <a:ext cx="8229600" cy="5745163"/>
          </a:xfrm>
        </p:spPr>
        <p:txBody>
          <a:bodyPr>
            <a:normAutofit fontScale="92500" lnSpcReduction="20000"/>
          </a:bodyPr>
          <a:lstStyle/>
          <a:p>
            <a:pPr marL="0" indent="0">
              <a:buNone/>
            </a:pPr>
            <a:r>
              <a:rPr lang="en-US" dirty="0"/>
              <a:t>$(document).ready(function(){</a:t>
            </a:r>
          </a:p>
          <a:p>
            <a:pPr marL="0" indent="0">
              <a:buNone/>
            </a:pPr>
            <a:r>
              <a:rPr lang="en-US" dirty="0"/>
              <a:t>  $("p").</a:t>
            </a:r>
            <a:r>
              <a:rPr lang="en-US" dirty="0" err="1">
                <a:solidFill>
                  <a:srgbClr val="FF0000"/>
                </a:solidFill>
              </a:rPr>
              <a:t>dblclick</a:t>
            </a:r>
            <a:r>
              <a:rPr lang="en-US" dirty="0"/>
              <a:t>(function(){</a:t>
            </a:r>
          </a:p>
          <a:p>
            <a:pPr marL="0" indent="0">
              <a:buNone/>
            </a:pPr>
            <a:r>
              <a:rPr lang="en-US" dirty="0"/>
              <a:t>    $(this).hide();</a:t>
            </a:r>
          </a:p>
          <a:p>
            <a:pPr marL="0" indent="0">
              <a:buNone/>
            </a:pPr>
            <a:r>
              <a:rPr lang="en-US" dirty="0"/>
              <a:t>  });</a:t>
            </a:r>
          </a:p>
          <a:p>
            <a:pPr marL="0" indent="0">
              <a:buNone/>
            </a:pPr>
            <a:r>
              <a:rPr lang="en-US" dirty="0"/>
              <a:t>});</a:t>
            </a:r>
          </a:p>
          <a:p>
            <a:pPr marL="0" indent="0">
              <a:buNone/>
            </a:pPr>
            <a:r>
              <a:rPr lang="en-US" dirty="0"/>
              <a:t>&lt;/script&gt;</a:t>
            </a:r>
          </a:p>
          <a:p>
            <a:pPr marL="0" indent="0">
              <a:buNone/>
            </a:pPr>
            <a:r>
              <a:rPr lang="en-US" dirty="0"/>
              <a:t>&lt;/head&gt;</a:t>
            </a:r>
          </a:p>
          <a:p>
            <a:pPr marL="0" indent="0">
              <a:buNone/>
            </a:pPr>
            <a:r>
              <a:rPr lang="en-US" dirty="0"/>
              <a:t>&lt;body&gt;</a:t>
            </a:r>
          </a:p>
          <a:p>
            <a:pPr marL="0" indent="0">
              <a:buNone/>
            </a:pPr>
            <a:endParaRPr lang="en-US" dirty="0"/>
          </a:p>
          <a:p>
            <a:pPr marL="0" indent="0">
              <a:buNone/>
            </a:pPr>
            <a:r>
              <a:rPr lang="en-US" dirty="0"/>
              <a:t>&lt;p&gt;If you double-click on me, I will disappear.&lt;/p&gt;</a:t>
            </a:r>
          </a:p>
          <a:p>
            <a:pPr marL="0" indent="0">
              <a:buNone/>
            </a:pPr>
            <a:r>
              <a:rPr lang="en-US" dirty="0"/>
              <a:t>&lt;p&gt;Click me away!&lt;/p&gt;</a:t>
            </a:r>
          </a:p>
          <a:p>
            <a:pPr marL="0" indent="0">
              <a:buNone/>
            </a:pPr>
            <a:r>
              <a:rPr lang="en-US" dirty="0"/>
              <a:t>&lt;p&gt;Click me too!&lt;/p&gt;</a:t>
            </a:r>
          </a:p>
        </p:txBody>
      </p:sp>
      <p:sp>
        <p:nvSpPr>
          <p:cNvPr id="4" name="Title 1"/>
          <p:cNvSpPr>
            <a:spLocks noGrp="1"/>
          </p:cNvSpPr>
          <p:nvPr>
            <p:ph type="title"/>
          </p:nvPr>
        </p:nvSpPr>
        <p:spPr>
          <a:xfrm>
            <a:off x="457200" y="274638"/>
            <a:ext cx="8229600" cy="1143000"/>
          </a:xfrm>
        </p:spPr>
        <p:txBody>
          <a:bodyPr>
            <a:normAutofit/>
          </a:bodyPr>
          <a:lstStyle/>
          <a:p>
            <a:r>
              <a:rPr lang="en-US" b="1" dirty="0" err="1">
                <a:solidFill>
                  <a:srgbClr val="FF0000"/>
                </a:solidFill>
              </a:rPr>
              <a:t>dblclick</a:t>
            </a:r>
            <a:endParaRPr lang="en-US" b="1" dirty="0"/>
          </a:p>
        </p:txBody>
      </p:sp>
    </p:spTree>
    <p:extLst>
      <p:ext uri="{BB962C8B-B14F-4D97-AF65-F5344CB8AC3E}">
        <p14:creationId xmlns:p14="http://schemas.microsoft.com/office/powerpoint/2010/main" val="1138208157"/>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25807"/>
            <a:ext cx="8229600" cy="5745163"/>
          </a:xfrm>
        </p:spPr>
        <p:txBody>
          <a:bodyPr>
            <a:normAutofit lnSpcReduction="10000"/>
          </a:bodyPr>
          <a:lstStyle/>
          <a:p>
            <a:pPr marL="0" indent="0">
              <a:buNone/>
            </a:pPr>
            <a:r>
              <a:rPr lang="en-US" dirty="0"/>
              <a:t>$(document).ready(function(){</a:t>
            </a:r>
          </a:p>
          <a:p>
            <a:pPr marL="0" indent="0">
              <a:buNone/>
            </a:pPr>
            <a:r>
              <a:rPr lang="en-US" dirty="0"/>
              <a:t>  $("#p1").</a:t>
            </a:r>
            <a:r>
              <a:rPr lang="en-US" dirty="0" err="1">
                <a:solidFill>
                  <a:srgbClr val="FF0000"/>
                </a:solidFill>
              </a:rPr>
              <a:t>mouseenter</a:t>
            </a:r>
            <a:r>
              <a:rPr lang="en-US" dirty="0"/>
              <a:t>(function(){</a:t>
            </a:r>
          </a:p>
          <a:p>
            <a:pPr marL="0" indent="0">
              <a:buNone/>
            </a:pPr>
            <a:r>
              <a:rPr lang="en-US" dirty="0"/>
              <a:t>    alert("You entered p1!");</a:t>
            </a:r>
          </a:p>
          <a:p>
            <a:pPr marL="0" indent="0">
              <a:buNone/>
            </a:pPr>
            <a:r>
              <a:rPr lang="en-US" dirty="0"/>
              <a:t>  });</a:t>
            </a:r>
          </a:p>
          <a:p>
            <a:pPr marL="0" indent="0">
              <a:buNone/>
            </a:pPr>
            <a:r>
              <a:rPr lang="en-US" dirty="0"/>
              <a:t>});</a:t>
            </a:r>
          </a:p>
          <a:p>
            <a:pPr marL="0" indent="0">
              <a:buNone/>
            </a:pPr>
            <a:r>
              <a:rPr lang="en-US" dirty="0"/>
              <a:t>&lt;/script&gt;</a:t>
            </a:r>
          </a:p>
          <a:p>
            <a:pPr marL="0" indent="0">
              <a:buNone/>
            </a:pPr>
            <a:r>
              <a:rPr lang="en-US" dirty="0"/>
              <a:t>&lt;/head&gt;</a:t>
            </a:r>
          </a:p>
          <a:p>
            <a:pPr marL="0" indent="0">
              <a:buNone/>
            </a:pPr>
            <a:r>
              <a:rPr lang="en-US" dirty="0"/>
              <a:t>&lt;body&gt;</a:t>
            </a:r>
          </a:p>
          <a:p>
            <a:pPr marL="0" indent="0">
              <a:buNone/>
            </a:pPr>
            <a:endParaRPr lang="en-US" dirty="0"/>
          </a:p>
          <a:p>
            <a:pPr marL="0" indent="0">
              <a:buNone/>
            </a:pPr>
            <a:r>
              <a:rPr lang="en-US" dirty="0"/>
              <a:t>&lt;p id="p1"&gt;Enter this paragraph.&lt;/p&gt;</a:t>
            </a:r>
          </a:p>
        </p:txBody>
      </p:sp>
      <p:sp>
        <p:nvSpPr>
          <p:cNvPr id="4" name="Title 1"/>
          <p:cNvSpPr>
            <a:spLocks noGrp="1"/>
          </p:cNvSpPr>
          <p:nvPr>
            <p:ph type="title"/>
          </p:nvPr>
        </p:nvSpPr>
        <p:spPr>
          <a:xfrm>
            <a:off x="457200" y="274638"/>
            <a:ext cx="8229600" cy="1143000"/>
          </a:xfrm>
        </p:spPr>
        <p:txBody>
          <a:bodyPr>
            <a:normAutofit/>
          </a:bodyPr>
          <a:lstStyle/>
          <a:p>
            <a:r>
              <a:rPr lang="en-US" b="1" dirty="0" err="1" smtClean="0">
                <a:solidFill>
                  <a:srgbClr val="FF0000"/>
                </a:solidFill>
              </a:rPr>
              <a:t>mouseenter</a:t>
            </a:r>
            <a:endParaRPr lang="en-US" b="1" dirty="0">
              <a:solidFill>
                <a:srgbClr val="FF0000"/>
              </a:solidFill>
            </a:endParaRPr>
          </a:p>
        </p:txBody>
      </p:sp>
    </p:spTree>
    <p:extLst>
      <p:ext uri="{BB962C8B-B14F-4D97-AF65-F5344CB8AC3E}">
        <p14:creationId xmlns:p14="http://schemas.microsoft.com/office/powerpoint/2010/main" val="512185207"/>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12837"/>
            <a:ext cx="8229600" cy="5745163"/>
          </a:xfrm>
        </p:spPr>
        <p:txBody>
          <a:bodyPr>
            <a:normAutofit lnSpcReduction="10000"/>
          </a:bodyPr>
          <a:lstStyle/>
          <a:p>
            <a:r>
              <a:rPr lang="en-US" dirty="0"/>
              <a:t>$(document).ready(function(){</a:t>
            </a:r>
          </a:p>
          <a:p>
            <a:r>
              <a:rPr lang="en-US" dirty="0"/>
              <a:t>  $("#p1").</a:t>
            </a:r>
            <a:r>
              <a:rPr lang="en-US" dirty="0" err="1">
                <a:solidFill>
                  <a:srgbClr val="FF0000"/>
                </a:solidFill>
              </a:rPr>
              <a:t>mouseleav</a:t>
            </a:r>
            <a:r>
              <a:rPr lang="en-US" dirty="0" err="1"/>
              <a:t>e</a:t>
            </a:r>
            <a:r>
              <a:rPr lang="en-US" dirty="0"/>
              <a:t>(function(){</a:t>
            </a:r>
          </a:p>
          <a:p>
            <a:r>
              <a:rPr lang="en-US" dirty="0"/>
              <a:t>    alert("Bye! You now leave p1!");</a:t>
            </a:r>
          </a:p>
          <a:p>
            <a:r>
              <a:rPr lang="en-US" dirty="0"/>
              <a:t>  });</a:t>
            </a:r>
          </a:p>
          <a:p>
            <a:r>
              <a:rPr lang="en-US" dirty="0"/>
              <a:t>});</a:t>
            </a:r>
          </a:p>
          <a:p>
            <a:r>
              <a:rPr lang="en-US" dirty="0"/>
              <a:t>&lt;/script&gt;</a:t>
            </a:r>
          </a:p>
          <a:p>
            <a:r>
              <a:rPr lang="en-US" dirty="0"/>
              <a:t>&lt;/head&gt;</a:t>
            </a:r>
          </a:p>
          <a:p>
            <a:r>
              <a:rPr lang="en-US" dirty="0"/>
              <a:t>&lt;body&gt;</a:t>
            </a:r>
          </a:p>
          <a:p>
            <a:endParaRPr lang="en-US" dirty="0"/>
          </a:p>
          <a:p>
            <a:r>
              <a:rPr lang="en-US" dirty="0"/>
              <a:t>&lt;p id="p1"&gt;This is a paragraph.&lt;/p&gt;</a:t>
            </a:r>
          </a:p>
        </p:txBody>
      </p:sp>
      <p:sp>
        <p:nvSpPr>
          <p:cNvPr id="4" name="Title 1"/>
          <p:cNvSpPr>
            <a:spLocks noGrp="1"/>
          </p:cNvSpPr>
          <p:nvPr>
            <p:ph type="title"/>
          </p:nvPr>
        </p:nvSpPr>
        <p:spPr>
          <a:xfrm>
            <a:off x="457200" y="274638"/>
            <a:ext cx="8229600" cy="1143000"/>
          </a:xfrm>
        </p:spPr>
        <p:txBody>
          <a:bodyPr>
            <a:normAutofit/>
          </a:bodyPr>
          <a:lstStyle/>
          <a:p>
            <a:r>
              <a:rPr lang="en-US" dirty="0" err="1" smtClean="0"/>
              <a:t>Mouseleave</a:t>
            </a:r>
            <a:endParaRPr lang="en-US" dirty="0"/>
          </a:p>
        </p:txBody>
      </p:sp>
    </p:spTree>
    <p:extLst>
      <p:ext uri="{BB962C8B-B14F-4D97-AF65-F5344CB8AC3E}">
        <p14:creationId xmlns:p14="http://schemas.microsoft.com/office/powerpoint/2010/main" val="7878161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marL="0" indent="0">
              <a:buNone/>
            </a:pPr>
            <a:r>
              <a:rPr lang="en-US" dirty="0"/>
              <a:t>&lt;!DOCTYPE html&gt;</a:t>
            </a:r>
          </a:p>
          <a:p>
            <a:pPr marL="0" indent="0">
              <a:buNone/>
            </a:pPr>
            <a:r>
              <a:rPr lang="en-US" dirty="0"/>
              <a:t>&lt;html&gt;</a:t>
            </a:r>
          </a:p>
          <a:p>
            <a:pPr marL="0" indent="0">
              <a:buNone/>
            </a:pPr>
            <a:r>
              <a:rPr lang="en-US" dirty="0"/>
              <a:t>&lt;body&gt;</a:t>
            </a:r>
          </a:p>
          <a:p>
            <a:pPr marL="0" indent="0">
              <a:buNone/>
            </a:pPr>
            <a:endParaRPr lang="en-US" dirty="0"/>
          </a:p>
          <a:p>
            <a:pPr marL="0" indent="0">
              <a:buNone/>
            </a:pPr>
            <a:r>
              <a:rPr lang="en-US" dirty="0"/>
              <a:t>&lt;p&gt;WWF's goal is to: </a:t>
            </a:r>
          </a:p>
          <a:p>
            <a:pPr marL="0" indent="0">
              <a:buNone/>
            </a:pPr>
            <a:r>
              <a:rPr lang="en-US" dirty="0"/>
              <a:t>&lt;q&gt;Build a future where people live in harmony with nature.&lt;/q&gt;</a:t>
            </a:r>
          </a:p>
          <a:p>
            <a:pPr marL="0" indent="0">
              <a:buNone/>
            </a:pPr>
            <a:r>
              <a:rPr lang="en-US" dirty="0"/>
              <a:t>We hope they succeed.&lt;/p&gt;</a:t>
            </a:r>
          </a:p>
          <a:p>
            <a:pPr marL="0" indent="0">
              <a:buNone/>
            </a:pPr>
            <a:endParaRPr lang="en-US" dirty="0"/>
          </a:p>
          <a:p>
            <a:pPr marL="0" indent="0">
              <a:buNone/>
            </a:pPr>
            <a:r>
              <a:rPr lang="en-US" dirty="0"/>
              <a:t>&lt;/body&gt;</a:t>
            </a:r>
          </a:p>
          <a:p>
            <a:pPr marL="0" indent="0">
              <a:buNone/>
            </a:pPr>
            <a:r>
              <a:rPr lang="en-US" dirty="0"/>
              <a:t>&lt;/html&gt;</a:t>
            </a:r>
          </a:p>
          <a:p>
            <a:pPr marL="0" indent="0">
              <a:buNone/>
            </a:pPr>
            <a:endParaRPr lang="en-US" dirty="0"/>
          </a:p>
        </p:txBody>
      </p:sp>
    </p:spTree>
    <p:extLst>
      <p:ext uri="{BB962C8B-B14F-4D97-AF65-F5344CB8AC3E}">
        <p14:creationId xmlns:p14="http://schemas.microsoft.com/office/powerpoint/2010/main" val="123970340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24186"/>
            <a:ext cx="8229600" cy="5745163"/>
          </a:xfrm>
        </p:spPr>
        <p:txBody>
          <a:bodyPr/>
          <a:lstStyle/>
          <a:p>
            <a:pPr marL="0" indent="0">
              <a:buNone/>
            </a:pPr>
            <a:r>
              <a:rPr lang="en-US" dirty="0"/>
              <a:t>$(document).ready(function(){</a:t>
            </a:r>
          </a:p>
          <a:p>
            <a:pPr marL="0" indent="0">
              <a:buNone/>
            </a:pPr>
            <a:r>
              <a:rPr lang="en-US" dirty="0"/>
              <a:t>  $("#p1").</a:t>
            </a:r>
            <a:r>
              <a:rPr lang="en-US" dirty="0" err="1">
                <a:solidFill>
                  <a:srgbClr val="FF0000"/>
                </a:solidFill>
              </a:rPr>
              <a:t>mousedown</a:t>
            </a:r>
            <a:r>
              <a:rPr lang="en-US" dirty="0"/>
              <a:t>(function(){</a:t>
            </a:r>
          </a:p>
          <a:p>
            <a:pPr marL="0" indent="0">
              <a:buNone/>
            </a:pPr>
            <a:r>
              <a:rPr lang="en-US" dirty="0"/>
              <a:t>    alert("Mouse down over p1!");</a:t>
            </a:r>
          </a:p>
          <a:p>
            <a:pPr marL="0" indent="0">
              <a:buNone/>
            </a:pPr>
            <a:r>
              <a:rPr lang="en-US" dirty="0"/>
              <a:t>  });</a:t>
            </a:r>
          </a:p>
          <a:p>
            <a:pPr marL="0" indent="0">
              <a:buNone/>
            </a:pPr>
            <a:r>
              <a:rPr lang="en-US" dirty="0" smtClean="0"/>
              <a:t>});</a:t>
            </a:r>
          </a:p>
          <a:p>
            <a:pPr marL="0" indent="0">
              <a:buNone/>
            </a:pPr>
            <a:endParaRPr lang="en-US" dirty="0"/>
          </a:p>
          <a:p>
            <a:pPr marL="0" indent="0">
              <a:buNone/>
            </a:pPr>
            <a:r>
              <a:rPr lang="en-US" dirty="0"/>
              <a:t>$("#p1").</a:t>
            </a:r>
            <a:r>
              <a:rPr lang="en-US" dirty="0" err="1">
                <a:solidFill>
                  <a:srgbClr val="FF0000"/>
                </a:solidFill>
              </a:rPr>
              <a:t>mouseup</a:t>
            </a:r>
            <a:r>
              <a:rPr lang="en-US" dirty="0"/>
              <a:t>(function(){</a:t>
            </a:r>
            <a:br>
              <a:rPr lang="en-US" dirty="0"/>
            </a:br>
            <a:r>
              <a:rPr lang="en-US" dirty="0"/>
              <a:t>  alert("Mouse up over p1!");</a:t>
            </a:r>
            <a:br>
              <a:rPr lang="en-US" dirty="0"/>
            </a:br>
            <a:r>
              <a:rPr lang="en-US" dirty="0"/>
              <a:t>});</a:t>
            </a:r>
          </a:p>
        </p:txBody>
      </p:sp>
      <p:sp>
        <p:nvSpPr>
          <p:cNvPr id="4" name="Title 1"/>
          <p:cNvSpPr>
            <a:spLocks noGrp="1"/>
          </p:cNvSpPr>
          <p:nvPr>
            <p:ph type="title"/>
          </p:nvPr>
        </p:nvSpPr>
        <p:spPr>
          <a:xfrm>
            <a:off x="457200" y="274638"/>
            <a:ext cx="8229600" cy="1143000"/>
          </a:xfrm>
        </p:spPr>
        <p:txBody>
          <a:bodyPr>
            <a:normAutofit/>
          </a:bodyPr>
          <a:lstStyle/>
          <a:p>
            <a:r>
              <a:rPr lang="en-US" b="1" dirty="0" err="1" smtClean="0">
                <a:solidFill>
                  <a:srgbClr val="FF0000"/>
                </a:solidFill>
              </a:rPr>
              <a:t>Mousedown</a:t>
            </a:r>
            <a:r>
              <a:rPr lang="en-US" b="1" dirty="0" smtClean="0">
                <a:solidFill>
                  <a:srgbClr val="FF0000"/>
                </a:solidFill>
              </a:rPr>
              <a:t>, </a:t>
            </a:r>
            <a:r>
              <a:rPr lang="en-US" b="1" dirty="0" err="1" smtClean="0">
                <a:solidFill>
                  <a:srgbClr val="FF0000"/>
                </a:solidFill>
              </a:rPr>
              <a:t>mouseup</a:t>
            </a:r>
            <a:endParaRPr lang="en-US" b="1" dirty="0">
              <a:solidFill>
                <a:srgbClr val="FF0000"/>
              </a:solidFill>
            </a:endParaRPr>
          </a:p>
        </p:txBody>
      </p:sp>
    </p:spTree>
    <p:extLst>
      <p:ext uri="{BB962C8B-B14F-4D97-AF65-F5344CB8AC3E}">
        <p14:creationId xmlns:p14="http://schemas.microsoft.com/office/powerpoint/2010/main" val="560211038"/>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12837"/>
            <a:ext cx="8229600" cy="5745163"/>
          </a:xfrm>
        </p:spPr>
        <p:txBody>
          <a:bodyPr>
            <a:normAutofit fontScale="85000" lnSpcReduction="20000"/>
          </a:bodyPr>
          <a:lstStyle/>
          <a:p>
            <a:pPr marL="0" indent="0">
              <a:buNone/>
            </a:pPr>
            <a:r>
              <a:rPr lang="en-US" dirty="0"/>
              <a:t>$(document).ready(function(){</a:t>
            </a:r>
          </a:p>
          <a:p>
            <a:pPr marL="0" indent="0">
              <a:buNone/>
            </a:pPr>
            <a:r>
              <a:rPr lang="en-US" dirty="0"/>
              <a:t>  $("#p1").</a:t>
            </a:r>
            <a:r>
              <a:rPr lang="en-US" dirty="0">
                <a:solidFill>
                  <a:srgbClr val="FF0000"/>
                </a:solidFill>
              </a:rPr>
              <a:t>hover(function</a:t>
            </a:r>
            <a:r>
              <a:rPr lang="en-US" dirty="0"/>
              <a:t>(){</a:t>
            </a:r>
          </a:p>
          <a:p>
            <a:pPr marL="0" indent="0">
              <a:buNone/>
            </a:pPr>
            <a:r>
              <a:rPr lang="en-US" dirty="0"/>
              <a:t>    alert("You entered p1!");</a:t>
            </a:r>
          </a:p>
          <a:p>
            <a:pPr marL="0" indent="0">
              <a:buNone/>
            </a:pPr>
            <a:r>
              <a:rPr lang="en-US" dirty="0"/>
              <a:t>  },</a:t>
            </a:r>
          </a:p>
          <a:p>
            <a:pPr marL="0" indent="0">
              <a:buNone/>
            </a:pPr>
            <a:r>
              <a:rPr lang="en-US" dirty="0"/>
              <a:t>  function(){</a:t>
            </a:r>
          </a:p>
          <a:p>
            <a:pPr marL="0" indent="0">
              <a:buNone/>
            </a:pPr>
            <a:r>
              <a:rPr lang="en-US" dirty="0"/>
              <a:t>    alert("Bye! You now leave p1!");</a:t>
            </a:r>
          </a:p>
          <a:p>
            <a:pPr marL="0" indent="0">
              <a:buNone/>
            </a:pPr>
            <a:r>
              <a:rPr lang="en-US" dirty="0"/>
              <a:t>  }); </a:t>
            </a:r>
          </a:p>
          <a:p>
            <a:pPr marL="0" indent="0">
              <a:buNone/>
            </a:pPr>
            <a:r>
              <a:rPr lang="en-US" dirty="0"/>
              <a:t>});</a:t>
            </a:r>
          </a:p>
          <a:p>
            <a:pPr marL="0" indent="0">
              <a:buNone/>
            </a:pPr>
            <a:r>
              <a:rPr lang="en-US" dirty="0"/>
              <a:t>&lt;/script&gt;</a:t>
            </a:r>
          </a:p>
          <a:p>
            <a:pPr marL="0" indent="0">
              <a:buNone/>
            </a:pPr>
            <a:r>
              <a:rPr lang="en-US" dirty="0"/>
              <a:t>&lt;/head&gt;</a:t>
            </a:r>
          </a:p>
          <a:p>
            <a:pPr marL="0" indent="0">
              <a:buNone/>
            </a:pPr>
            <a:r>
              <a:rPr lang="en-US" dirty="0"/>
              <a:t>&lt;body&gt;</a:t>
            </a:r>
          </a:p>
          <a:p>
            <a:pPr marL="0" indent="0">
              <a:buNone/>
            </a:pPr>
            <a:endParaRPr lang="en-US" dirty="0"/>
          </a:p>
          <a:p>
            <a:pPr marL="0" indent="0">
              <a:buNone/>
            </a:pPr>
            <a:r>
              <a:rPr lang="en-US" dirty="0"/>
              <a:t>&lt;p id="p1"&gt;This is a paragraph.&lt;/p&gt;</a:t>
            </a:r>
          </a:p>
        </p:txBody>
      </p:sp>
      <p:sp>
        <p:nvSpPr>
          <p:cNvPr id="4" name="Title 1"/>
          <p:cNvSpPr>
            <a:spLocks noGrp="1"/>
          </p:cNvSpPr>
          <p:nvPr>
            <p:ph type="title"/>
          </p:nvPr>
        </p:nvSpPr>
        <p:spPr>
          <a:xfrm>
            <a:off x="457200" y="274638"/>
            <a:ext cx="8229600" cy="1143000"/>
          </a:xfrm>
        </p:spPr>
        <p:txBody>
          <a:bodyPr>
            <a:normAutofit/>
          </a:bodyPr>
          <a:lstStyle/>
          <a:p>
            <a:r>
              <a:rPr lang="en-US" b="1" dirty="0" smtClean="0">
                <a:solidFill>
                  <a:srgbClr val="FF0000"/>
                </a:solidFill>
              </a:rPr>
              <a:t>hover</a:t>
            </a:r>
            <a:endParaRPr lang="en-US" b="1" dirty="0">
              <a:solidFill>
                <a:srgbClr val="FF0000"/>
              </a:solidFill>
            </a:endParaRPr>
          </a:p>
        </p:txBody>
      </p:sp>
    </p:spTree>
    <p:extLst>
      <p:ext uri="{BB962C8B-B14F-4D97-AF65-F5344CB8AC3E}">
        <p14:creationId xmlns:p14="http://schemas.microsoft.com/office/powerpoint/2010/main" val="2695523601"/>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14400"/>
            <a:ext cx="8229600" cy="5745163"/>
          </a:xfrm>
        </p:spPr>
        <p:txBody>
          <a:bodyPr>
            <a:normAutofit fontScale="77500" lnSpcReduction="20000"/>
          </a:bodyPr>
          <a:lstStyle/>
          <a:p>
            <a:pPr marL="0" indent="0">
              <a:buNone/>
            </a:pPr>
            <a:r>
              <a:rPr lang="en-US" dirty="0"/>
              <a:t>$(document).ready(function(){</a:t>
            </a:r>
          </a:p>
          <a:p>
            <a:pPr marL="0" indent="0">
              <a:buNone/>
            </a:pPr>
            <a:r>
              <a:rPr lang="en-US" dirty="0"/>
              <a:t>  $("input").</a:t>
            </a:r>
            <a:r>
              <a:rPr lang="en-US" dirty="0">
                <a:solidFill>
                  <a:srgbClr val="FF0000"/>
                </a:solidFill>
              </a:rPr>
              <a:t>focus</a:t>
            </a:r>
            <a:r>
              <a:rPr lang="en-US" dirty="0"/>
              <a:t>(function(){</a:t>
            </a:r>
          </a:p>
          <a:p>
            <a:pPr marL="0" indent="0">
              <a:buNone/>
            </a:pPr>
            <a:r>
              <a:rPr lang="en-US" dirty="0"/>
              <a:t>    $(this).</a:t>
            </a:r>
            <a:r>
              <a:rPr lang="en-US" dirty="0" err="1"/>
              <a:t>css</a:t>
            </a:r>
            <a:r>
              <a:rPr lang="en-US" dirty="0"/>
              <a:t>("background-color", "#</a:t>
            </a:r>
            <a:r>
              <a:rPr lang="en-US" dirty="0" err="1"/>
              <a:t>cccccc</a:t>
            </a:r>
            <a:r>
              <a:rPr lang="en-US" dirty="0"/>
              <a:t>");</a:t>
            </a:r>
          </a:p>
          <a:p>
            <a:pPr marL="0" indent="0">
              <a:buNone/>
            </a:pPr>
            <a:r>
              <a:rPr lang="en-US" dirty="0"/>
              <a:t>  });</a:t>
            </a:r>
          </a:p>
          <a:p>
            <a:pPr marL="0" indent="0">
              <a:buNone/>
            </a:pPr>
            <a:r>
              <a:rPr lang="en-US" dirty="0"/>
              <a:t>  $("input</a:t>
            </a:r>
            <a:r>
              <a:rPr lang="en-US" dirty="0">
                <a:solidFill>
                  <a:srgbClr val="FF0000"/>
                </a:solidFill>
              </a:rPr>
              <a:t>").blur(function</a:t>
            </a:r>
            <a:r>
              <a:rPr lang="en-US" dirty="0"/>
              <a:t>(){</a:t>
            </a:r>
          </a:p>
          <a:p>
            <a:pPr marL="0" indent="0">
              <a:buNone/>
            </a:pPr>
            <a:r>
              <a:rPr lang="en-US" dirty="0"/>
              <a:t>    $(this).</a:t>
            </a:r>
            <a:r>
              <a:rPr lang="en-US" dirty="0" err="1"/>
              <a:t>css</a:t>
            </a:r>
            <a:r>
              <a:rPr lang="en-US" dirty="0"/>
              <a:t>("background-color", "#</a:t>
            </a:r>
            <a:r>
              <a:rPr lang="en-US" dirty="0" err="1"/>
              <a:t>ffffff</a:t>
            </a:r>
            <a:r>
              <a:rPr lang="en-US" dirty="0"/>
              <a:t>");</a:t>
            </a:r>
          </a:p>
          <a:p>
            <a:pPr marL="0" indent="0">
              <a:buNone/>
            </a:pPr>
            <a:r>
              <a:rPr lang="en-US" dirty="0"/>
              <a:t>  });</a:t>
            </a:r>
          </a:p>
          <a:p>
            <a:pPr marL="0" indent="0">
              <a:buNone/>
            </a:pPr>
            <a:r>
              <a:rPr lang="en-US" dirty="0"/>
              <a:t>});</a:t>
            </a:r>
          </a:p>
          <a:p>
            <a:pPr marL="0" indent="0">
              <a:buNone/>
            </a:pPr>
            <a:r>
              <a:rPr lang="en-US" dirty="0"/>
              <a:t>&lt;/script&gt;</a:t>
            </a:r>
          </a:p>
          <a:p>
            <a:pPr marL="0" indent="0">
              <a:buNone/>
            </a:pPr>
            <a:r>
              <a:rPr lang="en-US" dirty="0"/>
              <a:t>&lt;/head&gt;</a:t>
            </a:r>
          </a:p>
          <a:p>
            <a:pPr marL="0" indent="0">
              <a:buNone/>
            </a:pPr>
            <a:r>
              <a:rPr lang="en-US" dirty="0"/>
              <a:t>&lt;body&gt;</a:t>
            </a:r>
          </a:p>
          <a:p>
            <a:pPr marL="0" indent="0">
              <a:buNone/>
            </a:pPr>
            <a:endParaRPr lang="en-US" dirty="0"/>
          </a:p>
          <a:p>
            <a:pPr marL="0" indent="0">
              <a:buNone/>
            </a:pPr>
            <a:r>
              <a:rPr lang="en-US" dirty="0"/>
              <a:t>Name: &lt;input type="text" name="</a:t>
            </a:r>
            <a:r>
              <a:rPr lang="en-US" dirty="0" err="1"/>
              <a:t>fullname</a:t>
            </a:r>
            <a:r>
              <a:rPr lang="en-US" dirty="0"/>
              <a:t>"&gt;&lt;</a:t>
            </a:r>
            <a:r>
              <a:rPr lang="en-US" dirty="0" err="1"/>
              <a:t>br</a:t>
            </a:r>
            <a:r>
              <a:rPr lang="en-US" dirty="0"/>
              <a:t>&gt;</a:t>
            </a:r>
          </a:p>
          <a:p>
            <a:pPr marL="0" indent="0">
              <a:buNone/>
            </a:pPr>
            <a:r>
              <a:rPr lang="en-US" dirty="0"/>
              <a:t>Email: &lt;input type="text" name="email"&gt;</a:t>
            </a:r>
          </a:p>
        </p:txBody>
      </p:sp>
      <p:sp>
        <p:nvSpPr>
          <p:cNvPr id="4" name="Title 1"/>
          <p:cNvSpPr>
            <a:spLocks noGrp="1"/>
          </p:cNvSpPr>
          <p:nvPr>
            <p:ph type="title"/>
          </p:nvPr>
        </p:nvSpPr>
        <p:spPr>
          <a:xfrm>
            <a:off x="457200" y="274638"/>
            <a:ext cx="8229600" cy="1143000"/>
          </a:xfrm>
        </p:spPr>
        <p:txBody>
          <a:bodyPr>
            <a:normAutofit/>
          </a:bodyPr>
          <a:lstStyle/>
          <a:p>
            <a:r>
              <a:rPr lang="en-US" b="1" dirty="0" smtClean="0">
                <a:solidFill>
                  <a:srgbClr val="FF0000"/>
                </a:solidFill>
              </a:rPr>
              <a:t>Focus, blur</a:t>
            </a:r>
            <a:endParaRPr lang="en-US" b="1" dirty="0">
              <a:solidFill>
                <a:srgbClr val="FF0000"/>
              </a:solidFill>
            </a:endParaRPr>
          </a:p>
        </p:txBody>
      </p:sp>
    </p:spTree>
    <p:extLst>
      <p:ext uri="{BB962C8B-B14F-4D97-AF65-F5344CB8AC3E}">
        <p14:creationId xmlns:p14="http://schemas.microsoft.com/office/powerpoint/2010/main" val="1276701078"/>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762000"/>
            <a:ext cx="8229600" cy="5745163"/>
          </a:xfrm>
        </p:spPr>
        <p:txBody>
          <a:bodyPr>
            <a:normAutofit fontScale="70000" lnSpcReduction="20000"/>
          </a:bodyPr>
          <a:lstStyle/>
          <a:p>
            <a:pPr marL="0" indent="0">
              <a:buNone/>
            </a:pPr>
            <a:r>
              <a:rPr lang="en-US" dirty="0"/>
              <a:t>$(document).ready(function(){</a:t>
            </a:r>
          </a:p>
          <a:p>
            <a:pPr marL="0" indent="0">
              <a:buNone/>
            </a:pPr>
            <a:r>
              <a:rPr lang="en-US" dirty="0"/>
              <a:t>  $("#hide").click(function(){</a:t>
            </a:r>
          </a:p>
          <a:p>
            <a:pPr marL="0" indent="0">
              <a:buNone/>
            </a:pPr>
            <a:r>
              <a:rPr lang="en-US" dirty="0">
                <a:solidFill>
                  <a:srgbClr val="FF0000"/>
                </a:solidFill>
              </a:rPr>
              <a:t>    $("p").hide();</a:t>
            </a:r>
          </a:p>
          <a:p>
            <a:pPr marL="0" indent="0">
              <a:buNone/>
            </a:pPr>
            <a:r>
              <a:rPr lang="en-US" dirty="0"/>
              <a:t>  });</a:t>
            </a:r>
          </a:p>
          <a:p>
            <a:pPr marL="0" indent="0">
              <a:buNone/>
            </a:pPr>
            <a:r>
              <a:rPr lang="en-US" dirty="0"/>
              <a:t>  $("#show").click(function(){</a:t>
            </a:r>
          </a:p>
          <a:p>
            <a:pPr marL="0" indent="0">
              <a:buNone/>
            </a:pPr>
            <a:r>
              <a:rPr lang="en-US" dirty="0">
                <a:solidFill>
                  <a:srgbClr val="FF0000"/>
                </a:solidFill>
              </a:rPr>
              <a:t>    $("p").show();</a:t>
            </a:r>
          </a:p>
          <a:p>
            <a:pPr marL="0" indent="0">
              <a:buNone/>
            </a:pPr>
            <a:r>
              <a:rPr lang="en-US" dirty="0"/>
              <a:t>  });</a:t>
            </a:r>
          </a:p>
          <a:p>
            <a:pPr marL="0" indent="0">
              <a:buNone/>
            </a:pPr>
            <a:r>
              <a:rPr lang="en-US" dirty="0"/>
              <a:t>});</a:t>
            </a:r>
          </a:p>
          <a:p>
            <a:pPr marL="0" indent="0">
              <a:buNone/>
            </a:pPr>
            <a:r>
              <a:rPr lang="en-US" dirty="0"/>
              <a:t>&lt;/script&gt;</a:t>
            </a:r>
          </a:p>
          <a:p>
            <a:pPr marL="0" indent="0">
              <a:buNone/>
            </a:pPr>
            <a:r>
              <a:rPr lang="en-US" dirty="0"/>
              <a:t>&lt;/head&gt;</a:t>
            </a:r>
          </a:p>
          <a:p>
            <a:pPr marL="0" indent="0">
              <a:buNone/>
            </a:pPr>
            <a:r>
              <a:rPr lang="en-US" dirty="0"/>
              <a:t>&lt;body&gt;</a:t>
            </a:r>
          </a:p>
          <a:p>
            <a:pPr marL="0" indent="0">
              <a:buNone/>
            </a:pPr>
            <a:endParaRPr lang="en-US" dirty="0"/>
          </a:p>
          <a:p>
            <a:pPr marL="0" indent="0">
              <a:buNone/>
            </a:pPr>
            <a:r>
              <a:rPr lang="en-US" dirty="0"/>
              <a:t>&lt;p&gt;If you click on the "Hide" button, I will disappear.&lt;/p&gt;</a:t>
            </a:r>
          </a:p>
          <a:p>
            <a:pPr marL="0" indent="0">
              <a:buNone/>
            </a:pPr>
            <a:endParaRPr lang="en-US" dirty="0"/>
          </a:p>
          <a:p>
            <a:pPr marL="0" indent="0">
              <a:buNone/>
            </a:pPr>
            <a:r>
              <a:rPr lang="en-US" dirty="0"/>
              <a:t>&lt;button id="hide"&gt;Hide&lt;/button&gt;</a:t>
            </a:r>
          </a:p>
          <a:p>
            <a:pPr marL="0" indent="0">
              <a:buNone/>
            </a:pPr>
            <a:r>
              <a:rPr lang="en-US" dirty="0"/>
              <a:t>&lt;button id="show"&gt;Show&lt;/button&gt;</a:t>
            </a:r>
          </a:p>
        </p:txBody>
      </p:sp>
      <p:sp>
        <p:nvSpPr>
          <p:cNvPr id="4" name="Title 1"/>
          <p:cNvSpPr>
            <a:spLocks noGrp="1"/>
          </p:cNvSpPr>
          <p:nvPr>
            <p:ph type="title"/>
          </p:nvPr>
        </p:nvSpPr>
        <p:spPr>
          <a:xfrm>
            <a:off x="457200" y="274638"/>
            <a:ext cx="8229600" cy="1143000"/>
          </a:xfrm>
        </p:spPr>
        <p:txBody>
          <a:bodyPr>
            <a:normAutofit fontScale="90000"/>
          </a:bodyPr>
          <a:lstStyle/>
          <a:p>
            <a:r>
              <a:rPr lang="en-US" b="1" dirty="0" smtClean="0">
                <a:solidFill>
                  <a:srgbClr val="FF0000"/>
                </a:solidFill>
              </a:rPr>
              <a:t>Hide, Show</a:t>
            </a:r>
            <a:r>
              <a:rPr lang="en-US" b="1" dirty="0">
                <a:solidFill>
                  <a:srgbClr val="FF0000"/>
                </a:solidFill>
              </a:rPr>
              <a:t/>
            </a:r>
            <a:br>
              <a:rPr lang="en-US" b="1" dirty="0">
                <a:solidFill>
                  <a:srgbClr val="FF0000"/>
                </a:solidFill>
              </a:rPr>
            </a:br>
            <a:endParaRPr lang="en-US" b="1" dirty="0">
              <a:solidFill>
                <a:srgbClr val="FF0000"/>
              </a:solidFill>
            </a:endParaRPr>
          </a:p>
        </p:txBody>
      </p:sp>
    </p:spTree>
    <p:extLst>
      <p:ext uri="{BB962C8B-B14F-4D97-AF65-F5344CB8AC3E}">
        <p14:creationId xmlns:p14="http://schemas.microsoft.com/office/powerpoint/2010/main" val="3550375207"/>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37739"/>
            <a:ext cx="8229600" cy="5897563"/>
          </a:xfrm>
        </p:spPr>
        <p:txBody>
          <a:bodyPr/>
          <a:lstStyle/>
          <a:p>
            <a:pPr marL="0" indent="0">
              <a:buNone/>
            </a:pPr>
            <a:r>
              <a:rPr lang="en-US" dirty="0"/>
              <a:t>&lt;script&gt;</a:t>
            </a:r>
          </a:p>
          <a:p>
            <a:pPr marL="0" indent="0">
              <a:buNone/>
            </a:pPr>
            <a:r>
              <a:rPr lang="en-US" dirty="0"/>
              <a:t>$(document).ready(function(){</a:t>
            </a:r>
          </a:p>
          <a:p>
            <a:pPr marL="0" indent="0">
              <a:buNone/>
            </a:pPr>
            <a:r>
              <a:rPr lang="en-US" dirty="0"/>
              <a:t>  $("button").click(function(){</a:t>
            </a:r>
          </a:p>
          <a:p>
            <a:pPr marL="0" indent="0">
              <a:buNone/>
            </a:pPr>
            <a:r>
              <a:rPr lang="en-US" dirty="0"/>
              <a:t>    $("#div1").</a:t>
            </a:r>
            <a:r>
              <a:rPr lang="en-US" dirty="0" err="1"/>
              <a:t>fadeIn</a:t>
            </a:r>
            <a:r>
              <a:rPr lang="en-US" dirty="0"/>
              <a:t>();</a:t>
            </a:r>
          </a:p>
          <a:p>
            <a:pPr marL="0" indent="0">
              <a:buNone/>
            </a:pPr>
            <a:r>
              <a:rPr lang="en-US" dirty="0"/>
              <a:t>    $("#div2").</a:t>
            </a:r>
            <a:r>
              <a:rPr lang="en-US" dirty="0" err="1"/>
              <a:t>fadeIn</a:t>
            </a:r>
            <a:r>
              <a:rPr lang="en-US" dirty="0"/>
              <a:t>("slow");</a:t>
            </a:r>
          </a:p>
          <a:p>
            <a:pPr marL="0" indent="0">
              <a:buNone/>
            </a:pPr>
            <a:r>
              <a:rPr lang="en-US" dirty="0"/>
              <a:t>    $("#div3").</a:t>
            </a:r>
            <a:r>
              <a:rPr lang="en-US" dirty="0" err="1"/>
              <a:t>fadeIn</a:t>
            </a:r>
            <a:r>
              <a:rPr lang="en-US" dirty="0"/>
              <a:t>(3000);</a:t>
            </a:r>
          </a:p>
          <a:p>
            <a:pPr marL="0" indent="0">
              <a:buNone/>
            </a:pPr>
            <a:r>
              <a:rPr lang="en-US" dirty="0"/>
              <a:t>  });</a:t>
            </a:r>
          </a:p>
          <a:p>
            <a:pPr marL="0" indent="0">
              <a:buNone/>
            </a:pPr>
            <a:r>
              <a:rPr lang="en-US" dirty="0"/>
              <a:t>});</a:t>
            </a:r>
          </a:p>
          <a:p>
            <a:pPr marL="0" indent="0">
              <a:buNone/>
            </a:pPr>
            <a:r>
              <a:rPr lang="en-US" dirty="0"/>
              <a:t>&lt;/script&gt;</a:t>
            </a:r>
          </a:p>
        </p:txBody>
      </p:sp>
      <p:sp>
        <p:nvSpPr>
          <p:cNvPr id="4" name="Title 1"/>
          <p:cNvSpPr>
            <a:spLocks noGrp="1"/>
          </p:cNvSpPr>
          <p:nvPr>
            <p:ph type="title"/>
          </p:nvPr>
        </p:nvSpPr>
        <p:spPr>
          <a:xfrm>
            <a:off x="457200" y="274638"/>
            <a:ext cx="8229600" cy="1143000"/>
          </a:xfrm>
        </p:spPr>
        <p:txBody>
          <a:bodyPr>
            <a:normAutofit fontScale="90000"/>
          </a:bodyPr>
          <a:lstStyle/>
          <a:p>
            <a:r>
              <a:rPr lang="en-US" b="1" dirty="0" err="1">
                <a:solidFill>
                  <a:srgbClr val="FF0000"/>
                </a:solidFill>
              </a:rPr>
              <a:t>jQuery</a:t>
            </a:r>
            <a:r>
              <a:rPr lang="en-US" b="1" dirty="0">
                <a:solidFill>
                  <a:srgbClr val="FF0000"/>
                </a:solidFill>
              </a:rPr>
              <a:t> </a:t>
            </a:r>
            <a:r>
              <a:rPr lang="en-US" b="1" dirty="0" err="1" smtClean="0">
                <a:solidFill>
                  <a:srgbClr val="FF0000"/>
                </a:solidFill>
              </a:rPr>
              <a:t>fadeIn</a:t>
            </a:r>
            <a:r>
              <a:rPr lang="en-US" b="1" dirty="0" smtClean="0">
                <a:solidFill>
                  <a:srgbClr val="FF0000"/>
                </a:solidFill>
              </a:rPr>
              <a:t>() </a:t>
            </a:r>
            <a:r>
              <a:rPr lang="en-US" b="1" dirty="0">
                <a:solidFill>
                  <a:srgbClr val="FF0000"/>
                </a:solidFill>
              </a:rPr>
              <a:t>Method</a:t>
            </a:r>
            <a:br>
              <a:rPr lang="en-US" b="1" dirty="0">
                <a:solidFill>
                  <a:srgbClr val="FF0000"/>
                </a:solidFill>
              </a:rPr>
            </a:br>
            <a:endParaRPr lang="en-US" b="1" dirty="0">
              <a:solidFill>
                <a:srgbClr val="FF0000"/>
              </a:solidFill>
            </a:endParaRPr>
          </a:p>
        </p:txBody>
      </p:sp>
    </p:spTree>
    <p:extLst>
      <p:ext uri="{BB962C8B-B14F-4D97-AF65-F5344CB8AC3E}">
        <p14:creationId xmlns:p14="http://schemas.microsoft.com/office/powerpoint/2010/main" val="3608775410"/>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solidFill>
                  <a:srgbClr val="FF0000"/>
                </a:solidFill>
              </a:rPr>
              <a:t>jQuery</a:t>
            </a:r>
            <a:r>
              <a:rPr lang="en-US" b="1" dirty="0">
                <a:solidFill>
                  <a:srgbClr val="FF0000"/>
                </a:solidFill>
              </a:rPr>
              <a:t> </a:t>
            </a:r>
            <a:r>
              <a:rPr lang="en-US" b="1" dirty="0" err="1">
                <a:solidFill>
                  <a:srgbClr val="FF0000"/>
                </a:solidFill>
              </a:rPr>
              <a:t>fadeOut</a:t>
            </a:r>
            <a:r>
              <a:rPr lang="en-US" b="1" dirty="0">
                <a:solidFill>
                  <a:srgbClr val="FF0000"/>
                </a:solidFill>
              </a:rPr>
              <a:t>() Method</a:t>
            </a:r>
            <a:br>
              <a:rPr lang="en-US" b="1" dirty="0">
                <a:solidFill>
                  <a:srgbClr val="FF0000"/>
                </a:solidFill>
              </a:rPr>
            </a:br>
            <a:endParaRPr lang="en-US" b="1" dirty="0">
              <a:solidFill>
                <a:srgbClr val="FF0000"/>
              </a:solidFill>
            </a:endParaRPr>
          </a:p>
        </p:txBody>
      </p:sp>
      <p:sp>
        <p:nvSpPr>
          <p:cNvPr id="3" name="Content Placeholder 2"/>
          <p:cNvSpPr>
            <a:spLocks noGrp="1"/>
          </p:cNvSpPr>
          <p:nvPr>
            <p:ph idx="1"/>
          </p:nvPr>
        </p:nvSpPr>
        <p:spPr/>
        <p:txBody>
          <a:bodyPr/>
          <a:lstStyle/>
          <a:p>
            <a:r>
              <a:rPr lang="en-US" dirty="0"/>
              <a:t>$("button").click(function(){</a:t>
            </a:r>
            <a:br>
              <a:rPr lang="en-US" dirty="0"/>
            </a:br>
            <a:r>
              <a:rPr lang="en-US" dirty="0"/>
              <a:t>  $("#div1").</a:t>
            </a:r>
            <a:r>
              <a:rPr lang="en-US" dirty="0" err="1"/>
              <a:t>fadeOut</a:t>
            </a:r>
            <a:r>
              <a:rPr lang="en-US" dirty="0"/>
              <a:t>();</a:t>
            </a:r>
            <a:br>
              <a:rPr lang="en-US" dirty="0"/>
            </a:br>
            <a:r>
              <a:rPr lang="en-US" dirty="0"/>
              <a:t>  $("#div2").</a:t>
            </a:r>
            <a:r>
              <a:rPr lang="en-US" dirty="0" err="1"/>
              <a:t>fadeOut</a:t>
            </a:r>
            <a:r>
              <a:rPr lang="en-US" dirty="0"/>
              <a:t>("slow");</a:t>
            </a:r>
            <a:br>
              <a:rPr lang="en-US" dirty="0"/>
            </a:br>
            <a:r>
              <a:rPr lang="en-US" dirty="0"/>
              <a:t>  $("#div3").</a:t>
            </a:r>
            <a:r>
              <a:rPr lang="en-US" dirty="0" err="1"/>
              <a:t>fadeOut</a:t>
            </a:r>
            <a:r>
              <a:rPr lang="en-US" dirty="0"/>
              <a:t>(3000);</a:t>
            </a:r>
            <a:br>
              <a:rPr lang="en-US" dirty="0"/>
            </a:br>
            <a:r>
              <a:rPr lang="en-US" dirty="0"/>
              <a:t>});</a:t>
            </a:r>
          </a:p>
        </p:txBody>
      </p:sp>
    </p:spTree>
    <p:extLst>
      <p:ext uri="{BB962C8B-B14F-4D97-AF65-F5344CB8AC3E}">
        <p14:creationId xmlns:p14="http://schemas.microsoft.com/office/powerpoint/2010/main" val="833364604"/>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Autofit/>
          </a:bodyPr>
          <a:lstStyle/>
          <a:p>
            <a:pPr marL="0" indent="0">
              <a:buNone/>
            </a:pPr>
            <a:r>
              <a:rPr lang="en-US" sz="2600" dirty="0"/>
              <a:t>&lt;body&gt;</a:t>
            </a:r>
          </a:p>
          <a:p>
            <a:pPr marL="0" indent="0">
              <a:buNone/>
            </a:pPr>
            <a:r>
              <a:rPr lang="en-US" sz="2600" dirty="0" smtClean="0"/>
              <a:t>&lt;</a:t>
            </a:r>
            <a:r>
              <a:rPr lang="en-US" sz="2600" dirty="0"/>
              <a:t>p&gt;Demonstrate </a:t>
            </a:r>
            <a:r>
              <a:rPr lang="en-US" sz="2600" dirty="0" err="1"/>
              <a:t>fadeIn</a:t>
            </a:r>
            <a:r>
              <a:rPr lang="en-US" sz="2600" dirty="0"/>
              <a:t>() with different parameters.&lt;/p&gt;</a:t>
            </a:r>
          </a:p>
          <a:p>
            <a:pPr marL="0" indent="0">
              <a:buNone/>
            </a:pPr>
            <a:r>
              <a:rPr lang="en-US" sz="2600" dirty="0" smtClean="0"/>
              <a:t>&lt;</a:t>
            </a:r>
            <a:r>
              <a:rPr lang="en-US" sz="2600" dirty="0"/>
              <a:t>button&gt;Click to fade in boxes&lt;/button&gt;&lt;</a:t>
            </a:r>
            <a:r>
              <a:rPr lang="en-US" sz="2600" dirty="0" err="1"/>
              <a:t>br</a:t>
            </a:r>
            <a:r>
              <a:rPr lang="en-US" sz="2600" dirty="0"/>
              <a:t>&gt;&lt;</a:t>
            </a:r>
            <a:r>
              <a:rPr lang="en-US" sz="2600" dirty="0" err="1"/>
              <a:t>br</a:t>
            </a:r>
            <a:r>
              <a:rPr lang="en-US" sz="2600" dirty="0"/>
              <a:t>&gt;</a:t>
            </a:r>
          </a:p>
          <a:p>
            <a:pPr marL="0" indent="0">
              <a:buNone/>
            </a:pPr>
            <a:r>
              <a:rPr lang="en-US" sz="2600" dirty="0" smtClean="0"/>
              <a:t>&lt;</a:t>
            </a:r>
            <a:r>
              <a:rPr lang="en-US" sz="2600" dirty="0"/>
              <a:t>div </a:t>
            </a:r>
            <a:r>
              <a:rPr lang="en-US" sz="2600" dirty="0" smtClean="0"/>
              <a:t>id "div1</a:t>
            </a:r>
            <a:r>
              <a:rPr lang="en-US" sz="2600" dirty="0"/>
              <a:t>" style="width:80px;height:80px;display:none;background-color:red;"&gt;&lt;/div&gt;&lt;</a:t>
            </a:r>
            <a:r>
              <a:rPr lang="en-US" sz="2600" dirty="0" err="1"/>
              <a:t>br</a:t>
            </a:r>
            <a:r>
              <a:rPr lang="en-US" sz="2600" dirty="0"/>
              <a:t>&gt;</a:t>
            </a:r>
          </a:p>
          <a:p>
            <a:pPr marL="0" indent="0">
              <a:buNone/>
            </a:pPr>
            <a:r>
              <a:rPr lang="en-US" sz="2600" dirty="0"/>
              <a:t>&lt;div id="div2" style="width:80px;height:80px;display:none;background-color:green;"&gt;&lt;/div&gt;&lt;</a:t>
            </a:r>
            <a:r>
              <a:rPr lang="en-US" sz="2600" dirty="0" err="1"/>
              <a:t>br</a:t>
            </a:r>
            <a:r>
              <a:rPr lang="en-US" sz="2600" dirty="0"/>
              <a:t>&gt;</a:t>
            </a:r>
          </a:p>
          <a:p>
            <a:pPr marL="0" indent="0">
              <a:buNone/>
            </a:pPr>
            <a:r>
              <a:rPr lang="en-US" sz="2600" dirty="0"/>
              <a:t>&lt;div id="div3" style="width:80px;height:80px;display:none;background-color:blue;"&gt;&lt;/div&gt;</a:t>
            </a:r>
          </a:p>
          <a:p>
            <a:pPr marL="0" indent="0">
              <a:buNone/>
            </a:pPr>
            <a:r>
              <a:rPr lang="en-US" sz="2600" dirty="0" smtClean="0"/>
              <a:t>&lt;/</a:t>
            </a:r>
            <a:r>
              <a:rPr lang="en-US" sz="2600" dirty="0"/>
              <a:t>body&gt;</a:t>
            </a:r>
          </a:p>
        </p:txBody>
      </p:sp>
    </p:spTree>
    <p:extLst>
      <p:ext uri="{BB962C8B-B14F-4D97-AF65-F5344CB8AC3E}">
        <p14:creationId xmlns:p14="http://schemas.microsoft.com/office/powerpoint/2010/main" val="2422669435"/>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i="1" dirty="0" smtClean="0"/>
              <a:t>Speed</a:t>
            </a:r>
          </a:p>
          <a:p>
            <a:pPr lvl="1"/>
            <a:r>
              <a:rPr lang="en-US" dirty="0" smtClean="0"/>
              <a:t>milliseconds</a:t>
            </a:r>
          </a:p>
          <a:p>
            <a:pPr lvl="1"/>
            <a:r>
              <a:rPr lang="en-US" dirty="0" smtClean="0"/>
              <a:t>"</a:t>
            </a:r>
            <a:r>
              <a:rPr lang="en-US" dirty="0"/>
              <a:t>slow"</a:t>
            </a:r>
          </a:p>
          <a:p>
            <a:pPr lvl="1"/>
            <a:r>
              <a:rPr lang="en-US" dirty="0"/>
              <a:t>"</a:t>
            </a:r>
            <a:r>
              <a:rPr lang="en-US" dirty="0" smtClean="0"/>
              <a:t>fast“</a:t>
            </a:r>
          </a:p>
          <a:p>
            <a:r>
              <a:rPr lang="en-US" i="1" dirty="0"/>
              <a:t>callback</a:t>
            </a:r>
            <a:endParaRPr lang="en-US" i="1" dirty="0" smtClean="0"/>
          </a:p>
          <a:p>
            <a:r>
              <a:rPr lang="en-US" i="1" dirty="0" smtClean="0"/>
              <a:t> easing</a:t>
            </a:r>
          </a:p>
          <a:p>
            <a:pPr lvl="1"/>
            <a:r>
              <a:rPr lang="en-US" dirty="0"/>
              <a:t>"swing" - moves slower at the beginning/end, but faster in the middle</a:t>
            </a:r>
          </a:p>
          <a:p>
            <a:pPr lvl="1"/>
            <a:r>
              <a:rPr lang="en-US" dirty="0"/>
              <a:t>"linear" - moves in a constant speed</a:t>
            </a:r>
          </a:p>
          <a:p>
            <a:pPr lvl="2"/>
            <a:endParaRPr lang="en-US" i="1" dirty="0" smtClean="0"/>
          </a:p>
          <a:p>
            <a:pPr lvl="1"/>
            <a:endParaRPr lang="en-US" dirty="0"/>
          </a:p>
        </p:txBody>
      </p:sp>
    </p:spTree>
    <p:extLst>
      <p:ext uri="{BB962C8B-B14F-4D97-AF65-F5344CB8AC3E}">
        <p14:creationId xmlns:p14="http://schemas.microsoft.com/office/powerpoint/2010/main" val="207181671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solidFill>
                  <a:srgbClr val="FF0000"/>
                </a:solidFill>
              </a:rPr>
              <a:t>fadeTo</a:t>
            </a:r>
            <a:endParaRPr lang="en-US" b="1" dirty="0">
              <a:solidFill>
                <a:srgbClr val="FF0000"/>
              </a:solidFill>
            </a:endParaRPr>
          </a:p>
        </p:txBody>
      </p:sp>
      <p:sp>
        <p:nvSpPr>
          <p:cNvPr id="3" name="Content Placeholder 2"/>
          <p:cNvSpPr>
            <a:spLocks noGrp="1"/>
          </p:cNvSpPr>
          <p:nvPr>
            <p:ph idx="1"/>
          </p:nvPr>
        </p:nvSpPr>
        <p:spPr/>
        <p:txBody>
          <a:bodyPr>
            <a:normAutofit fontScale="92500" lnSpcReduction="20000"/>
          </a:bodyPr>
          <a:lstStyle/>
          <a:p>
            <a:r>
              <a:rPr lang="en-US" dirty="0"/>
              <a:t>$(document).ready(function(){</a:t>
            </a:r>
          </a:p>
          <a:p>
            <a:r>
              <a:rPr lang="en-US" dirty="0"/>
              <a:t>  $("button").click(function(){</a:t>
            </a:r>
          </a:p>
          <a:p>
            <a:r>
              <a:rPr lang="en-US" dirty="0"/>
              <a:t>    $("#</a:t>
            </a:r>
            <a:r>
              <a:rPr lang="en-US" dirty="0" smtClean="0"/>
              <a:t>div1").</a:t>
            </a:r>
            <a:r>
              <a:rPr lang="en-US" dirty="0" err="1" smtClean="0"/>
              <a:t>fadeTo</a:t>
            </a:r>
            <a:r>
              <a:rPr lang="en-US" dirty="0" smtClean="0"/>
              <a:t>("</a:t>
            </a:r>
            <a:r>
              <a:rPr lang="en-US" dirty="0"/>
              <a:t>slow", 0.15);</a:t>
            </a:r>
          </a:p>
          <a:p>
            <a:r>
              <a:rPr lang="en-US" dirty="0"/>
              <a:t>    $("#div2").</a:t>
            </a:r>
            <a:r>
              <a:rPr lang="en-US" dirty="0" err="1"/>
              <a:t>fadeTo</a:t>
            </a:r>
            <a:r>
              <a:rPr lang="en-US" dirty="0"/>
              <a:t>("slow", 0.4);</a:t>
            </a:r>
          </a:p>
          <a:p>
            <a:r>
              <a:rPr lang="en-US" dirty="0"/>
              <a:t>    $("#div3").</a:t>
            </a:r>
            <a:r>
              <a:rPr lang="en-US" dirty="0" err="1"/>
              <a:t>fadeTo</a:t>
            </a:r>
            <a:r>
              <a:rPr lang="en-US" dirty="0"/>
              <a:t>("slow", 0.7);</a:t>
            </a:r>
          </a:p>
          <a:p>
            <a:r>
              <a:rPr lang="en-US" dirty="0"/>
              <a:t>  });</a:t>
            </a:r>
          </a:p>
          <a:p>
            <a:r>
              <a:rPr lang="en-US" dirty="0" smtClean="0"/>
              <a:t>});</a:t>
            </a:r>
          </a:p>
          <a:p>
            <a:endParaRPr lang="en-US" dirty="0"/>
          </a:p>
          <a:p>
            <a:r>
              <a:rPr lang="en-US" dirty="0"/>
              <a:t>opacity </a:t>
            </a:r>
          </a:p>
        </p:txBody>
      </p:sp>
    </p:spTree>
    <p:extLst>
      <p:ext uri="{BB962C8B-B14F-4D97-AF65-F5344CB8AC3E}">
        <p14:creationId xmlns:p14="http://schemas.microsoft.com/office/powerpoint/2010/main" val="3119711128"/>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solidFill>
                  <a:srgbClr val="FF0000"/>
                </a:solidFill>
              </a:rPr>
              <a:t>jQuery</a:t>
            </a:r>
            <a:r>
              <a:rPr lang="en-US" b="1" dirty="0">
                <a:solidFill>
                  <a:srgbClr val="FF0000"/>
                </a:solidFill>
              </a:rPr>
              <a:t> </a:t>
            </a:r>
            <a:r>
              <a:rPr lang="en-US" b="1" dirty="0" err="1">
                <a:solidFill>
                  <a:srgbClr val="FF0000"/>
                </a:solidFill>
              </a:rPr>
              <a:t>slideDown</a:t>
            </a:r>
            <a:r>
              <a:rPr lang="en-US" b="1" dirty="0">
                <a:solidFill>
                  <a:srgbClr val="FF0000"/>
                </a:solidFill>
              </a:rPr>
              <a:t>() Method</a:t>
            </a:r>
            <a:br>
              <a:rPr lang="en-US" b="1" dirty="0">
                <a:solidFill>
                  <a:srgbClr val="FF0000"/>
                </a:solidFill>
              </a:rPr>
            </a:br>
            <a:endParaRPr lang="en-US" b="1" dirty="0">
              <a:solidFill>
                <a:srgbClr val="FF0000"/>
              </a:solidFill>
            </a:endParaRPr>
          </a:p>
        </p:txBody>
      </p:sp>
      <p:sp>
        <p:nvSpPr>
          <p:cNvPr id="3" name="Content Placeholder 2"/>
          <p:cNvSpPr>
            <a:spLocks noGrp="1"/>
          </p:cNvSpPr>
          <p:nvPr>
            <p:ph idx="1"/>
          </p:nvPr>
        </p:nvSpPr>
        <p:spPr/>
        <p:txBody>
          <a:bodyPr/>
          <a:lstStyle/>
          <a:p>
            <a:r>
              <a:rPr lang="en-US" dirty="0"/>
              <a:t>$("#flip").click(function(){</a:t>
            </a:r>
            <a:br>
              <a:rPr lang="en-US" dirty="0"/>
            </a:br>
            <a:r>
              <a:rPr lang="en-US" dirty="0"/>
              <a:t>  $("#panel").</a:t>
            </a:r>
            <a:r>
              <a:rPr lang="en-US" dirty="0" err="1"/>
              <a:t>slideDown</a:t>
            </a:r>
            <a:r>
              <a:rPr lang="en-US" dirty="0"/>
              <a:t>();</a:t>
            </a:r>
            <a:br>
              <a:rPr lang="en-US" dirty="0"/>
            </a:br>
            <a:r>
              <a:rPr lang="en-US" dirty="0"/>
              <a:t>});</a:t>
            </a:r>
          </a:p>
        </p:txBody>
      </p:sp>
    </p:spTree>
    <p:extLst>
      <p:ext uri="{BB962C8B-B14F-4D97-AF65-F5344CB8AC3E}">
        <p14:creationId xmlns:p14="http://schemas.microsoft.com/office/powerpoint/2010/main" val="13067213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dirty="0" smtClean="0"/>
              <a:t>Defining an HTML Table</a:t>
            </a:r>
          </a:p>
          <a:p>
            <a:r>
              <a:rPr lang="en-US" dirty="0"/>
              <a:t>HTML Lists</a:t>
            </a:r>
          </a:p>
          <a:p>
            <a:r>
              <a:rPr lang="en-US" dirty="0"/>
              <a:t>HTML Block and Inline </a:t>
            </a:r>
            <a:r>
              <a:rPr lang="en-US" dirty="0" smtClean="0"/>
              <a:t>Elements</a:t>
            </a:r>
          </a:p>
          <a:p>
            <a:r>
              <a:rPr lang="en-US" dirty="0"/>
              <a:t>HTML The class Attribute</a:t>
            </a:r>
          </a:p>
          <a:p>
            <a:r>
              <a:rPr lang="en-US" dirty="0"/>
              <a:t>Using The id </a:t>
            </a:r>
            <a:r>
              <a:rPr lang="en-US" dirty="0" smtClean="0"/>
              <a:t>Attribute</a:t>
            </a:r>
          </a:p>
          <a:p>
            <a:r>
              <a:rPr lang="en-US" dirty="0" err="1"/>
              <a:t>iframe</a:t>
            </a:r>
            <a:endParaRPr lang="en-US" dirty="0" smtClean="0"/>
          </a:p>
          <a:p>
            <a:r>
              <a:rPr lang="en-US" dirty="0"/>
              <a:t>HTML File Paths</a:t>
            </a:r>
          </a:p>
          <a:p>
            <a:endParaRPr lang="en-US" dirty="0"/>
          </a:p>
          <a:p>
            <a:endParaRPr lang="en-US" dirty="0"/>
          </a:p>
        </p:txBody>
      </p:sp>
    </p:spTree>
    <p:extLst>
      <p:ext uri="{BB962C8B-B14F-4D97-AF65-F5344CB8AC3E}">
        <p14:creationId xmlns:p14="http://schemas.microsoft.com/office/powerpoint/2010/main" val="3938237018"/>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solidFill>
                  <a:srgbClr val="FF0000"/>
                </a:solidFill>
              </a:rPr>
              <a:t>jQuery</a:t>
            </a:r>
            <a:r>
              <a:rPr lang="en-US" b="1" dirty="0">
                <a:solidFill>
                  <a:srgbClr val="FF0000"/>
                </a:solidFill>
              </a:rPr>
              <a:t> </a:t>
            </a:r>
            <a:r>
              <a:rPr lang="en-US" b="1" dirty="0" err="1" smtClean="0">
                <a:solidFill>
                  <a:srgbClr val="FF0000"/>
                </a:solidFill>
              </a:rPr>
              <a:t>slideUp</a:t>
            </a:r>
            <a:r>
              <a:rPr lang="en-US" b="1" dirty="0" smtClean="0">
                <a:solidFill>
                  <a:srgbClr val="FF0000"/>
                </a:solidFill>
              </a:rPr>
              <a:t>() Method</a:t>
            </a:r>
            <a:r>
              <a:rPr lang="en-US" b="1" dirty="0">
                <a:solidFill>
                  <a:srgbClr val="FF0000"/>
                </a:solidFill>
              </a:rPr>
              <a:t/>
            </a:r>
            <a:br>
              <a:rPr lang="en-US" b="1" dirty="0">
                <a:solidFill>
                  <a:srgbClr val="FF0000"/>
                </a:solidFill>
              </a:rPr>
            </a:br>
            <a:endParaRPr lang="en-US" b="1" dirty="0">
              <a:solidFill>
                <a:srgbClr val="FF0000"/>
              </a:solidFill>
            </a:endParaRPr>
          </a:p>
        </p:txBody>
      </p:sp>
      <p:sp>
        <p:nvSpPr>
          <p:cNvPr id="3" name="Content Placeholder 2"/>
          <p:cNvSpPr>
            <a:spLocks noGrp="1"/>
          </p:cNvSpPr>
          <p:nvPr>
            <p:ph idx="1"/>
          </p:nvPr>
        </p:nvSpPr>
        <p:spPr/>
        <p:txBody>
          <a:bodyPr/>
          <a:lstStyle/>
          <a:p>
            <a:r>
              <a:rPr lang="en-US" dirty="0"/>
              <a:t>$("#flip").click(function(){</a:t>
            </a:r>
            <a:br>
              <a:rPr lang="en-US" dirty="0"/>
            </a:br>
            <a:r>
              <a:rPr lang="en-US" dirty="0"/>
              <a:t>  $("#panel").</a:t>
            </a:r>
            <a:r>
              <a:rPr lang="en-US" dirty="0" err="1"/>
              <a:t>slideUp</a:t>
            </a:r>
            <a:r>
              <a:rPr lang="en-US" dirty="0"/>
              <a:t>();</a:t>
            </a:r>
            <a:br>
              <a:rPr lang="en-US" dirty="0"/>
            </a:br>
            <a:r>
              <a:rPr lang="en-US" dirty="0" smtClean="0"/>
              <a:t>});</a:t>
            </a:r>
            <a:endParaRPr lang="en-US" dirty="0"/>
          </a:p>
        </p:txBody>
      </p:sp>
    </p:spTree>
    <p:extLst>
      <p:ext uri="{BB962C8B-B14F-4D97-AF65-F5344CB8AC3E}">
        <p14:creationId xmlns:p14="http://schemas.microsoft.com/office/powerpoint/2010/main" val="2635086179"/>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solidFill>
                  <a:srgbClr val="FF0000"/>
                </a:solidFill>
              </a:rPr>
              <a:t>jQuery</a:t>
            </a:r>
            <a:r>
              <a:rPr lang="en-US" b="1" dirty="0">
                <a:solidFill>
                  <a:srgbClr val="FF0000"/>
                </a:solidFill>
              </a:rPr>
              <a:t> animate()</a:t>
            </a:r>
            <a:br>
              <a:rPr lang="en-US" b="1" dirty="0">
                <a:solidFill>
                  <a:srgbClr val="FF0000"/>
                </a:solidFill>
              </a:rPr>
            </a:br>
            <a:endParaRPr lang="en-US" b="1" dirty="0">
              <a:solidFill>
                <a:srgbClr val="FF0000"/>
              </a:solidFill>
            </a:endParaRPr>
          </a:p>
        </p:txBody>
      </p:sp>
      <p:sp>
        <p:nvSpPr>
          <p:cNvPr id="3" name="Content Placeholder 2"/>
          <p:cNvSpPr>
            <a:spLocks noGrp="1"/>
          </p:cNvSpPr>
          <p:nvPr>
            <p:ph idx="1"/>
          </p:nvPr>
        </p:nvSpPr>
        <p:spPr/>
        <p:txBody>
          <a:bodyPr>
            <a:normAutofit fontScale="85000" lnSpcReduction="20000"/>
          </a:bodyPr>
          <a:lstStyle/>
          <a:p>
            <a:pPr marL="0" indent="0">
              <a:buNone/>
            </a:pPr>
            <a:r>
              <a:rPr lang="en-US" dirty="0"/>
              <a:t>$(document).ready(function(){</a:t>
            </a:r>
          </a:p>
          <a:p>
            <a:pPr marL="0" indent="0">
              <a:buNone/>
            </a:pPr>
            <a:r>
              <a:rPr lang="en-US" dirty="0"/>
              <a:t>  $("button").click(function(){</a:t>
            </a:r>
          </a:p>
          <a:p>
            <a:pPr marL="0" indent="0">
              <a:buNone/>
            </a:pPr>
            <a:r>
              <a:rPr lang="en-US" dirty="0"/>
              <a:t>    $("div").animate({</a:t>
            </a:r>
          </a:p>
          <a:p>
            <a:pPr marL="0" indent="0">
              <a:buNone/>
            </a:pPr>
            <a:r>
              <a:rPr lang="en-US" dirty="0"/>
              <a:t>      left: '250px',</a:t>
            </a:r>
          </a:p>
          <a:p>
            <a:pPr marL="0" indent="0">
              <a:buNone/>
            </a:pPr>
            <a:r>
              <a:rPr lang="en-US" dirty="0"/>
              <a:t>      opacity: '0.5',</a:t>
            </a:r>
          </a:p>
          <a:p>
            <a:pPr marL="0" indent="0">
              <a:buNone/>
            </a:pPr>
            <a:r>
              <a:rPr lang="en-US" dirty="0"/>
              <a:t>      height: '150px',</a:t>
            </a:r>
          </a:p>
          <a:p>
            <a:pPr marL="0" indent="0">
              <a:buNone/>
            </a:pPr>
            <a:r>
              <a:rPr lang="en-US" dirty="0"/>
              <a:t>      width: '150px'</a:t>
            </a:r>
          </a:p>
          <a:p>
            <a:pPr marL="0" indent="0">
              <a:buNone/>
            </a:pPr>
            <a:r>
              <a:rPr lang="en-US" dirty="0"/>
              <a:t>    });</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1680132653"/>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$("button").click(function(){</a:t>
            </a:r>
            <a:br>
              <a:rPr lang="en-US" dirty="0"/>
            </a:br>
            <a:r>
              <a:rPr lang="en-US" dirty="0"/>
              <a:t>  $("div").animate({left: '250px'});</a:t>
            </a:r>
            <a:br>
              <a:rPr lang="en-US" dirty="0"/>
            </a:br>
            <a:r>
              <a:rPr lang="en-US" dirty="0"/>
              <a:t>}); </a:t>
            </a:r>
          </a:p>
        </p:txBody>
      </p:sp>
    </p:spTree>
    <p:extLst>
      <p:ext uri="{BB962C8B-B14F-4D97-AF65-F5344CB8AC3E}">
        <p14:creationId xmlns:p14="http://schemas.microsoft.com/office/powerpoint/2010/main" val="1414073472"/>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solidFill>
                  <a:srgbClr val="FF0000"/>
                </a:solidFill>
              </a:rPr>
              <a:t>jQuery</a:t>
            </a:r>
            <a:r>
              <a:rPr lang="en-US" b="1" dirty="0">
                <a:solidFill>
                  <a:srgbClr val="FF0000"/>
                </a:solidFill>
              </a:rPr>
              <a:t> stop() Method</a:t>
            </a:r>
            <a:br>
              <a:rPr lang="en-US" b="1" dirty="0">
                <a:solidFill>
                  <a:srgbClr val="FF0000"/>
                </a:solidFill>
              </a:rPr>
            </a:br>
            <a:endParaRPr lang="en-US" b="1" dirty="0">
              <a:solidFill>
                <a:srgbClr val="FF0000"/>
              </a:solidFill>
            </a:endParaRPr>
          </a:p>
        </p:txBody>
      </p:sp>
      <p:sp>
        <p:nvSpPr>
          <p:cNvPr id="3" name="Content Placeholder 2"/>
          <p:cNvSpPr>
            <a:spLocks noGrp="1"/>
          </p:cNvSpPr>
          <p:nvPr>
            <p:ph idx="1"/>
          </p:nvPr>
        </p:nvSpPr>
        <p:spPr/>
        <p:txBody>
          <a:bodyPr/>
          <a:lstStyle/>
          <a:p>
            <a:r>
              <a:rPr lang="en-US" dirty="0"/>
              <a:t>$("#stop").click(function(){</a:t>
            </a:r>
            <a:br>
              <a:rPr lang="en-US" dirty="0"/>
            </a:br>
            <a:r>
              <a:rPr lang="en-US" dirty="0"/>
              <a:t>  $("#panel").stop();</a:t>
            </a:r>
            <a:br>
              <a:rPr lang="en-US" dirty="0"/>
            </a:br>
            <a:r>
              <a:rPr lang="en-US" dirty="0"/>
              <a:t>});</a:t>
            </a:r>
          </a:p>
        </p:txBody>
      </p:sp>
    </p:spTree>
    <p:extLst>
      <p:ext uri="{BB962C8B-B14F-4D97-AF65-F5344CB8AC3E}">
        <p14:creationId xmlns:p14="http://schemas.microsoft.com/office/powerpoint/2010/main" val="1573622536"/>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solidFill>
                  <a:srgbClr val="FF0000"/>
                </a:solidFill>
              </a:rPr>
              <a:t>JQuery</a:t>
            </a:r>
            <a:r>
              <a:rPr lang="en-US" b="1" dirty="0" smtClean="0">
                <a:solidFill>
                  <a:srgbClr val="FF0000"/>
                </a:solidFill>
              </a:rPr>
              <a:t> Get</a:t>
            </a:r>
            <a:endParaRPr lang="en-US" b="1" dirty="0">
              <a:solidFill>
                <a:srgbClr val="FF0000"/>
              </a:solidFill>
            </a:endParaRP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958184271"/>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rPr>
              <a:t>Get Content </a:t>
            </a:r>
            <a:r>
              <a:rPr lang="en-US" b="1" dirty="0" smtClean="0">
                <a:solidFill>
                  <a:srgbClr val="FF0000"/>
                </a:solidFill>
              </a:rPr>
              <a:t/>
            </a:r>
            <a:br>
              <a:rPr lang="en-US" b="1" dirty="0" smtClean="0">
                <a:solidFill>
                  <a:srgbClr val="FF0000"/>
                </a:solidFill>
              </a:rPr>
            </a:br>
            <a:r>
              <a:rPr lang="en-US" b="1" dirty="0" smtClean="0">
                <a:solidFill>
                  <a:srgbClr val="FF0000"/>
                </a:solidFill>
              </a:rPr>
              <a:t> </a:t>
            </a:r>
            <a:r>
              <a:rPr lang="en-US" b="1" dirty="0">
                <a:solidFill>
                  <a:srgbClr val="FF0000"/>
                </a:solidFill>
              </a:rPr>
              <a:t>text(), html(), and </a:t>
            </a:r>
            <a:r>
              <a:rPr lang="en-US" b="1" dirty="0" err="1">
                <a:solidFill>
                  <a:srgbClr val="FF0000"/>
                </a:solidFill>
              </a:rPr>
              <a:t>val</a:t>
            </a:r>
            <a:r>
              <a:rPr lang="en-US" b="1" dirty="0">
                <a:solidFill>
                  <a:srgbClr val="FF0000"/>
                </a:solidFill>
              </a:rPr>
              <a:t>()</a:t>
            </a:r>
            <a:br>
              <a:rPr lang="en-US" b="1" dirty="0">
                <a:solidFill>
                  <a:srgbClr val="FF0000"/>
                </a:solidFill>
              </a:rPr>
            </a:br>
            <a:endParaRPr lang="en-US" b="1" dirty="0">
              <a:solidFill>
                <a:srgbClr val="FF0000"/>
              </a:solidFill>
            </a:endParaRPr>
          </a:p>
        </p:txBody>
      </p:sp>
      <p:sp>
        <p:nvSpPr>
          <p:cNvPr id="3" name="Content Placeholder 2"/>
          <p:cNvSpPr>
            <a:spLocks noGrp="1"/>
          </p:cNvSpPr>
          <p:nvPr>
            <p:ph idx="1"/>
          </p:nvPr>
        </p:nvSpPr>
        <p:spPr>
          <a:xfrm>
            <a:off x="533400" y="1143000"/>
            <a:ext cx="8610600" cy="4525963"/>
          </a:xfrm>
        </p:spPr>
        <p:txBody>
          <a:bodyPr>
            <a:noAutofit/>
          </a:bodyPr>
          <a:lstStyle/>
          <a:p>
            <a:pPr marL="0" indent="0">
              <a:buNone/>
            </a:pPr>
            <a:r>
              <a:rPr lang="en-US" sz="2600" dirty="0"/>
              <a:t>$(document).ready(function(){</a:t>
            </a:r>
          </a:p>
          <a:p>
            <a:pPr marL="0" indent="0">
              <a:buNone/>
            </a:pPr>
            <a:r>
              <a:rPr lang="en-US" sz="2600" dirty="0"/>
              <a:t>  $("#btn1").click(function(){</a:t>
            </a:r>
          </a:p>
          <a:p>
            <a:pPr marL="0" indent="0">
              <a:buNone/>
            </a:pPr>
            <a:r>
              <a:rPr lang="en-US" sz="2600" dirty="0"/>
              <a:t>    alert("Text: " + $("#test</a:t>
            </a:r>
            <a:r>
              <a:rPr lang="en-US" sz="2600" dirty="0">
                <a:solidFill>
                  <a:srgbClr val="FF0000"/>
                </a:solidFill>
              </a:rPr>
              <a:t>").text());</a:t>
            </a:r>
          </a:p>
          <a:p>
            <a:pPr marL="0" indent="0">
              <a:buNone/>
            </a:pPr>
            <a:r>
              <a:rPr lang="en-US" sz="2600" dirty="0"/>
              <a:t>  });</a:t>
            </a:r>
          </a:p>
          <a:p>
            <a:pPr marL="0" indent="0">
              <a:buNone/>
            </a:pPr>
            <a:r>
              <a:rPr lang="en-US" sz="2600" dirty="0"/>
              <a:t>  $("#btn2").click(function(){</a:t>
            </a:r>
          </a:p>
          <a:p>
            <a:pPr marL="0" indent="0">
              <a:buNone/>
            </a:pPr>
            <a:r>
              <a:rPr lang="en-US" sz="2600" dirty="0"/>
              <a:t>    alert("HTML: " + $("#test").html());</a:t>
            </a:r>
          </a:p>
          <a:p>
            <a:pPr marL="0" indent="0">
              <a:buNone/>
            </a:pPr>
            <a:r>
              <a:rPr lang="en-US" sz="2600" dirty="0"/>
              <a:t>  });</a:t>
            </a:r>
          </a:p>
          <a:p>
            <a:pPr marL="0" indent="0">
              <a:buNone/>
            </a:pPr>
            <a:r>
              <a:rPr lang="en-US" sz="2600" dirty="0"/>
              <a:t>});</a:t>
            </a:r>
          </a:p>
          <a:p>
            <a:pPr marL="0" indent="0">
              <a:buNone/>
            </a:pPr>
            <a:r>
              <a:rPr lang="en-US" sz="2600" dirty="0" smtClean="0"/>
              <a:t>&lt;</a:t>
            </a:r>
            <a:r>
              <a:rPr lang="en-US" sz="2600" dirty="0"/>
              <a:t>p id="test"&gt;This is some &lt;b&gt;bold&lt;/b&gt; text in p</a:t>
            </a:r>
            <a:r>
              <a:rPr lang="en-US" sz="2600" dirty="0" smtClean="0"/>
              <a:t>aragraph</a:t>
            </a:r>
            <a:r>
              <a:rPr lang="en-US" sz="2600" dirty="0"/>
              <a:t>.&lt;/p&gt;</a:t>
            </a:r>
          </a:p>
          <a:p>
            <a:pPr marL="0" indent="0">
              <a:buNone/>
            </a:pPr>
            <a:r>
              <a:rPr lang="en-US" sz="2600" dirty="0" smtClean="0"/>
              <a:t>&lt;</a:t>
            </a:r>
            <a:r>
              <a:rPr lang="en-US" sz="2600" dirty="0"/>
              <a:t>button id="btn1"&gt;Show Text&lt;/button&gt;</a:t>
            </a:r>
          </a:p>
          <a:p>
            <a:pPr marL="0" indent="0">
              <a:buNone/>
            </a:pPr>
            <a:r>
              <a:rPr lang="en-US" sz="2600" dirty="0"/>
              <a:t>&lt;button id="btn2"&gt;Show HTML&lt;/button&gt;</a:t>
            </a:r>
          </a:p>
          <a:p>
            <a:pPr marL="0" indent="0">
              <a:buNone/>
            </a:pPr>
            <a:endParaRPr lang="en-US" sz="2600" dirty="0"/>
          </a:p>
        </p:txBody>
      </p:sp>
    </p:spTree>
    <p:extLst>
      <p:ext uri="{BB962C8B-B14F-4D97-AF65-F5344CB8AC3E}">
        <p14:creationId xmlns:p14="http://schemas.microsoft.com/office/powerpoint/2010/main" val="2929770396"/>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solidFill>
                  <a:srgbClr val="FF0000"/>
                </a:solidFill>
              </a:rPr>
              <a:t>jQuery</a:t>
            </a:r>
            <a:r>
              <a:rPr lang="en-US" b="1" dirty="0">
                <a:solidFill>
                  <a:srgbClr val="FF0000"/>
                </a:solidFill>
              </a:rPr>
              <a:t> </a:t>
            </a:r>
            <a:r>
              <a:rPr lang="en-US" b="1" dirty="0" err="1">
                <a:solidFill>
                  <a:srgbClr val="FF0000"/>
                </a:solidFill>
              </a:rPr>
              <a:t>val</a:t>
            </a:r>
            <a:r>
              <a:rPr lang="en-US" b="1" dirty="0">
                <a:solidFill>
                  <a:srgbClr val="FF0000"/>
                </a:solidFill>
              </a:rPr>
              <a:t>() method</a:t>
            </a:r>
            <a:r>
              <a:rPr lang="en-US" b="1" dirty="0" smtClean="0">
                <a:solidFill>
                  <a:srgbClr val="FF0000"/>
                </a:solidFill>
              </a:rPr>
              <a:t>:</a:t>
            </a:r>
            <a:br>
              <a:rPr lang="en-US" b="1" dirty="0" smtClean="0">
                <a:solidFill>
                  <a:srgbClr val="FF0000"/>
                </a:solidFill>
              </a:rPr>
            </a:br>
            <a:r>
              <a:rPr lang="en-US" b="1" dirty="0" smtClean="0">
                <a:solidFill>
                  <a:srgbClr val="FF0000"/>
                </a:solidFill>
              </a:rPr>
              <a:t>form values</a:t>
            </a:r>
            <a:endParaRPr lang="en-US" b="1" dirty="0">
              <a:solidFill>
                <a:srgbClr val="FF0000"/>
              </a:solidFill>
            </a:endParaRPr>
          </a:p>
        </p:txBody>
      </p:sp>
      <p:sp>
        <p:nvSpPr>
          <p:cNvPr id="3" name="Content Placeholder 2"/>
          <p:cNvSpPr>
            <a:spLocks noGrp="1"/>
          </p:cNvSpPr>
          <p:nvPr>
            <p:ph idx="1"/>
          </p:nvPr>
        </p:nvSpPr>
        <p:spPr/>
        <p:txBody>
          <a:bodyPr>
            <a:noAutofit/>
          </a:bodyPr>
          <a:lstStyle/>
          <a:p>
            <a:pPr marL="0" indent="0">
              <a:buNone/>
            </a:pPr>
            <a:r>
              <a:rPr lang="en-US" sz="2500" dirty="0"/>
              <a:t>$(document).ready(function(){</a:t>
            </a:r>
          </a:p>
          <a:p>
            <a:pPr marL="0" indent="0">
              <a:buNone/>
            </a:pPr>
            <a:r>
              <a:rPr lang="en-US" sz="2500" dirty="0"/>
              <a:t>  $("button").click(function(){</a:t>
            </a:r>
          </a:p>
          <a:p>
            <a:pPr marL="0" indent="0">
              <a:buNone/>
            </a:pPr>
            <a:r>
              <a:rPr lang="en-US" sz="2500" dirty="0"/>
              <a:t>    alert("Value: " + $("#test").</a:t>
            </a:r>
            <a:r>
              <a:rPr lang="en-US" sz="2500" dirty="0" err="1"/>
              <a:t>val</a:t>
            </a:r>
            <a:r>
              <a:rPr lang="en-US" sz="2500" dirty="0"/>
              <a:t>());</a:t>
            </a:r>
          </a:p>
          <a:p>
            <a:pPr marL="0" indent="0">
              <a:buNone/>
            </a:pPr>
            <a:r>
              <a:rPr lang="en-US" sz="2500" dirty="0"/>
              <a:t>  });</a:t>
            </a:r>
          </a:p>
          <a:p>
            <a:pPr marL="0" indent="0">
              <a:buNone/>
            </a:pPr>
            <a:r>
              <a:rPr lang="en-US" sz="2500" dirty="0"/>
              <a:t>});</a:t>
            </a:r>
          </a:p>
          <a:p>
            <a:pPr marL="0" indent="0">
              <a:buNone/>
            </a:pPr>
            <a:r>
              <a:rPr lang="en-US" sz="2500" dirty="0" smtClean="0"/>
              <a:t>&lt;</a:t>
            </a:r>
            <a:r>
              <a:rPr lang="en-US" sz="2500" dirty="0"/>
              <a:t>p&gt;Name: &lt;input type="text" id="test" value="Mickey Mouse"&gt;&lt;/p&gt;</a:t>
            </a:r>
          </a:p>
          <a:p>
            <a:pPr marL="0" indent="0">
              <a:buNone/>
            </a:pPr>
            <a:r>
              <a:rPr lang="en-US" sz="2500" dirty="0" smtClean="0"/>
              <a:t>&lt;</a:t>
            </a:r>
            <a:r>
              <a:rPr lang="en-US" sz="2500" dirty="0"/>
              <a:t>button&gt;Show Value&lt;/button&gt;</a:t>
            </a:r>
          </a:p>
        </p:txBody>
      </p:sp>
    </p:spTree>
    <p:extLst>
      <p:ext uri="{BB962C8B-B14F-4D97-AF65-F5344CB8AC3E}">
        <p14:creationId xmlns:p14="http://schemas.microsoft.com/office/powerpoint/2010/main" val="1646616461"/>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rPr>
              <a:t>Get Attributes - </a:t>
            </a:r>
            <a:r>
              <a:rPr lang="en-US" b="1" dirty="0" err="1">
                <a:solidFill>
                  <a:srgbClr val="FF0000"/>
                </a:solidFill>
              </a:rPr>
              <a:t>attr</a:t>
            </a:r>
            <a:r>
              <a:rPr lang="en-US" b="1" dirty="0">
                <a:solidFill>
                  <a:srgbClr val="FF0000"/>
                </a:solidFill>
              </a:rPr>
              <a:t>()</a:t>
            </a:r>
            <a:br>
              <a:rPr lang="en-US" b="1" dirty="0">
                <a:solidFill>
                  <a:srgbClr val="FF0000"/>
                </a:solidFill>
              </a:rPr>
            </a:br>
            <a:endParaRPr lang="en-US" b="1" dirty="0">
              <a:solidFill>
                <a:srgbClr val="FF0000"/>
              </a:solidFill>
            </a:endParaRPr>
          </a:p>
        </p:txBody>
      </p:sp>
      <p:sp>
        <p:nvSpPr>
          <p:cNvPr id="3" name="Content Placeholder 2"/>
          <p:cNvSpPr>
            <a:spLocks noGrp="1"/>
          </p:cNvSpPr>
          <p:nvPr>
            <p:ph idx="1"/>
          </p:nvPr>
        </p:nvSpPr>
        <p:spPr/>
        <p:txBody>
          <a:bodyPr>
            <a:noAutofit/>
          </a:bodyPr>
          <a:lstStyle/>
          <a:p>
            <a:pPr marL="0" indent="0">
              <a:buNone/>
            </a:pPr>
            <a:r>
              <a:rPr lang="en-US" sz="2500" dirty="0"/>
              <a:t>$(document).ready(function(){</a:t>
            </a:r>
          </a:p>
          <a:p>
            <a:pPr marL="0" indent="0">
              <a:buNone/>
            </a:pPr>
            <a:r>
              <a:rPr lang="en-US" sz="2500" dirty="0"/>
              <a:t>  $("button").click(function(){</a:t>
            </a:r>
          </a:p>
          <a:p>
            <a:pPr marL="0" indent="0">
              <a:buNone/>
            </a:pPr>
            <a:r>
              <a:rPr lang="en-US" sz="2500" dirty="0"/>
              <a:t>    alert($("#w3s").</a:t>
            </a:r>
            <a:r>
              <a:rPr lang="en-US" sz="2500" dirty="0" err="1"/>
              <a:t>attr</a:t>
            </a:r>
            <a:r>
              <a:rPr lang="en-US" sz="2500" dirty="0"/>
              <a:t>("</a:t>
            </a:r>
            <a:r>
              <a:rPr lang="en-US" sz="2500" dirty="0" err="1"/>
              <a:t>href</a:t>
            </a:r>
            <a:r>
              <a:rPr lang="en-US" sz="2500" dirty="0"/>
              <a:t>"));</a:t>
            </a:r>
          </a:p>
          <a:p>
            <a:pPr marL="0" indent="0">
              <a:buNone/>
            </a:pPr>
            <a:r>
              <a:rPr lang="en-US" sz="2500" dirty="0"/>
              <a:t>  });</a:t>
            </a:r>
          </a:p>
          <a:p>
            <a:pPr marL="0" indent="0">
              <a:buNone/>
            </a:pPr>
            <a:r>
              <a:rPr lang="en-US" sz="2500" dirty="0"/>
              <a:t>});</a:t>
            </a:r>
          </a:p>
          <a:p>
            <a:pPr marL="0" indent="0">
              <a:buNone/>
            </a:pPr>
            <a:r>
              <a:rPr lang="en-US" sz="2500" dirty="0" smtClean="0"/>
              <a:t>&lt;</a:t>
            </a:r>
            <a:r>
              <a:rPr lang="en-US" sz="2500" dirty="0"/>
              <a:t>p&gt;&lt;a </a:t>
            </a:r>
            <a:r>
              <a:rPr lang="en-US" sz="2500" dirty="0" err="1"/>
              <a:t>href</a:t>
            </a:r>
            <a:r>
              <a:rPr lang="en-US" sz="2500" dirty="0"/>
              <a:t>="https://www.w3schools.com" id="w3s"&gt;W3Schools.com&lt;/a&gt;&lt;/p&gt;</a:t>
            </a:r>
          </a:p>
          <a:p>
            <a:pPr marL="0" indent="0">
              <a:buNone/>
            </a:pPr>
            <a:r>
              <a:rPr lang="en-US" sz="2500" dirty="0" smtClean="0"/>
              <a:t>&lt;button&gt;Show </a:t>
            </a:r>
            <a:r>
              <a:rPr lang="en-US" sz="2500" dirty="0" err="1"/>
              <a:t>href</a:t>
            </a:r>
            <a:r>
              <a:rPr lang="en-US" sz="2500" dirty="0"/>
              <a:t> Value&lt;/button&gt;</a:t>
            </a:r>
          </a:p>
        </p:txBody>
      </p:sp>
    </p:spTree>
    <p:extLst>
      <p:ext uri="{BB962C8B-B14F-4D97-AF65-F5344CB8AC3E}">
        <p14:creationId xmlns:p14="http://schemas.microsoft.com/office/powerpoint/2010/main" val="1496715033"/>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rPr>
              <a:t>Get Attributes - </a:t>
            </a:r>
            <a:r>
              <a:rPr lang="en-US" b="1" dirty="0" err="1">
                <a:solidFill>
                  <a:srgbClr val="FF0000"/>
                </a:solidFill>
              </a:rPr>
              <a:t>attr</a:t>
            </a:r>
            <a:r>
              <a:rPr lang="en-US" b="1" dirty="0">
                <a:solidFill>
                  <a:srgbClr val="FF0000"/>
                </a:solidFill>
              </a:rPr>
              <a:t>()</a:t>
            </a:r>
            <a:r>
              <a:rPr lang="en-US" dirty="0"/>
              <a:t/>
            </a:r>
            <a:br>
              <a:rPr lang="en-US" dirty="0"/>
            </a:br>
            <a:endParaRPr lang="en-US" dirty="0"/>
          </a:p>
        </p:txBody>
      </p:sp>
      <p:sp>
        <p:nvSpPr>
          <p:cNvPr id="3" name="Content Placeholder 2"/>
          <p:cNvSpPr>
            <a:spLocks noGrp="1"/>
          </p:cNvSpPr>
          <p:nvPr>
            <p:ph idx="1"/>
          </p:nvPr>
        </p:nvSpPr>
        <p:spPr>
          <a:xfrm>
            <a:off x="457200" y="1066800"/>
            <a:ext cx="8229600" cy="5791200"/>
          </a:xfrm>
        </p:spPr>
        <p:txBody>
          <a:bodyPr>
            <a:noAutofit/>
          </a:bodyPr>
          <a:lstStyle/>
          <a:p>
            <a:pPr marL="0" indent="0">
              <a:lnSpc>
                <a:spcPct val="120000"/>
              </a:lnSpc>
              <a:buNone/>
            </a:pPr>
            <a:r>
              <a:rPr lang="en-US" sz="2400" dirty="0"/>
              <a:t>&lt;script&gt;</a:t>
            </a:r>
          </a:p>
          <a:p>
            <a:pPr marL="0" indent="0">
              <a:lnSpc>
                <a:spcPct val="120000"/>
              </a:lnSpc>
              <a:buNone/>
            </a:pPr>
            <a:r>
              <a:rPr lang="en-US" sz="2400" dirty="0"/>
              <a:t>$(document).ready(function(){</a:t>
            </a:r>
          </a:p>
          <a:p>
            <a:pPr marL="0" indent="0">
              <a:lnSpc>
                <a:spcPct val="120000"/>
              </a:lnSpc>
              <a:buNone/>
            </a:pPr>
            <a:r>
              <a:rPr lang="en-US" sz="2400" dirty="0"/>
              <a:t>  $("button").click(function(){</a:t>
            </a:r>
          </a:p>
          <a:p>
            <a:pPr marL="0" indent="0">
              <a:lnSpc>
                <a:spcPct val="120000"/>
              </a:lnSpc>
              <a:buNone/>
            </a:pPr>
            <a:r>
              <a:rPr lang="en-US" sz="2400" dirty="0"/>
              <a:t>    alert($("#</a:t>
            </a:r>
            <a:r>
              <a:rPr lang="en-US" sz="2400" dirty="0" err="1" smtClean="0"/>
              <a:t>ws</a:t>
            </a:r>
            <a:r>
              <a:rPr lang="en-US" sz="2400" dirty="0"/>
              <a:t>").</a:t>
            </a:r>
            <a:r>
              <a:rPr lang="en-US" sz="2400" dirty="0" err="1"/>
              <a:t>attr</a:t>
            </a:r>
            <a:r>
              <a:rPr lang="en-US" sz="2400" dirty="0"/>
              <a:t>("</a:t>
            </a:r>
            <a:r>
              <a:rPr lang="en-US" sz="2400" dirty="0" err="1"/>
              <a:t>href</a:t>
            </a:r>
            <a:r>
              <a:rPr lang="en-US" sz="2400" dirty="0"/>
              <a:t>"));</a:t>
            </a:r>
          </a:p>
          <a:p>
            <a:pPr marL="0" indent="0">
              <a:lnSpc>
                <a:spcPct val="120000"/>
              </a:lnSpc>
              <a:buNone/>
            </a:pPr>
            <a:r>
              <a:rPr lang="en-US" sz="2400" dirty="0"/>
              <a:t>  </a:t>
            </a:r>
            <a:r>
              <a:rPr lang="en-US" sz="2400" dirty="0" smtClean="0"/>
              <a:t>});});</a:t>
            </a:r>
            <a:endParaRPr lang="en-US" sz="2400" dirty="0"/>
          </a:p>
          <a:p>
            <a:pPr marL="0" indent="0">
              <a:lnSpc>
                <a:spcPct val="120000"/>
              </a:lnSpc>
              <a:buNone/>
            </a:pPr>
            <a:r>
              <a:rPr lang="en-US" sz="2400" dirty="0"/>
              <a:t>&lt;/script&gt;</a:t>
            </a:r>
          </a:p>
          <a:p>
            <a:pPr marL="0" indent="0">
              <a:lnSpc>
                <a:spcPct val="120000"/>
              </a:lnSpc>
              <a:buNone/>
            </a:pPr>
            <a:r>
              <a:rPr lang="en-US" sz="2400" dirty="0" smtClean="0"/>
              <a:t>&lt;</a:t>
            </a:r>
            <a:r>
              <a:rPr lang="en-US" sz="2400" dirty="0"/>
              <a:t>p&gt;&lt;a </a:t>
            </a:r>
            <a:r>
              <a:rPr lang="en-US" sz="2400" dirty="0" err="1"/>
              <a:t>href</a:t>
            </a:r>
            <a:r>
              <a:rPr lang="en-US" sz="2400" dirty="0"/>
              <a:t>="https://</a:t>
            </a:r>
            <a:r>
              <a:rPr lang="en-US" sz="2400" dirty="0" smtClean="0"/>
              <a:t>www.schools.com</a:t>
            </a:r>
            <a:r>
              <a:rPr lang="en-US" sz="2400" dirty="0"/>
              <a:t>" id="</a:t>
            </a:r>
            <a:r>
              <a:rPr lang="en-US" sz="2400" dirty="0" err="1" smtClean="0"/>
              <a:t>ws</a:t>
            </a:r>
            <a:r>
              <a:rPr lang="en-US" sz="2400" dirty="0" smtClean="0"/>
              <a:t>"&gt;Schools.com</a:t>
            </a:r>
            <a:r>
              <a:rPr lang="en-US" sz="2400" dirty="0"/>
              <a:t>&lt;/a&gt;&lt;/p&gt;</a:t>
            </a:r>
          </a:p>
          <a:p>
            <a:pPr marL="0" indent="0">
              <a:lnSpc>
                <a:spcPct val="120000"/>
              </a:lnSpc>
              <a:buNone/>
            </a:pPr>
            <a:r>
              <a:rPr lang="en-US" sz="2400" dirty="0" smtClean="0"/>
              <a:t>&lt;</a:t>
            </a:r>
            <a:r>
              <a:rPr lang="en-US" sz="2400" dirty="0"/>
              <a:t>button&gt;Show </a:t>
            </a:r>
            <a:r>
              <a:rPr lang="en-US" sz="2400" dirty="0" err="1"/>
              <a:t>href</a:t>
            </a:r>
            <a:r>
              <a:rPr lang="en-US" sz="2400" dirty="0"/>
              <a:t> Value&lt;/button&gt;</a:t>
            </a:r>
          </a:p>
        </p:txBody>
      </p:sp>
    </p:spTree>
    <p:extLst>
      <p:ext uri="{BB962C8B-B14F-4D97-AF65-F5344CB8AC3E}">
        <p14:creationId xmlns:p14="http://schemas.microsoft.com/office/powerpoint/2010/main" val="2697809113"/>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solidFill>
                  <a:srgbClr val="FF0000"/>
                </a:solidFill>
              </a:rPr>
              <a:t>JQuery</a:t>
            </a:r>
            <a:r>
              <a:rPr lang="en-US" b="1" dirty="0">
                <a:solidFill>
                  <a:srgbClr val="FF0000"/>
                </a:solidFill>
              </a:rPr>
              <a:t> </a:t>
            </a:r>
            <a:r>
              <a:rPr lang="en-US" b="1" dirty="0" smtClean="0">
                <a:solidFill>
                  <a:srgbClr val="FF0000"/>
                </a:solidFill>
              </a:rPr>
              <a:t>Set</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6794251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r>
              <a:rPr lang="en-US" sz="2000" dirty="0">
                <a:latin typeface="Times New Roman" pitchFamily="18" charset="0"/>
                <a:cs typeface="Times New Roman" pitchFamily="18" charset="0"/>
              </a:rPr>
              <a:t>&lt;table style="width:100%"&gt;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&lt;</a:t>
            </a:r>
            <a:r>
              <a:rPr lang="en-US" sz="2000" dirty="0" err="1">
                <a:latin typeface="Times New Roman" pitchFamily="18" charset="0"/>
                <a:cs typeface="Times New Roman" pitchFamily="18" charset="0"/>
              </a:rPr>
              <a:t>tr</a:t>
            </a:r>
            <a:r>
              <a:rPr lang="en-US" sz="2000" dirty="0">
                <a:latin typeface="Times New Roman" pitchFamily="18" charset="0"/>
                <a:cs typeface="Times New Roman" pitchFamily="18" charset="0"/>
              </a:rPr>
              <a:t>&gt;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&lt;</a:t>
            </a:r>
            <a:r>
              <a:rPr lang="en-US" sz="2000" dirty="0" err="1">
                <a:latin typeface="Times New Roman" pitchFamily="18" charset="0"/>
                <a:cs typeface="Times New Roman" pitchFamily="18" charset="0"/>
              </a:rPr>
              <a:t>th</a:t>
            </a:r>
            <a:r>
              <a:rPr lang="en-US" sz="2000" dirty="0">
                <a:latin typeface="Times New Roman" pitchFamily="18" charset="0"/>
                <a:cs typeface="Times New Roman" pitchFamily="18" charset="0"/>
              </a:rPr>
              <a:t>&gt;</a:t>
            </a:r>
            <a:r>
              <a:rPr lang="en-US" sz="2000" dirty="0" err="1">
                <a:latin typeface="Times New Roman" pitchFamily="18" charset="0"/>
                <a:cs typeface="Times New Roman" pitchFamily="18" charset="0"/>
              </a:rPr>
              <a:t>Firstname</a:t>
            </a: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th</a:t>
            </a:r>
            <a:r>
              <a:rPr lang="en-US" sz="2000" dirty="0">
                <a:latin typeface="Times New Roman" pitchFamily="18" charset="0"/>
                <a:cs typeface="Times New Roman" pitchFamily="18" charset="0"/>
              </a:rPr>
              <a:t>&gt;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&lt;</a:t>
            </a:r>
            <a:r>
              <a:rPr lang="en-US" sz="2000" dirty="0" err="1">
                <a:latin typeface="Times New Roman" pitchFamily="18" charset="0"/>
                <a:cs typeface="Times New Roman" pitchFamily="18" charset="0"/>
              </a:rPr>
              <a:t>th</a:t>
            </a:r>
            <a:r>
              <a:rPr lang="en-US" sz="2000" dirty="0">
                <a:latin typeface="Times New Roman" pitchFamily="18" charset="0"/>
                <a:cs typeface="Times New Roman" pitchFamily="18" charset="0"/>
              </a:rPr>
              <a:t>&gt;</a:t>
            </a:r>
            <a:r>
              <a:rPr lang="en-US" sz="2000" dirty="0" err="1">
                <a:latin typeface="Times New Roman" pitchFamily="18" charset="0"/>
                <a:cs typeface="Times New Roman" pitchFamily="18" charset="0"/>
              </a:rPr>
              <a:t>Lastname</a:t>
            </a: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th</a:t>
            </a:r>
            <a:r>
              <a:rPr lang="en-US" sz="2000" dirty="0">
                <a:latin typeface="Times New Roman" pitchFamily="18" charset="0"/>
                <a:cs typeface="Times New Roman" pitchFamily="18" charset="0"/>
              </a:rPr>
              <a:t>&gt;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&lt;</a:t>
            </a:r>
            <a:r>
              <a:rPr lang="en-US" sz="2000" dirty="0" err="1">
                <a:latin typeface="Times New Roman" pitchFamily="18" charset="0"/>
                <a:cs typeface="Times New Roman" pitchFamily="18" charset="0"/>
              </a:rPr>
              <a:t>th</a:t>
            </a:r>
            <a:r>
              <a:rPr lang="en-US" sz="2000" dirty="0">
                <a:latin typeface="Times New Roman" pitchFamily="18" charset="0"/>
                <a:cs typeface="Times New Roman" pitchFamily="18" charset="0"/>
              </a:rPr>
              <a:t>&gt;Age&lt;/</a:t>
            </a:r>
            <a:r>
              <a:rPr lang="en-US" sz="2000" dirty="0" err="1">
                <a:latin typeface="Times New Roman" pitchFamily="18" charset="0"/>
                <a:cs typeface="Times New Roman" pitchFamily="18" charset="0"/>
              </a:rPr>
              <a:t>th</a:t>
            </a:r>
            <a:r>
              <a:rPr lang="en-US" sz="2000" dirty="0">
                <a:latin typeface="Times New Roman" pitchFamily="18" charset="0"/>
                <a:cs typeface="Times New Roman" pitchFamily="18" charset="0"/>
              </a:rPr>
              <a:t>&gt;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&lt;/</a:t>
            </a:r>
            <a:r>
              <a:rPr lang="en-US" sz="2000" dirty="0" err="1">
                <a:latin typeface="Times New Roman" pitchFamily="18" charset="0"/>
                <a:cs typeface="Times New Roman" pitchFamily="18" charset="0"/>
              </a:rPr>
              <a:t>tr</a:t>
            </a:r>
            <a:r>
              <a:rPr lang="en-US" sz="2000" dirty="0">
                <a:latin typeface="Times New Roman" pitchFamily="18" charset="0"/>
                <a:cs typeface="Times New Roman" pitchFamily="18" charset="0"/>
              </a:rPr>
              <a:t>&gt;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&lt;</a:t>
            </a:r>
            <a:r>
              <a:rPr lang="en-US" sz="2000" dirty="0" err="1">
                <a:latin typeface="Times New Roman" pitchFamily="18" charset="0"/>
                <a:cs typeface="Times New Roman" pitchFamily="18" charset="0"/>
              </a:rPr>
              <a:t>tr</a:t>
            </a:r>
            <a:r>
              <a:rPr lang="en-US" sz="2000" dirty="0">
                <a:latin typeface="Times New Roman" pitchFamily="18" charset="0"/>
                <a:cs typeface="Times New Roman" pitchFamily="18" charset="0"/>
              </a:rPr>
              <a:t>&gt;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&lt;td&gt;Jill&lt;/td&gt;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&lt;td&gt;Smith&lt;/td&gt;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&lt;td&gt;50&lt;/td&gt;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&lt;/</a:t>
            </a:r>
            <a:r>
              <a:rPr lang="en-US" sz="2000" dirty="0" err="1">
                <a:latin typeface="Times New Roman" pitchFamily="18" charset="0"/>
                <a:cs typeface="Times New Roman" pitchFamily="18" charset="0"/>
              </a:rPr>
              <a:t>tr</a:t>
            </a:r>
            <a:r>
              <a:rPr lang="en-US" sz="2000" dirty="0">
                <a:latin typeface="Times New Roman" pitchFamily="18" charset="0"/>
                <a:cs typeface="Times New Roman" pitchFamily="18" charset="0"/>
              </a:rPr>
              <a:t>&gt;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&lt;</a:t>
            </a:r>
            <a:r>
              <a:rPr lang="en-US" sz="2000" dirty="0" err="1">
                <a:latin typeface="Times New Roman" pitchFamily="18" charset="0"/>
                <a:cs typeface="Times New Roman" pitchFamily="18" charset="0"/>
              </a:rPr>
              <a:t>tr</a:t>
            </a:r>
            <a:r>
              <a:rPr lang="en-US" sz="2000" dirty="0">
                <a:latin typeface="Times New Roman" pitchFamily="18" charset="0"/>
                <a:cs typeface="Times New Roman" pitchFamily="18" charset="0"/>
              </a:rPr>
              <a:t>&gt;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&lt;td&gt;Eve&lt;/td&gt;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&lt;td&gt;Jackson&lt;/td&gt;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&lt;td&gt;94&lt;/td&gt;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&lt;/</a:t>
            </a:r>
            <a:r>
              <a:rPr lang="en-US" sz="2000" dirty="0" err="1">
                <a:latin typeface="Times New Roman" pitchFamily="18" charset="0"/>
                <a:cs typeface="Times New Roman" pitchFamily="18" charset="0"/>
              </a:rPr>
              <a:t>tr</a:t>
            </a:r>
            <a:r>
              <a:rPr lang="en-US" sz="2000" dirty="0">
                <a:latin typeface="Times New Roman" pitchFamily="18" charset="0"/>
                <a:cs typeface="Times New Roman" pitchFamily="18" charset="0"/>
              </a:rPr>
              <a:t>&gt;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&lt;/table&gt;</a:t>
            </a:r>
          </a:p>
        </p:txBody>
      </p:sp>
    </p:spTree>
    <p:extLst>
      <p:ext uri="{BB962C8B-B14F-4D97-AF65-F5344CB8AC3E}">
        <p14:creationId xmlns:p14="http://schemas.microsoft.com/office/powerpoint/2010/main" val="2784395121"/>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set content</a:t>
            </a:r>
            <a:r>
              <a:rPr lang="en-US" dirty="0"/>
              <a:t>:</a:t>
            </a:r>
          </a:p>
          <a:p>
            <a:pPr marL="0" indent="0">
              <a:buNone/>
            </a:pPr>
            <a:r>
              <a:rPr lang="en-US" dirty="0"/>
              <a:t>text() - Sets or returns the text content of selected elements</a:t>
            </a:r>
          </a:p>
          <a:p>
            <a:pPr marL="0" indent="0">
              <a:buNone/>
            </a:pPr>
            <a:r>
              <a:rPr lang="en-US" dirty="0"/>
              <a:t>html() - Sets or returns the content of selected elements (including HTML markup)</a:t>
            </a:r>
          </a:p>
          <a:p>
            <a:pPr marL="0" indent="0">
              <a:buNone/>
            </a:pPr>
            <a:r>
              <a:rPr lang="en-US" dirty="0" err="1"/>
              <a:t>val</a:t>
            </a:r>
            <a:r>
              <a:rPr lang="en-US" dirty="0"/>
              <a:t>() - Sets or returns the value of form fields</a:t>
            </a:r>
          </a:p>
          <a:p>
            <a:pPr marL="0" indent="0">
              <a:buNone/>
            </a:pPr>
            <a:endParaRPr lang="en-US" dirty="0"/>
          </a:p>
        </p:txBody>
      </p:sp>
    </p:spTree>
    <p:extLst>
      <p:ext uri="{BB962C8B-B14F-4D97-AF65-F5344CB8AC3E}">
        <p14:creationId xmlns:p14="http://schemas.microsoft.com/office/powerpoint/2010/main" val="2414896146"/>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a:t>
            </a:r>
            <a:endParaRPr lang="en-US" dirty="0"/>
          </a:p>
        </p:txBody>
      </p:sp>
      <p:sp>
        <p:nvSpPr>
          <p:cNvPr id="3" name="Content Placeholder 2"/>
          <p:cNvSpPr>
            <a:spLocks noGrp="1"/>
          </p:cNvSpPr>
          <p:nvPr>
            <p:ph idx="1"/>
          </p:nvPr>
        </p:nvSpPr>
        <p:spPr/>
        <p:txBody>
          <a:bodyPr/>
          <a:lstStyle/>
          <a:p>
            <a:pPr marL="0" indent="0">
              <a:buNone/>
            </a:pPr>
            <a:r>
              <a:rPr lang="en-US" dirty="0"/>
              <a:t>$(document).ready(function(){</a:t>
            </a:r>
          </a:p>
          <a:p>
            <a:pPr marL="0" indent="0">
              <a:buNone/>
            </a:pPr>
            <a:r>
              <a:rPr lang="en-US" dirty="0"/>
              <a:t>  $("#btn1").click(function(){</a:t>
            </a:r>
          </a:p>
          <a:p>
            <a:pPr marL="0" indent="0">
              <a:buNone/>
            </a:pPr>
            <a:r>
              <a:rPr lang="en-US" dirty="0"/>
              <a:t>    $("#test1").text("Hello world!");</a:t>
            </a:r>
          </a:p>
          <a:p>
            <a:pPr marL="0" indent="0">
              <a:buNone/>
            </a:pPr>
            <a:r>
              <a:rPr lang="en-US" dirty="0"/>
              <a:t>  </a:t>
            </a:r>
            <a:r>
              <a:rPr lang="en-US" dirty="0" smtClean="0"/>
              <a:t>});</a:t>
            </a:r>
          </a:p>
          <a:p>
            <a:pPr marL="0" indent="0">
              <a:buNone/>
            </a:pPr>
            <a:endParaRPr lang="en-US" dirty="0"/>
          </a:p>
          <a:p>
            <a:pPr marL="0" indent="0">
              <a:buNone/>
            </a:pPr>
            <a:r>
              <a:rPr lang="en-US" dirty="0"/>
              <a:t>&lt;p id="test1"&gt;This is a paragraph.&lt;/p&gt;</a:t>
            </a:r>
          </a:p>
        </p:txBody>
      </p:sp>
    </p:spTree>
    <p:extLst>
      <p:ext uri="{BB962C8B-B14F-4D97-AF65-F5344CB8AC3E}">
        <p14:creationId xmlns:p14="http://schemas.microsoft.com/office/powerpoint/2010/main" val="2432188046"/>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a:t>
            </a:r>
            <a:endParaRPr lang="en-US" dirty="0"/>
          </a:p>
        </p:txBody>
      </p:sp>
      <p:sp>
        <p:nvSpPr>
          <p:cNvPr id="3" name="Content Placeholder 2"/>
          <p:cNvSpPr>
            <a:spLocks noGrp="1"/>
          </p:cNvSpPr>
          <p:nvPr>
            <p:ph idx="1"/>
          </p:nvPr>
        </p:nvSpPr>
        <p:spPr/>
        <p:txBody>
          <a:bodyPr/>
          <a:lstStyle/>
          <a:p>
            <a:pPr marL="0" indent="0">
              <a:buNone/>
            </a:pPr>
            <a:r>
              <a:rPr lang="en-US" dirty="0"/>
              <a:t>$("#btn2").click(function(){</a:t>
            </a:r>
          </a:p>
          <a:p>
            <a:pPr marL="0" indent="0">
              <a:buNone/>
            </a:pPr>
            <a:r>
              <a:rPr lang="en-US" dirty="0"/>
              <a:t>    $("#test2").html("&lt;b&gt;Hello world!&lt;/b&gt;");</a:t>
            </a:r>
          </a:p>
          <a:p>
            <a:pPr marL="0" indent="0">
              <a:buNone/>
            </a:pPr>
            <a:r>
              <a:rPr lang="en-US" dirty="0"/>
              <a:t>  </a:t>
            </a:r>
            <a:r>
              <a:rPr lang="en-US" dirty="0" smtClean="0"/>
              <a:t>});</a:t>
            </a:r>
          </a:p>
          <a:p>
            <a:pPr marL="0" indent="0">
              <a:buNone/>
            </a:pPr>
            <a:endParaRPr lang="en-US" dirty="0"/>
          </a:p>
          <a:p>
            <a:pPr marL="0" indent="0">
              <a:buNone/>
            </a:pPr>
            <a:r>
              <a:rPr lang="en-US" dirty="0"/>
              <a:t>&lt;p id="test2"&gt;This is another paragraph.&lt;/p&gt;</a:t>
            </a:r>
          </a:p>
        </p:txBody>
      </p:sp>
    </p:spTree>
    <p:extLst>
      <p:ext uri="{BB962C8B-B14F-4D97-AF65-F5344CB8AC3E}">
        <p14:creationId xmlns:p14="http://schemas.microsoft.com/office/powerpoint/2010/main" val="2942080219"/>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$("#btn3").click(function(){</a:t>
            </a:r>
          </a:p>
          <a:p>
            <a:pPr marL="0" indent="0">
              <a:buNone/>
            </a:pPr>
            <a:r>
              <a:rPr lang="en-US" dirty="0"/>
              <a:t>    $("#test3").</a:t>
            </a:r>
            <a:r>
              <a:rPr lang="en-US" dirty="0" err="1"/>
              <a:t>val</a:t>
            </a:r>
            <a:r>
              <a:rPr lang="en-US" dirty="0"/>
              <a:t>("Dolly Duck");</a:t>
            </a:r>
          </a:p>
          <a:p>
            <a:pPr marL="0" indent="0">
              <a:buNone/>
            </a:pPr>
            <a:r>
              <a:rPr lang="en-US" dirty="0"/>
              <a:t>  </a:t>
            </a:r>
            <a:r>
              <a:rPr lang="en-US" dirty="0" smtClean="0"/>
              <a:t>});</a:t>
            </a:r>
          </a:p>
          <a:p>
            <a:pPr marL="0" indent="0">
              <a:buNone/>
            </a:pPr>
            <a:endParaRPr lang="en-US" dirty="0"/>
          </a:p>
          <a:p>
            <a:pPr marL="0" indent="0">
              <a:buNone/>
            </a:pPr>
            <a:r>
              <a:rPr lang="en-US" dirty="0"/>
              <a:t>&lt;p&gt;Input field: &lt;input type="text" id="test3" value="Mickey Mouse"&gt;&lt;/p&gt;</a:t>
            </a:r>
          </a:p>
        </p:txBody>
      </p:sp>
    </p:spTree>
    <p:extLst>
      <p:ext uri="{BB962C8B-B14F-4D97-AF65-F5344CB8AC3E}">
        <p14:creationId xmlns:p14="http://schemas.microsoft.com/office/powerpoint/2010/main" val="2863277711"/>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rPr>
              <a:t>Set Attributes - </a:t>
            </a:r>
            <a:r>
              <a:rPr lang="en-US" b="1" dirty="0" err="1">
                <a:solidFill>
                  <a:srgbClr val="FF0000"/>
                </a:solidFill>
              </a:rPr>
              <a:t>attr</a:t>
            </a:r>
            <a:r>
              <a:rPr lang="en-US" b="1" dirty="0">
                <a:solidFill>
                  <a:srgbClr val="FF0000"/>
                </a:solidFill>
              </a:rPr>
              <a:t>()</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The </a:t>
            </a:r>
            <a:r>
              <a:rPr lang="en-US" dirty="0" err="1"/>
              <a:t>jQuery</a:t>
            </a:r>
            <a:r>
              <a:rPr lang="en-US" dirty="0"/>
              <a:t> </a:t>
            </a:r>
            <a:r>
              <a:rPr lang="en-US" dirty="0" err="1"/>
              <a:t>attr</a:t>
            </a:r>
            <a:r>
              <a:rPr lang="en-US" dirty="0"/>
              <a:t>() method is also used to set/change attribute values.</a:t>
            </a:r>
          </a:p>
        </p:txBody>
      </p:sp>
    </p:spTree>
    <p:extLst>
      <p:ext uri="{BB962C8B-B14F-4D97-AF65-F5344CB8AC3E}">
        <p14:creationId xmlns:p14="http://schemas.microsoft.com/office/powerpoint/2010/main" val="956675956"/>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838200"/>
            <a:ext cx="8229600" cy="5364163"/>
          </a:xfrm>
        </p:spPr>
        <p:txBody>
          <a:bodyPr>
            <a:noAutofit/>
          </a:bodyPr>
          <a:lstStyle/>
          <a:p>
            <a:pPr marL="0" indent="0">
              <a:buNone/>
            </a:pPr>
            <a:r>
              <a:rPr lang="en-US" sz="2700" dirty="0"/>
              <a:t>$(document).ready(function(){</a:t>
            </a:r>
          </a:p>
          <a:p>
            <a:pPr marL="0" indent="0">
              <a:buNone/>
            </a:pPr>
            <a:r>
              <a:rPr lang="en-US" sz="2700" dirty="0"/>
              <a:t>  $("button").click(function(){</a:t>
            </a:r>
          </a:p>
          <a:p>
            <a:pPr marL="0" indent="0">
              <a:buNone/>
            </a:pPr>
            <a:r>
              <a:rPr lang="en-US" sz="2700" dirty="0"/>
              <a:t>    $("#w3s").</a:t>
            </a:r>
            <a:r>
              <a:rPr lang="en-US" sz="2700" dirty="0" err="1"/>
              <a:t>attr</a:t>
            </a:r>
            <a:r>
              <a:rPr lang="en-US" sz="2700" dirty="0"/>
              <a:t>({</a:t>
            </a:r>
          </a:p>
          <a:p>
            <a:pPr marL="0" indent="0">
              <a:buNone/>
            </a:pPr>
            <a:r>
              <a:rPr lang="en-US" sz="2700" dirty="0"/>
              <a:t>      "</a:t>
            </a:r>
            <a:r>
              <a:rPr lang="en-US" sz="2700" dirty="0" err="1"/>
              <a:t>href</a:t>
            </a:r>
            <a:r>
              <a:rPr lang="en-US" sz="2700" dirty="0"/>
              <a:t>" : "https://www.w3schools.com/jquery/",</a:t>
            </a:r>
          </a:p>
          <a:p>
            <a:pPr marL="0" indent="0">
              <a:buNone/>
            </a:pPr>
            <a:r>
              <a:rPr lang="en-US" sz="2700" dirty="0"/>
              <a:t>      "title" : "W3Schools </a:t>
            </a:r>
            <a:r>
              <a:rPr lang="en-US" sz="2700" dirty="0" err="1"/>
              <a:t>jQuery</a:t>
            </a:r>
            <a:r>
              <a:rPr lang="en-US" sz="2700" dirty="0"/>
              <a:t> Tutorial"</a:t>
            </a:r>
          </a:p>
          <a:p>
            <a:pPr marL="0" indent="0">
              <a:buNone/>
            </a:pPr>
            <a:r>
              <a:rPr lang="en-US" sz="2700" dirty="0"/>
              <a:t>    </a:t>
            </a:r>
            <a:r>
              <a:rPr lang="en-US" sz="2700" dirty="0" smtClean="0"/>
              <a:t>});  </a:t>
            </a:r>
            <a:r>
              <a:rPr lang="en-US" sz="2700" dirty="0"/>
              <a:t>});</a:t>
            </a:r>
          </a:p>
          <a:p>
            <a:pPr marL="0" indent="0">
              <a:buNone/>
            </a:pPr>
            <a:r>
              <a:rPr lang="en-US" sz="2700" dirty="0" smtClean="0"/>
              <a:t>});</a:t>
            </a:r>
          </a:p>
          <a:p>
            <a:pPr marL="0" indent="0">
              <a:buNone/>
            </a:pPr>
            <a:endParaRPr lang="en-US" sz="2700" dirty="0"/>
          </a:p>
          <a:p>
            <a:pPr marL="0" indent="0">
              <a:buNone/>
            </a:pPr>
            <a:r>
              <a:rPr lang="en-US" sz="2700" dirty="0" smtClean="0"/>
              <a:t> &lt;</a:t>
            </a:r>
            <a:r>
              <a:rPr lang="en-US" sz="2700" dirty="0"/>
              <a:t>p&gt;&lt;a </a:t>
            </a:r>
            <a:r>
              <a:rPr lang="en-US" sz="2700" dirty="0" err="1"/>
              <a:t>href</a:t>
            </a:r>
            <a:r>
              <a:rPr lang="en-US" sz="2700" dirty="0"/>
              <a:t>="https://www.w3schools.com" title="some title" id="w3s"&gt;W3Schools.com&lt;/a&gt;&lt;/p</a:t>
            </a:r>
            <a:r>
              <a:rPr lang="en-US" sz="2700" dirty="0" smtClean="0"/>
              <a:t>&gt;</a:t>
            </a:r>
            <a:endParaRPr lang="en-US" sz="2700" dirty="0"/>
          </a:p>
          <a:p>
            <a:pPr marL="0" indent="0">
              <a:buNone/>
            </a:pPr>
            <a:r>
              <a:rPr lang="en-US" sz="2700" dirty="0"/>
              <a:t>&lt;button&gt;Change </a:t>
            </a:r>
            <a:r>
              <a:rPr lang="en-US" sz="2700" dirty="0" err="1"/>
              <a:t>href</a:t>
            </a:r>
            <a:r>
              <a:rPr lang="en-US" sz="2700" dirty="0"/>
              <a:t> and title&lt;/button&gt;</a:t>
            </a:r>
          </a:p>
        </p:txBody>
      </p:sp>
    </p:spTree>
    <p:extLst>
      <p:ext uri="{BB962C8B-B14F-4D97-AF65-F5344CB8AC3E}">
        <p14:creationId xmlns:p14="http://schemas.microsoft.com/office/powerpoint/2010/main" val="544585929"/>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t>jQuery</a:t>
            </a:r>
            <a:r>
              <a:rPr lang="en-US" b="1" dirty="0"/>
              <a:t> - Remove Method</a:t>
            </a:r>
            <a:br>
              <a:rPr lang="en-US" b="1" dirty="0"/>
            </a:br>
            <a:r>
              <a:rPr lang="en-US" b="1" dirty="0"/>
              <a:t/>
            </a:r>
            <a:br>
              <a:rPr lang="en-US" b="1" dirty="0"/>
            </a:br>
            <a:endParaRPr lang="en-US" b="1" dirty="0"/>
          </a:p>
        </p:txBody>
      </p:sp>
      <p:sp>
        <p:nvSpPr>
          <p:cNvPr id="3" name="Content Placeholder 2"/>
          <p:cNvSpPr>
            <a:spLocks noGrp="1"/>
          </p:cNvSpPr>
          <p:nvPr>
            <p:ph idx="1"/>
          </p:nvPr>
        </p:nvSpPr>
        <p:spPr>
          <a:xfrm>
            <a:off x="457200" y="838200"/>
            <a:ext cx="8229600" cy="6019800"/>
          </a:xfrm>
        </p:spPr>
        <p:txBody>
          <a:bodyPr>
            <a:normAutofit fontScale="92500" lnSpcReduction="20000"/>
          </a:bodyPr>
          <a:lstStyle/>
          <a:p>
            <a:pPr marL="0" indent="0">
              <a:buNone/>
            </a:pPr>
            <a:r>
              <a:rPr lang="en-US" dirty="0"/>
              <a:t>$(document).ready(function(){</a:t>
            </a:r>
          </a:p>
          <a:p>
            <a:pPr marL="0" indent="0">
              <a:buNone/>
            </a:pPr>
            <a:r>
              <a:rPr lang="en-US" dirty="0"/>
              <a:t>  $("button").click(function(){</a:t>
            </a:r>
          </a:p>
          <a:p>
            <a:pPr marL="0" indent="0">
              <a:buNone/>
            </a:pPr>
            <a:r>
              <a:rPr lang="en-US" dirty="0"/>
              <a:t>    $("#div1").remove();</a:t>
            </a:r>
          </a:p>
          <a:p>
            <a:pPr marL="0" indent="0">
              <a:buNone/>
            </a:pPr>
            <a:r>
              <a:rPr lang="en-US" dirty="0"/>
              <a:t>  });</a:t>
            </a:r>
          </a:p>
          <a:p>
            <a:pPr marL="0" indent="0">
              <a:buNone/>
            </a:pPr>
            <a:r>
              <a:rPr lang="en-US" dirty="0" smtClean="0"/>
              <a:t>});</a:t>
            </a:r>
          </a:p>
          <a:p>
            <a:pPr marL="0" indent="0">
              <a:buNone/>
            </a:pPr>
            <a:endParaRPr lang="en-US" dirty="0"/>
          </a:p>
          <a:p>
            <a:pPr marL="0" indent="0">
              <a:buNone/>
            </a:pPr>
            <a:r>
              <a:rPr lang="en-US" dirty="0"/>
              <a:t>&lt;div id="div1" style="height:100px;width:300px;border:1px solid </a:t>
            </a:r>
            <a:r>
              <a:rPr lang="en-US" dirty="0" err="1"/>
              <a:t>black;background-color:yellow</a:t>
            </a:r>
            <a:r>
              <a:rPr lang="en-US" dirty="0"/>
              <a:t>;"&gt;</a:t>
            </a:r>
          </a:p>
          <a:p>
            <a:pPr marL="0" indent="0">
              <a:buNone/>
            </a:pPr>
            <a:endParaRPr lang="en-US" dirty="0"/>
          </a:p>
          <a:p>
            <a:pPr marL="0" indent="0">
              <a:buNone/>
            </a:pPr>
            <a:r>
              <a:rPr lang="en-US" dirty="0" smtClean="0"/>
              <a:t>&lt;</a:t>
            </a:r>
            <a:r>
              <a:rPr lang="en-US" dirty="0"/>
              <a:t>p&gt;This is a paragraph in the div.&lt;/p&gt;</a:t>
            </a:r>
          </a:p>
          <a:p>
            <a:pPr marL="0" indent="0">
              <a:buNone/>
            </a:pPr>
            <a:r>
              <a:rPr lang="en-US" dirty="0"/>
              <a:t>&lt;p&gt;This is another paragraph in the div.&lt;/p&gt;</a:t>
            </a:r>
          </a:p>
          <a:p>
            <a:pPr marL="0" indent="0">
              <a:buNone/>
            </a:pPr>
            <a:r>
              <a:rPr lang="en-US" dirty="0" smtClean="0"/>
              <a:t>&lt;/</a:t>
            </a:r>
            <a:r>
              <a:rPr lang="en-US" dirty="0"/>
              <a:t>div&gt;</a:t>
            </a:r>
          </a:p>
        </p:txBody>
      </p:sp>
    </p:spTree>
    <p:extLst>
      <p:ext uri="{BB962C8B-B14F-4D97-AF65-F5344CB8AC3E}">
        <p14:creationId xmlns:p14="http://schemas.microsoft.com/office/powerpoint/2010/main" val="2363666899"/>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838200"/>
            <a:ext cx="6934200" cy="3312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8475447"/>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a:t>jQuery</a:t>
            </a:r>
            <a:r>
              <a:rPr lang="en-US" b="1" dirty="0"/>
              <a:t> empty() Method</a:t>
            </a:r>
          </a:p>
        </p:txBody>
      </p:sp>
      <p:sp>
        <p:nvSpPr>
          <p:cNvPr id="3" name="Content Placeholder 2"/>
          <p:cNvSpPr>
            <a:spLocks noGrp="1"/>
          </p:cNvSpPr>
          <p:nvPr>
            <p:ph idx="1"/>
          </p:nvPr>
        </p:nvSpPr>
        <p:spPr/>
        <p:txBody>
          <a:bodyPr/>
          <a:lstStyle/>
          <a:p>
            <a:pPr marL="0" indent="0">
              <a:buNone/>
            </a:pPr>
            <a:r>
              <a:rPr lang="en-US" dirty="0"/>
              <a:t>&lt;script&gt;</a:t>
            </a:r>
          </a:p>
          <a:p>
            <a:pPr marL="0" indent="0">
              <a:buNone/>
            </a:pPr>
            <a:r>
              <a:rPr lang="en-US" dirty="0"/>
              <a:t>$(document).ready(function(){</a:t>
            </a:r>
          </a:p>
          <a:p>
            <a:pPr marL="0" indent="0">
              <a:buNone/>
            </a:pPr>
            <a:r>
              <a:rPr lang="en-US" dirty="0"/>
              <a:t>  $("button").click(function(){</a:t>
            </a:r>
          </a:p>
          <a:p>
            <a:pPr marL="0" indent="0">
              <a:buNone/>
            </a:pPr>
            <a:r>
              <a:rPr lang="en-US" dirty="0"/>
              <a:t>    $("#div1").empty();</a:t>
            </a:r>
          </a:p>
          <a:p>
            <a:pPr marL="0" indent="0">
              <a:buNone/>
            </a:pPr>
            <a:r>
              <a:rPr lang="en-US" dirty="0"/>
              <a:t>  });</a:t>
            </a:r>
          </a:p>
          <a:p>
            <a:pPr marL="0" indent="0">
              <a:buNone/>
            </a:pPr>
            <a:r>
              <a:rPr lang="en-US" dirty="0"/>
              <a:t>});</a:t>
            </a:r>
          </a:p>
          <a:p>
            <a:pPr marL="0" indent="0">
              <a:buNone/>
            </a:pPr>
            <a:r>
              <a:rPr lang="en-US" dirty="0"/>
              <a:t>&lt;/script&gt;</a:t>
            </a:r>
          </a:p>
        </p:txBody>
      </p:sp>
    </p:spTree>
    <p:extLst>
      <p:ext uri="{BB962C8B-B14F-4D97-AF65-F5344CB8AC3E}">
        <p14:creationId xmlns:p14="http://schemas.microsoft.com/office/powerpoint/2010/main" val="1603124111"/>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524000"/>
            <a:ext cx="6627183" cy="3128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19252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Block-level Elements</a:t>
            </a:r>
          </a:p>
          <a:p>
            <a:r>
              <a:rPr lang="en-US"/>
              <a:t>A block-level element always starts on a new line and takes up the full width available (stretches out to the left and right as far as it can).</a:t>
            </a:r>
          </a:p>
          <a:p>
            <a:endParaRPr lang="en-US"/>
          </a:p>
        </p:txBody>
      </p:sp>
    </p:spTree>
    <p:extLst>
      <p:ext uri="{BB962C8B-B14F-4D97-AF65-F5344CB8AC3E}">
        <p14:creationId xmlns:p14="http://schemas.microsoft.com/office/powerpoint/2010/main" val="2184927662"/>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Filter the Elements to be Removed</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a:t>&lt;script&gt;</a:t>
            </a:r>
          </a:p>
          <a:p>
            <a:pPr marL="0" indent="0">
              <a:buNone/>
            </a:pPr>
            <a:r>
              <a:rPr lang="en-US" dirty="0"/>
              <a:t>$(document).ready(function(){</a:t>
            </a:r>
          </a:p>
          <a:p>
            <a:pPr marL="0" indent="0">
              <a:buNone/>
            </a:pPr>
            <a:r>
              <a:rPr lang="en-US" dirty="0"/>
              <a:t>  $("button").click(function(){</a:t>
            </a:r>
          </a:p>
          <a:p>
            <a:pPr marL="0" indent="0">
              <a:buNone/>
            </a:pPr>
            <a:r>
              <a:rPr lang="en-US" dirty="0"/>
              <a:t>    $("p").remove(".test");</a:t>
            </a:r>
          </a:p>
          <a:p>
            <a:pPr marL="0" indent="0">
              <a:buNone/>
            </a:pPr>
            <a:r>
              <a:rPr lang="en-US" dirty="0"/>
              <a:t>  });</a:t>
            </a:r>
          </a:p>
          <a:p>
            <a:pPr marL="0" indent="0">
              <a:buNone/>
            </a:pPr>
            <a:r>
              <a:rPr lang="en-US" dirty="0"/>
              <a:t>});</a:t>
            </a:r>
          </a:p>
          <a:p>
            <a:pPr marL="0" indent="0">
              <a:buNone/>
            </a:pPr>
            <a:r>
              <a:rPr lang="en-US" dirty="0"/>
              <a:t>&lt;/script</a:t>
            </a:r>
            <a:r>
              <a:rPr lang="en-US" dirty="0" smtClean="0"/>
              <a:t>&gt;</a:t>
            </a:r>
          </a:p>
          <a:p>
            <a:pPr marL="0" indent="0">
              <a:buNone/>
            </a:pPr>
            <a:endParaRPr lang="en-US" dirty="0"/>
          </a:p>
          <a:p>
            <a:pPr marL="0" indent="0">
              <a:buNone/>
            </a:pPr>
            <a:r>
              <a:rPr lang="en-US" dirty="0"/>
              <a:t>&lt;p&gt;This is a paragraph.&lt;/p&gt;</a:t>
            </a:r>
          </a:p>
          <a:p>
            <a:pPr marL="0" indent="0">
              <a:buNone/>
            </a:pPr>
            <a:r>
              <a:rPr lang="en-US" dirty="0"/>
              <a:t>&lt;p class="test"&gt;This is another paragraph.&lt;/p&gt;</a:t>
            </a:r>
          </a:p>
          <a:p>
            <a:pPr marL="0" indent="0">
              <a:buNone/>
            </a:pPr>
            <a:r>
              <a:rPr lang="en-US" dirty="0"/>
              <a:t>&lt;p class="test"&gt;This is another paragraph.&lt;/p</a:t>
            </a:r>
            <a:r>
              <a:rPr lang="en-US" dirty="0" smtClean="0"/>
              <a:t>&gt;</a:t>
            </a:r>
          </a:p>
          <a:p>
            <a:pPr marL="0" indent="0">
              <a:buNone/>
            </a:pPr>
            <a:endParaRPr lang="en-US" dirty="0"/>
          </a:p>
          <a:p>
            <a:pPr marL="0" indent="0">
              <a:buNone/>
            </a:pPr>
            <a:r>
              <a:rPr lang="en-US" b="1" dirty="0"/>
              <a:t>removes all &lt;p&gt; elements with class="test":</a:t>
            </a:r>
          </a:p>
        </p:txBody>
      </p:sp>
    </p:spTree>
    <p:extLst>
      <p:ext uri="{BB962C8B-B14F-4D97-AF65-F5344CB8AC3E}">
        <p14:creationId xmlns:p14="http://schemas.microsoft.com/office/powerpoint/2010/main" val="593907470"/>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$("p").remove(".test, .demo");</a:t>
            </a:r>
          </a:p>
        </p:txBody>
      </p:sp>
    </p:spTree>
    <p:extLst>
      <p:ext uri="{BB962C8B-B14F-4D97-AF65-F5344CB8AC3E}">
        <p14:creationId xmlns:p14="http://schemas.microsoft.com/office/powerpoint/2010/main" val="3005185029"/>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solidFill>
                  <a:srgbClr val="FF0000"/>
                </a:solidFill>
              </a:rPr>
              <a:t>jQuery</a:t>
            </a:r>
            <a:r>
              <a:rPr lang="en-US" b="1" dirty="0">
                <a:solidFill>
                  <a:srgbClr val="FF0000"/>
                </a:solidFill>
              </a:rPr>
              <a:t> - Get and Set CSS Classes</a:t>
            </a:r>
            <a:br>
              <a:rPr lang="en-US" b="1" dirty="0">
                <a:solidFill>
                  <a:srgbClr val="FF0000"/>
                </a:solidFill>
              </a:rPr>
            </a:br>
            <a:endParaRPr lang="en-US" b="1" dirty="0">
              <a:solidFill>
                <a:srgbClr val="FF0000"/>
              </a:solidFill>
            </a:endParaRPr>
          </a:p>
        </p:txBody>
      </p:sp>
      <p:sp>
        <p:nvSpPr>
          <p:cNvPr id="3" name="Content Placeholder 2"/>
          <p:cNvSpPr>
            <a:spLocks noGrp="1"/>
          </p:cNvSpPr>
          <p:nvPr>
            <p:ph idx="1"/>
          </p:nvPr>
        </p:nvSpPr>
        <p:spPr/>
        <p:txBody>
          <a:bodyPr>
            <a:noAutofit/>
          </a:bodyPr>
          <a:lstStyle/>
          <a:p>
            <a:pPr marL="0" indent="0">
              <a:buNone/>
            </a:pPr>
            <a:r>
              <a:rPr lang="en-US" sz="2800" dirty="0" err="1">
                <a:latin typeface="Times New Roman" pitchFamily="18" charset="0"/>
                <a:cs typeface="Times New Roman" pitchFamily="18" charset="0"/>
              </a:rPr>
              <a:t>jQuery</a:t>
            </a:r>
            <a:r>
              <a:rPr lang="en-US" sz="2800" dirty="0">
                <a:latin typeface="Times New Roman" pitchFamily="18" charset="0"/>
                <a:cs typeface="Times New Roman" pitchFamily="18" charset="0"/>
              </a:rPr>
              <a:t> has several methods for CSS manipulation. </a:t>
            </a:r>
            <a:endParaRPr lang="en-US" sz="2800" dirty="0" smtClean="0">
              <a:latin typeface="Times New Roman" pitchFamily="18" charset="0"/>
              <a:cs typeface="Times New Roman" pitchFamily="18" charset="0"/>
            </a:endParaRPr>
          </a:p>
          <a:p>
            <a:pPr marL="0" indent="0">
              <a:buNone/>
            </a:pPr>
            <a:endParaRPr lang="en-US" sz="2800" dirty="0">
              <a:latin typeface="Times New Roman" pitchFamily="18" charset="0"/>
              <a:cs typeface="Times New Roman" pitchFamily="18" charset="0"/>
            </a:endParaRPr>
          </a:p>
          <a:p>
            <a:pPr marL="0" indent="0">
              <a:buNone/>
            </a:pPr>
            <a:r>
              <a:rPr lang="en-US" sz="2800" dirty="0" err="1">
                <a:latin typeface="Times New Roman" pitchFamily="18" charset="0"/>
                <a:cs typeface="Times New Roman" pitchFamily="18" charset="0"/>
              </a:rPr>
              <a:t>addClass</a:t>
            </a:r>
            <a:r>
              <a:rPr lang="en-US" sz="2800" dirty="0">
                <a:latin typeface="Times New Roman" pitchFamily="18" charset="0"/>
                <a:cs typeface="Times New Roman" pitchFamily="18" charset="0"/>
              </a:rPr>
              <a:t>() - Adds one or more classes to the selected elements</a:t>
            </a:r>
          </a:p>
          <a:p>
            <a:pPr marL="0" indent="0">
              <a:buNone/>
            </a:pPr>
            <a:r>
              <a:rPr lang="en-US" sz="2800" dirty="0" err="1">
                <a:latin typeface="Times New Roman" pitchFamily="18" charset="0"/>
                <a:cs typeface="Times New Roman" pitchFamily="18" charset="0"/>
              </a:rPr>
              <a:t>removeClass</a:t>
            </a:r>
            <a:r>
              <a:rPr lang="en-US" sz="2800" dirty="0">
                <a:latin typeface="Times New Roman" pitchFamily="18" charset="0"/>
                <a:cs typeface="Times New Roman" pitchFamily="18" charset="0"/>
              </a:rPr>
              <a:t>() - Removes one or more classes from the selected elements</a:t>
            </a:r>
          </a:p>
          <a:p>
            <a:pPr marL="0" indent="0">
              <a:buNone/>
            </a:pPr>
            <a:r>
              <a:rPr lang="en-US" sz="2800" dirty="0" err="1">
                <a:latin typeface="Times New Roman" pitchFamily="18" charset="0"/>
                <a:cs typeface="Times New Roman" pitchFamily="18" charset="0"/>
              </a:rPr>
              <a:t>toggleClass</a:t>
            </a:r>
            <a:r>
              <a:rPr lang="en-US" sz="2800" dirty="0">
                <a:latin typeface="Times New Roman" pitchFamily="18" charset="0"/>
                <a:cs typeface="Times New Roman" pitchFamily="18" charset="0"/>
              </a:rPr>
              <a:t>() - Toggles between adding/removing classes from the selected elements</a:t>
            </a:r>
          </a:p>
          <a:p>
            <a:pPr marL="0" indent="0">
              <a:buNone/>
            </a:pPr>
            <a:r>
              <a:rPr lang="en-US" sz="2800" dirty="0" err="1">
                <a:latin typeface="Times New Roman" pitchFamily="18" charset="0"/>
                <a:cs typeface="Times New Roman" pitchFamily="18" charset="0"/>
              </a:rPr>
              <a:t>css</a:t>
            </a:r>
            <a:r>
              <a:rPr lang="en-US" sz="2800" dirty="0">
                <a:latin typeface="Times New Roman" pitchFamily="18" charset="0"/>
                <a:cs typeface="Times New Roman" pitchFamily="18" charset="0"/>
              </a:rPr>
              <a:t>() - Sets or returns the style attribute</a:t>
            </a:r>
          </a:p>
          <a:p>
            <a:pPr marL="0" indent="0">
              <a:buNone/>
            </a:pP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2872181968"/>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solidFill>
                  <a:srgbClr val="FF0000"/>
                </a:solidFill>
              </a:rPr>
              <a:t>jQuery</a:t>
            </a:r>
            <a:r>
              <a:rPr lang="en-US" b="1" dirty="0">
                <a:solidFill>
                  <a:srgbClr val="FF0000"/>
                </a:solidFill>
              </a:rPr>
              <a:t> </a:t>
            </a:r>
            <a:r>
              <a:rPr lang="en-US" b="1" dirty="0" err="1">
                <a:solidFill>
                  <a:srgbClr val="FF0000"/>
                </a:solidFill>
              </a:rPr>
              <a:t>addClass</a:t>
            </a:r>
            <a:r>
              <a:rPr lang="en-US" b="1" dirty="0">
                <a:solidFill>
                  <a:srgbClr val="FF0000"/>
                </a:solidFill>
              </a:rPr>
              <a:t>() Method</a:t>
            </a:r>
            <a:br>
              <a:rPr lang="en-US" b="1" dirty="0">
                <a:solidFill>
                  <a:srgbClr val="FF0000"/>
                </a:solidFill>
              </a:rPr>
            </a:br>
            <a:endParaRPr lang="en-US" b="1" dirty="0">
              <a:solidFill>
                <a:srgbClr val="FF0000"/>
              </a:solidFill>
            </a:endParaRPr>
          </a:p>
        </p:txBody>
      </p:sp>
      <p:sp>
        <p:nvSpPr>
          <p:cNvPr id="3" name="Content Placeholder 2"/>
          <p:cNvSpPr>
            <a:spLocks noGrp="1"/>
          </p:cNvSpPr>
          <p:nvPr>
            <p:ph idx="1"/>
          </p:nvPr>
        </p:nvSpPr>
        <p:spPr/>
        <p:txBody>
          <a:bodyPr/>
          <a:lstStyle/>
          <a:p>
            <a:pPr marL="0" indent="0">
              <a:buNone/>
            </a:pPr>
            <a:r>
              <a:rPr lang="en-US" dirty="0"/>
              <a:t>$("button").click(function(){</a:t>
            </a:r>
            <a:br>
              <a:rPr lang="en-US" dirty="0"/>
            </a:br>
            <a:r>
              <a:rPr lang="en-US" dirty="0"/>
              <a:t>  $("h1, h2, p").</a:t>
            </a:r>
            <a:r>
              <a:rPr lang="en-US" dirty="0" err="1"/>
              <a:t>addClass</a:t>
            </a:r>
            <a:r>
              <a:rPr lang="en-US" dirty="0"/>
              <a:t>("blue");</a:t>
            </a:r>
            <a:br>
              <a:rPr lang="en-US" dirty="0"/>
            </a:br>
            <a:r>
              <a:rPr lang="en-US" dirty="0"/>
              <a:t>  $("div").</a:t>
            </a:r>
            <a:r>
              <a:rPr lang="en-US" dirty="0" err="1"/>
              <a:t>addClass</a:t>
            </a:r>
            <a:r>
              <a:rPr lang="en-US" dirty="0"/>
              <a:t>("important");</a:t>
            </a:r>
            <a:br>
              <a:rPr lang="en-US" dirty="0"/>
            </a:br>
            <a:r>
              <a:rPr lang="en-US" dirty="0"/>
              <a:t>});</a:t>
            </a:r>
          </a:p>
        </p:txBody>
      </p:sp>
    </p:spTree>
    <p:extLst>
      <p:ext uri="{BB962C8B-B14F-4D97-AF65-F5344CB8AC3E}">
        <p14:creationId xmlns:p14="http://schemas.microsoft.com/office/powerpoint/2010/main" val="1680630413"/>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multiple class also</a:t>
            </a:r>
            <a:endParaRPr lang="en-US" dirty="0"/>
          </a:p>
        </p:txBody>
      </p:sp>
      <p:sp>
        <p:nvSpPr>
          <p:cNvPr id="3" name="Content Placeholder 2"/>
          <p:cNvSpPr>
            <a:spLocks noGrp="1"/>
          </p:cNvSpPr>
          <p:nvPr>
            <p:ph idx="1"/>
          </p:nvPr>
        </p:nvSpPr>
        <p:spPr/>
        <p:txBody>
          <a:bodyPr/>
          <a:lstStyle/>
          <a:p>
            <a:r>
              <a:rPr lang="en-US" dirty="0"/>
              <a:t>$("button").click(function(){</a:t>
            </a:r>
            <a:br>
              <a:rPr lang="en-US" dirty="0"/>
            </a:br>
            <a:r>
              <a:rPr lang="en-US" dirty="0"/>
              <a:t>  $("#div1").</a:t>
            </a:r>
            <a:r>
              <a:rPr lang="en-US" dirty="0" err="1"/>
              <a:t>addClass</a:t>
            </a:r>
            <a:r>
              <a:rPr lang="en-US" dirty="0"/>
              <a:t>("important blue");</a:t>
            </a:r>
            <a:br>
              <a:rPr lang="en-US" dirty="0"/>
            </a:br>
            <a:r>
              <a:rPr lang="en-US" dirty="0"/>
              <a:t>});</a:t>
            </a:r>
          </a:p>
        </p:txBody>
      </p:sp>
    </p:spTree>
    <p:extLst>
      <p:ext uri="{BB962C8B-B14F-4D97-AF65-F5344CB8AC3E}">
        <p14:creationId xmlns:p14="http://schemas.microsoft.com/office/powerpoint/2010/main" val="3080460532"/>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solidFill>
                  <a:srgbClr val="FF0000"/>
                </a:solidFill>
              </a:rPr>
              <a:t>jQuery</a:t>
            </a:r>
            <a:r>
              <a:rPr lang="en-US" b="1" dirty="0">
                <a:solidFill>
                  <a:srgbClr val="FF0000"/>
                </a:solidFill>
              </a:rPr>
              <a:t> </a:t>
            </a:r>
            <a:r>
              <a:rPr lang="en-US" b="1" dirty="0" err="1">
                <a:solidFill>
                  <a:srgbClr val="FF0000"/>
                </a:solidFill>
              </a:rPr>
              <a:t>removeClass</a:t>
            </a:r>
            <a:r>
              <a:rPr lang="en-US" b="1" dirty="0">
                <a:solidFill>
                  <a:srgbClr val="FF0000"/>
                </a:solidFill>
              </a:rPr>
              <a:t>() Method</a:t>
            </a:r>
          </a:p>
        </p:txBody>
      </p:sp>
      <p:sp>
        <p:nvSpPr>
          <p:cNvPr id="3" name="Content Placeholder 2"/>
          <p:cNvSpPr>
            <a:spLocks noGrp="1"/>
          </p:cNvSpPr>
          <p:nvPr>
            <p:ph idx="1"/>
          </p:nvPr>
        </p:nvSpPr>
        <p:spPr/>
        <p:txBody>
          <a:bodyPr/>
          <a:lstStyle/>
          <a:p>
            <a:r>
              <a:rPr lang="en-US" dirty="0"/>
              <a:t>$("button").click(function(){</a:t>
            </a:r>
            <a:br>
              <a:rPr lang="en-US" dirty="0"/>
            </a:br>
            <a:r>
              <a:rPr lang="en-US" dirty="0"/>
              <a:t>  $("h1, h2, p").</a:t>
            </a:r>
            <a:r>
              <a:rPr lang="en-US" dirty="0" err="1"/>
              <a:t>removeClass</a:t>
            </a:r>
            <a:r>
              <a:rPr lang="en-US" dirty="0"/>
              <a:t>("blue");</a:t>
            </a:r>
            <a:br>
              <a:rPr lang="en-US" dirty="0"/>
            </a:br>
            <a:r>
              <a:rPr lang="en-US" dirty="0"/>
              <a:t>});</a:t>
            </a:r>
          </a:p>
        </p:txBody>
      </p:sp>
    </p:spTree>
    <p:extLst>
      <p:ext uri="{BB962C8B-B14F-4D97-AF65-F5344CB8AC3E}">
        <p14:creationId xmlns:p14="http://schemas.microsoft.com/office/powerpoint/2010/main" val="4228073164"/>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solidFill>
                  <a:srgbClr val="FF0000"/>
                </a:solidFill>
              </a:rPr>
              <a:t>jQuery</a:t>
            </a:r>
            <a:r>
              <a:rPr lang="en-US" b="1" dirty="0">
                <a:solidFill>
                  <a:srgbClr val="FF0000"/>
                </a:solidFill>
              </a:rPr>
              <a:t> - </a:t>
            </a:r>
            <a:r>
              <a:rPr lang="en-US" b="1" dirty="0" err="1">
                <a:solidFill>
                  <a:srgbClr val="FF0000"/>
                </a:solidFill>
              </a:rPr>
              <a:t>css</a:t>
            </a:r>
            <a:r>
              <a:rPr lang="en-US" b="1" dirty="0">
                <a:solidFill>
                  <a:srgbClr val="FF0000"/>
                </a:solidFill>
              </a:rPr>
              <a:t>() Method</a:t>
            </a:r>
            <a:br>
              <a:rPr lang="en-US" b="1" dirty="0">
                <a:solidFill>
                  <a:srgbClr val="FF0000"/>
                </a:solidFill>
              </a:rPr>
            </a:br>
            <a:endParaRPr lang="en-US" b="1" dirty="0">
              <a:solidFill>
                <a:srgbClr val="FF0000"/>
              </a:solidFill>
            </a:endParaRPr>
          </a:p>
        </p:txBody>
      </p:sp>
      <p:sp>
        <p:nvSpPr>
          <p:cNvPr id="3" name="Content Placeholder 2"/>
          <p:cNvSpPr>
            <a:spLocks noGrp="1"/>
          </p:cNvSpPr>
          <p:nvPr>
            <p:ph idx="1"/>
          </p:nvPr>
        </p:nvSpPr>
        <p:spPr/>
        <p:txBody>
          <a:bodyPr/>
          <a:lstStyle/>
          <a:p>
            <a:r>
              <a:rPr lang="en-US" dirty="0" err="1"/>
              <a:t>css</a:t>
            </a:r>
            <a:r>
              <a:rPr lang="en-US" dirty="0"/>
              <a:t>("</a:t>
            </a:r>
            <a:r>
              <a:rPr lang="en-US" dirty="0" err="1"/>
              <a:t>propertyname</a:t>
            </a:r>
            <a:r>
              <a:rPr lang="en-US" dirty="0" smtClean="0"/>
              <a:t>");</a:t>
            </a:r>
          </a:p>
          <a:p>
            <a:r>
              <a:rPr lang="en-US" dirty="0" smtClean="0"/>
              <a:t>$("p").</a:t>
            </a:r>
            <a:r>
              <a:rPr lang="en-US" dirty="0" err="1"/>
              <a:t>css</a:t>
            </a:r>
            <a:r>
              <a:rPr lang="en-US" dirty="0"/>
              <a:t>("background-color</a:t>
            </a:r>
            <a:r>
              <a:rPr lang="en-US" dirty="0" smtClean="0"/>
              <a:t>");</a:t>
            </a:r>
          </a:p>
          <a:p>
            <a:endParaRPr lang="en-US" dirty="0"/>
          </a:p>
          <a:p>
            <a:r>
              <a:rPr lang="en-US" b="1" dirty="0">
                <a:solidFill>
                  <a:srgbClr val="FF0000"/>
                </a:solidFill>
              </a:rPr>
              <a:t>Set a CSS </a:t>
            </a:r>
            <a:r>
              <a:rPr lang="en-US" b="1" dirty="0" smtClean="0">
                <a:solidFill>
                  <a:srgbClr val="FF0000"/>
                </a:solidFill>
              </a:rPr>
              <a:t>Property</a:t>
            </a:r>
          </a:p>
          <a:p>
            <a:r>
              <a:rPr lang="en-US" dirty="0" err="1"/>
              <a:t>css</a:t>
            </a:r>
            <a:r>
              <a:rPr lang="en-US" dirty="0"/>
              <a:t>("</a:t>
            </a:r>
            <a:r>
              <a:rPr lang="en-US" i="1" dirty="0" err="1"/>
              <a:t>propertyname</a:t>
            </a:r>
            <a:r>
              <a:rPr lang="en-US" dirty="0"/>
              <a:t>","</a:t>
            </a:r>
            <a:r>
              <a:rPr lang="en-US" i="1" dirty="0"/>
              <a:t>value</a:t>
            </a:r>
            <a:r>
              <a:rPr lang="en-US" dirty="0"/>
              <a:t>");</a:t>
            </a:r>
          </a:p>
          <a:p>
            <a:r>
              <a:rPr lang="en-US" dirty="0"/>
              <a:t>$("p").</a:t>
            </a:r>
            <a:r>
              <a:rPr lang="en-US" dirty="0" err="1"/>
              <a:t>css</a:t>
            </a:r>
            <a:r>
              <a:rPr lang="en-US" dirty="0"/>
              <a:t>("background-color", "yellow");</a:t>
            </a:r>
          </a:p>
        </p:txBody>
      </p:sp>
    </p:spTree>
    <p:extLst>
      <p:ext uri="{BB962C8B-B14F-4D97-AF65-F5344CB8AC3E}">
        <p14:creationId xmlns:p14="http://schemas.microsoft.com/office/powerpoint/2010/main" val="2089685932"/>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600200"/>
            <a:ext cx="8763000" cy="4525963"/>
          </a:xfrm>
        </p:spPr>
        <p:txBody>
          <a:bodyPr/>
          <a:lstStyle/>
          <a:p>
            <a:r>
              <a:rPr lang="en-US" dirty="0" err="1"/>
              <a:t>css</a:t>
            </a:r>
            <a:r>
              <a:rPr lang="en-US" dirty="0"/>
              <a:t>({"</a:t>
            </a:r>
            <a:r>
              <a:rPr lang="en-US" dirty="0" err="1"/>
              <a:t>propertyname</a:t>
            </a:r>
            <a:r>
              <a:rPr lang="en-US" dirty="0"/>
              <a:t>":"value","</a:t>
            </a:r>
            <a:r>
              <a:rPr lang="en-US" dirty="0" err="1"/>
              <a:t>propertyname</a:t>
            </a:r>
            <a:r>
              <a:rPr lang="en-US" dirty="0"/>
              <a:t>":"value</a:t>
            </a:r>
            <a:r>
              <a:rPr lang="en-US" dirty="0" smtClean="0"/>
              <a:t>",...});</a:t>
            </a:r>
          </a:p>
          <a:p>
            <a:r>
              <a:rPr lang="en-US" dirty="0"/>
              <a:t>$("p").</a:t>
            </a:r>
            <a:r>
              <a:rPr lang="en-US" dirty="0" err="1"/>
              <a:t>css</a:t>
            </a:r>
            <a:r>
              <a:rPr lang="en-US" dirty="0"/>
              <a:t>({"background-color": "yellow", "font-size": "200%"});</a:t>
            </a:r>
          </a:p>
        </p:txBody>
      </p:sp>
    </p:spTree>
    <p:extLst>
      <p:ext uri="{BB962C8B-B14F-4D97-AF65-F5344CB8AC3E}">
        <p14:creationId xmlns:p14="http://schemas.microsoft.com/office/powerpoint/2010/main" val="541483670"/>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solidFill>
                  <a:srgbClr val="FF0000"/>
                </a:solidFill>
              </a:rPr>
              <a:t>jQuery</a:t>
            </a:r>
            <a:r>
              <a:rPr lang="en-US" b="1" dirty="0">
                <a:solidFill>
                  <a:srgbClr val="FF0000"/>
                </a:solidFill>
              </a:rPr>
              <a:t> Dimension Methods</a:t>
            </a:r>
            <a:br>
              <a:rPr lang="en-US" b="1" dirty="0">
                <a:solidFill>
                  <a:srgbClr val="FF0000"/>
                </a:solidFill>
              </a:rPr>
            </a:br>
            <a:endParaRPr lang="en-US" b="1" dirty="0">
              <a:solidFill>
                <a:srgbClr val="FF0000"/>
              </a:solidFill>
            </a:endParaRPr>
          </a:p>
        </p:txBody>
      </p:sp>
      <p:sp>
        <p:nvSpPr>
          <p:cNvPr id="3" name="Content Placeholder 2"/>
          <p:cNvSpPr>
            <a:spLocks noGrp="1"/>
          </p:cNvSpPr>
          <p:nvPr>
            <p:ph idx="1"/>
          </p:nvPr>
        </p:nvSpPr>
        <p:spPr/>
        <p:txBody>
          <a:bodyPr>
            <a:normAutofit lnSpcReduction="10000"/>
          </a:bodyPr>
          <a:lstStyle/>
          <a:p>
            <a:pPr marL="0" indent="0">
              <a:buNone/>
            </a:pPr>
            <a:r>
              <a:rPr lang="en-US" dirty="0" err="1"/>
              <a:t>jQuery</a:t>
            </a:r>
            <a:r>
              <a:rPr lang="en-US" dirty="0"/>
              <a:t> has several important methods for working with dimensions:</a:t>
            </a:r>
          </a:p>
          <a:p>
            <a:pPr marL="0" indent="0">
              <a:buNone/>
            </a:pPr>
            <a:r>
              <a:rPr lang="en-US" dirty="0" smtClean="0"/>
              <a:t>width</a:t>
            </a:r>
            <a:r>
              <a:rPr lang="en-US" dirty="0"/>
              <a:t>()</a:t>
            </a:r>
          </a:p>
          <a:p>
            <a:pPr marL="0" indent="0">
              <a:buNone/>
            </a:pPr>
            <a:r>
              <a:rPr lang="en-US" dirty="0"/>
              <a:t>height()</a:t>
            </a:r>
          </a:p>
          <a:p>
            <a:pPr marL="0" indent="0">
              <a:buNone/>
            </a:pPr>
            <a:r>
              <a:rPr lang="en-US" dirty="0" err="1"/>
              <a:t>innerWidth</a:t>
            </a:r>
            <a:r>
              <a:rPr lang="en-US" dirty="0"/>
              <a:t>()</a:t>
            </a:r>
          </a:p>
          <a:p>
            <a:pPr marL="0" indent="0">
              <a:buNone/>
            </a:pPr>
            <a:r>
              <a:rPr lang="en-US" dirty="0" err="1"/>
              <a:t>innerHeight</a:t>
            </a:r>
            <a:r>
              <a:rPr lang="en-US" dirty="0"/>
              <a:t>()</a:t>
            </a:r>
          </a:p>
          <a:p>
            <a:pPr marL="0" indent="0">
              <a:buNone/>
            </a:pPr>
            <a:r>
              <a:rPr lang="en-US" dirty="0" err="1"/>
              <a:t>outerWidth</a:t>
            </a:r>
            <a:r>
              <a:rPr lang="en-US" dirty="0"/>
              <a:t>()</a:t>
            </a:r>
          </a:p>
          <a:p>
            <a:pPr marL="0" indent="0">
              <a:buNone/>
            </a:pPr>
            <a:r>
              <a:rPr lang="en-US" dirty="0" err="1"/>
              <a:t>outerHeight</a:t>
            </a:r>
            <a:r>
              <a:rPr lang="en-US" dirty="0"/>
              <a:t>()</a:t>
            </a:r>
          </a:p>
        </p:txBody>
      </p:sp>
    </p:spTree>
    <p:extLst>
      <p:ext uri="{BB962C8B-B14F-4D97-AF65-F5344CB8AC3E}">
        <p14:creationId xmlns:p14="http://schemas.microsoft.com/office/powerpoint/2010/main" val="2936110743"/>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111" y="627569"/>
            <a:ext cx="8180889" cy="5468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88963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Autofit/>
          </a:bodyPr>
          <a:lstStyle/>
          <a:p>
            <a:pPr marL="0" indent="0">
              <a:buNone/>
            </a:pPr>
            <a:r>
              <a:rPr lang="en-US" sz="2200" dirty="0">
                <a:hlinkClick r:id="rId2"/>
              </a:rPr>
              <a:t>&lt;address&gt;</a:t>
            </a:r>
            <a:endParaRPr lang="en-US" sz="2200" dirty="0"/>
          </a:p>
          <a:p>
            <a:pPr marL="0" indent="0">
              <a:buNone/>
            </a:pPr>
            <a:r>
              <a:rPr lang="en-US" sz="2200" dirty="0">
                <a:hlinkClick r:id="rId3"/>
              </a:rPr>
              <a:t>&lt;article&gt;</a:t>
            </a:r>
            <a:endParaRPr lang="en-US" sz="2200" dirty="0"/>
          </a:p>
          <a:p>
            <a:pPr marL="0" indent="0">
              <a:buNone/>
            </a:pPr>
            <a:r>
              <a:rPr lang="en-US" sz="2200" dirty="0">
                <a:hlinkClick r:id="rId4"/>
              </a:rPr>
              <a:t>&lt;aside&gt;</a:t>
            </a:r>
            <a:endParaRPr lang="en-US" sz="2200" dirty="0"/>
          </a:p>
          <a:p>
            <a:pPr marL="0" indent="0">
              <a:buNone/>
            </a:pPr>
            <a:r>
              <a:rPr lang="en-US" sz="2200" dirty="0">
                <a:hlinkClick r:id="rId5"/>
              </a:rPr>
              <a:t>&lt;</a:t>
            </a:r>
            <a:r>
              <a:rPr lang="en-US" sz="2200" dirty="0" err="1">
                <a:hlinkClick r:id="rId5"/>
              </a:rPr>
              <a:t>blockquote</a:t>
            </a:r>
            <a:r>
              <a:rPr lang="en-US" sz="2200" dirty="0">
                <a:hlinkClick r:id="rId5"/>
              </a:rPr>
              <a:t>&gt;</a:t>
            </a:r>
            <a:endParaRPr lang="en-US" sz="2200" dirty="0"/>
          </a:p>
          <a:p>
            <a:pPr marL="0" indent="0">
              <a:buNone/>
            </a:pPr>
            <a:r>
              <a:rPr lang="en-US" sz="2200" dirty="0">
                <a:hlinkClick r:id="rId6"/>
              </a:rPr>
              <a:t>&lt;canvas&gt;</a:t>
            </a:r>
            <a:endParaRPr lang="en-US" sz="2200" dirty="0"/>
          </a:p>
          <a:p>
            <a:pPr marL="0" indent="0">
              <a:buNone/>
            </a:pPr>
            <a:r>
              <a:rPr lang="en-US" sz="2200" dirty="0">
                <a:hlinkClick r:id="rId7"/>
              </a:rPr>
              <a:t>&lt;</a:t>
            </a:r>
            <a:r>
              <a:rPr lang="en-US" sz="2200" dirty="0" err="1">
                <a:hlinkClick r:id="rId7"/>
              </a:rPr>
              <a:t>dd</a:t>
            </a:r>
            <a:r>
              <a:rPr lang="en-US" sz="2200" dirty="0">
                <a:hlinkClick r:id="rId7"/>
              </a:rPr>
              <a:t>&gt;</a:t>
            </a:r>
            <a:endParaRPr lang="en-US" sz="2200" dirty="0"/>
          </a:p>
          <a:p>
            <a:pPr marL="0" indent="0">
              <a:buNone/>
            </a:pPr>
            <a:r>
              <a:rPr lang="en-US" sz="2200" dirty="0">
                <a:hlinkClick r:id="rId8"/>
              </a:rPr>
              <a:t>&lt;div&gt;</a:t>
            </a:r>
            <a:endParaRPr lang="en-US" sz="2200" dirty="0"/>
          </a:p>
          <a:p>
            <a:pPr marL="0" indent="0">
              <a:buNone/>
            </a:pPr>
            <a:r>
              <a:rPr lang="en-US" sz="2200" dirty="0">
                <a:hlinkClick r:id="rId9"/>
              </a:rPr>
              <a:t>&lt;dl&gt;</a:t>
            </a:r>
            <a:endParaRPr lang="en-US" sz="2200" dirty="0"/>
          </a:p>
          <a:p>
            <a:pPr marL="0" indent="0">
              <a:buNone/>
            </a:pPr>
            <a:r>
              <a:rPr lang="en-US" sz="2200" dirty="0">
                <a:hlinkClick r:id="rId10"/>
              </a:rPr>
              <a:t>&lt;</a:t>
            </a:r>
            <a:r>
              <a:rPr lang="en-US" sz="2200" dirty="0" err="1">
                <a:hlinkClick r:id="rId10"/>
              </a:rPr>
              <a:t>dt</a:t>
            </a:r>
            <a:r>
              <a:rPr lang="en-US" sz="2200" dirty="0">
                <a:hlinkClick r:id="rId10"/>
              </a:rPr>
              <a:t>&gt;</a:t>
            </a:r>
            <a:endParaRPr lang="en-US" sz="2200" dirty="0"/>
          </a:p>
          <a:p>
            <a:pPr marL="0" indent="0">
              <a:buNone/>
            </a:pPr>
            <a:r>
              <a:rPr lang="en-US" sz="2200" dirty="0">
                <a:hlinkClick r:id="rId11"/>
              </a:rPr>
              <a:t>&lt;</a:t>
            </a:r>
            <a:r>
              <a:rPr lang="en-US" sz="2200" dirty="0" err="1">
                <a:hlinkClick r:id="rId11"/>
              </a:rPr>
              <a:t>fieldset</a:t>
            </a:r>
            <a:r>
              <a:rPr lang="en-US" sz="2200" dirty="0">
                <a:hlinkClick r:id="rId11"/>
              </a:rPr>
              <a:t>&gt;</a:t>
            </a:r>
            <a:endParaRPr lang="en-US" sz="2200" dirty="0"/>
          </a:p>
          <a:p>
            <a:pPr marL="0" indent="0">
              <a:buNone/>
            </a:pPr>
            <a:r>
              <a:rPr lang="en-US" sz="2200" dirty="0">
                <a:hlinkClick r:id="rId12"/>
              </a:rPr>
              <a:t>&lt;</a:t>
            </a:r>
            <a:r>
              <a:rPr lang="en-US" sz="2200" dirty="0" err="1">
                <a:hlinkClick r:id="rId12"/>
              </a:rPr>
              <a:t>figcaption</a:t>
            </a:r>
            <a:r>
              <a:rPr lang="en-US" sz="2200" dirty="0">
                <a:hlinkClick r:id="rId12"/>
              </a:rPr>
              <a:t>&gt;</a:t>
            </a:r>
            <a:endParaRPr lang="en-US" sz="2200" dirty="0"/>
          </a:p>
          <a:p>
            <a:pPr marL="0" indent="0">
              <a:buNone/>
            </a:pPr>
            <a:r>
              <a:rPr lang="en-US" sz="2200" dirty="0">
                <a:hlinkClick r:id="rId13"/>
              </a:rPr>
              <a:t>&lt;figure&gt;</a:t>
            </a:r>
            <a:endParaRPr lang="en-US" sz="2200" dirty="0"/>
          </a:p>
          <a:p>
            <a:pPr marL="0" indent="0">
              <a:buNone/>
            </a:pPr>
            <a:r>
              <a:rPr lang="en-US" sz="2200" dirty="0">
                <a:hlinkClick r:id="rId14"/>
              </a:rPr>
              <a:t>&lt;footer&gt;</a:t>
            </a:r>
            <a:endParaRPr lang="en-US" sz="2200" dirty="0"/>
          </a:p>
          <a:p>
            <a:pPr marL="0" indent="0">
              <a:buNone/>
            </a:pPr>
            <a:r>
              <a:rPr lang="en-US" sz="2200" dirty="0">
                <a:hlinkClick r:id="rId15"/>
              </a:rPr>
              <a:t>&lt;form&gt;</a:t>
            </a:r>
            <a:endParaRPr lang="en-US" sz="2200" dirty="0"/>
          </a:p>
          <a:p>
            <a:pPr marL="0" indent="0">
              <a:buNone/>
            </a:pPr>
            <a:r>
              <a:rPr lang="en-US" sz="2200" dirty="0">
                <a:hlinkClick r:id="rId16"/>
              </a:rPr>
              <a:t>&lt;h1&gt;-&lt;h6&gt;</a:t>
            </a:r>
            <a:endParaRPr lang="en-US" sz="2200" dirty="0"/>
          </a:p>
          <a:p>
            <a:pPr marL="0" indent="0">
              <a:buNone/>
            </a:pPr>
            <a:r>
              <a:rPr lang="en-US" sz="2200" dirty="0">
                <a:hlinkClick r:id="rId17"/>
              </a:rPr>
              <a:t>&lt;header&gt;</a:t>
            </a:r>
            <a:endParaRPr lang="en-US" sz="2200" dirty="0"/>
          </a:p>
          <a:p>
            <a:pPr marL="0" indent="0">
              <a:buNone/>
            </a:pPr>
            <a:r>
              <a:rPr lang="en-US" sz="2200" dirty="0">
                <a:hlinkClick r:id="rId18"/>
              </a:rPr>
              <a:t>&lt;</a:t>
            </a:r>
            <a:r>
              <a:rPr lang="en-US" sz="2200" dirty="0" err="1">
                <a:hlinkClick r:id="rId18"/>
              </a:rPr>
              <a:t>hr</a:t>
            </a:r>
            <a:r>
              <a:rPr lang="en-US" sz="2200" dirty="0">
                <a:hlinkClick r:id="rId18"/>
              </a:rPr>
              <a:t>&gt;</a:t>
            </a:r>
            <a:endParaRPr lang="en-US" sz="2200" dirty="0"/>
          </a:p>
          <a:p>
            <a:pPr marL="0" indent="0">
              <a:buNone/>
            </a:pPr>
            <a:r>
              <a:rPr lang="en-US" sz="2200" dirty="0">
                <a:hlinkClick r:id="rId19"/>
              </a:rPr>
              <a:t>&lt;li&gt;</a:t>
            </a:r>
            <a:endParaRPr lang="en-US" sz="2200" dirty="0"/>
          </a:p>
          <a:p>
            <a:pPr marL="0" indent="0">
              <a:buNone/>
            </a:pPr>
            <a:r>
              <a:rPr lang="en-US" sz="2200" dirty="0">
                <a:hlinkClick r:id="rId20"/>
              </a:rPr>
              <a:t>&lt;main&gt;</a:t>
            </a:r>
            <a:endParaRPr lang="en-US" sz="2200" dirty="0"/>
          </a:p>
          <a:p>
            <a:pPr marL="0" indent="0">
              <a:buNone/>
            </a:pPr>
            <a:r>
              <a:rPr lang="en-US" sz="2200" dirty="0">
                <a:hlinkClick r:id="rId21"/>
              </a:rPr>
              <a:t>&lt;</a:t>
            </a:r>
            <a:r>
              <a:rPr lang="en-US" sz="2200" dirty="0" err="1">
                <a:hlinkClick r:id="rId21"/>
              </a:rPr>
              <a:t>nav</a:t>
            </a:r>
            <a:r>
              <a:rPr lang="en-US" sz="2200" dirty="0">
                <a:hlinkClick r:id="rId21"/>
              </a:rPr>
              <a:t>&gt;</a:t>
            </a:r>
            <a:endParaRPr lang="en-US" sz="2200" dirty="0"/>
          </a:p>
          <a:p>
            <a:pPr marL="0" indent="0">
              <a:buNone/>
            </a:pPr>
            <a:r>
              <a:rPr lang="en-US" sz="2200" dirty="0">
                <a:hlinkClick r:id="rId22"/>
              </a:rPr>
              <a:t>&lt;</a:t>
            </a:r>
            <a:r>
              <a:rPr lang="en-US" sz="2200" dirty="0" err="1">
                <a:hlinkClick r:id="rId22"/>
              </a:rPr>
              <a:t>noscript</a:t>
            </a:r>
            <a:r>
              <a:rPr lang="en-US" sz="2200" dirty="0">
                <a:hlinkClick r:id="rId22"/>
              </a:rPr>
              <a:t>&gt;</a:t>
            </a:r>
            <a:endParaRPr lang="en-US" sz="2200" dirty="0"/>
          </a:p>
          <a:p>
            <a:pPr marL="0" indent="0">
              <a:buNone/>
            </a:pPr>
            <a:r>
              <a:rPr lang="en-US" sz="2200" dirty="0">
                <a:hlinkClick r:id="rId23"/>
              </a:rPr>
              <a:t>&lt;</a:t>
            </a:r>
            <a:r>
              <a:rPr lang="en-US" sz="2200" dirty="0" err="1">
                <a:hlinkClick r:id="rId23"/>
              </a:rPr>
              <a:t>ol</a:t>
            </a:r>
            <a:r>
              <a:rPr lang="en-US" sz="2200" dirty="0">
                <a:hlinkClick r:id="rId23"/>
              </a:rPr>
              <a:t>&gt;</a:t>
            </a:r>
            <a:endParaRPr lang="en-US" sz="2200" dirty="0"/>
          </a:p>
          <a:p>
            <a:pPr marL="0" indent="0">
              <a:buNone/>
            </a:pPr>
            <a:r>
              <a:rPr lang="en-US" sz="2200" dirty="0">
                <a:hlinkClick r:id="rId24"/>
              </a:rPr>
              <a:t>&lt;p&gt;</a:t>
            </a:r>
            <a:endParaRPr lang="en-US" sz="2200" dirty="0"/>
          </a:p>
          <a:p>
            <a:pPr marL="0" indent="0">
              <a:buNone/>
            </a:pPr>
            <a:r>
              <a:rPr lang="en-US" sz="2200" dirty="0">
                <a:hlinkClick r:id="rId25"/>
              </a:rPr>
              <a:t>&lt;pre&gt;</a:t>
            </a:r>
            <a:endParaRPr lang="en-US" sz="2200" dirty="0"/>
          </a:p>
          <a:p>
            <a:pPr marL="0" indent="0">
              <a:buNone/>
            </a:pPr>
            <a:r>
              <a:rPr lang="en-US" sz="2200" dirty="0">
                <a:hlinkClick r:id="rId26"/>
              </a:rPr>
              <a:t>&lt;section&gt;</a:t>
            </a:r>
            <a:endParaRPr lang="en-US" sz="2200" dirty="0"/>
          </a:p>
          <a:p>
            <a:pPr marL="0" indent="0">
              <a:buNone/>
            </a:pPr>
            <a:r>
              <a:rPr lang="en-US" sz="2200" dirty="0">
                <a:hlinkClick r:id="rId27"/>
              </a:rPr>
              <a:t>&lt;table&gt;</a:t>
            </a:r>
            <a:endParaRPr lang="en-US" sz="2200" dirty="0"/>
          </a:p>
          <a:p>
            <a:pPr marL="0" indent="0">
              <a:buNone/>
            </a:pPr>
            <a:r>
              <a:rPr lang="en-US" sz="2200" dirty="0">
                <a:hlinkClick r:id="rId28"/>
              </a:rPr>
              <a:t>&lt;</a:t>
            </a:r>
            <a:r>
              <a:rPr lang="en-US" sz="2200" dirty="0" err="1">
                <a:hlinkClick r:id="rId28"/>
              </a:rPr>
              <a:t>tfoot</a:t>
            </a:r>
            <a:r>
              <a:rPr lang="en-US" sz="2200" dirty="0">
                <a:hlinkClick r:id="rId28"/>
              </a:rPr>
              <a:t>&gt;</a:t>
            </a:r>
            <a:endParaRPr lang="en-US" sz="2200" dirty="0"/>
          </a:p>
          <a:p>
            <a:pPr marL="0" indent="0">
              <a:buNone/>
            </a:pPr>
            <a:r>
              <a:rPr lang="en-US" sz="2200" dirty="0">
                <a:hlinkClick r:id="rId29"/>
              </a:rPr>
              <a:t>&lt;</a:t>
            </a:r>
            <a:r>
              <a:rPr lang="en-US" sz="2200" dirty="0" err="1">
                <a:hlinkClick r:id="rId29"/>
              </a:rPr>
              <a:t>ul</a:t>
            </a:r>
            <a:r>
              <a:rPr lang="en-US" sz="2200" dirty="0">
                <a:hlinkClick r:id="rId29"/>
              </a:rPr>
              <a:t>&gt;</a:t>
            </a:r>
            <a:endParaRPr lang="en-US" sz="2200" dirty="0"/>
          </a:p>
          <a:p>
            <a:pPr marL="0" indent="0">
              <a:buNone/>
            </a:pPr>
            <a:r>
              <a:rPr lang="en-US" sz="2200" dirty="0">
                <a:hlinkClick r:id="rId30"/>
              </a:rPr>
              <a:t>&lt;video&gt;</a:t>
            </a:r>
            <a:endParaRPr lang="en-US" sz="2200" dirty="0"/>
          </a:p>
          <a:p>
            <a:pPr marL="0" indent="0">
              <a:buNone/>
            </a:pPr>
            <a:endParaRPr lang="en-US" sz="2200" dirty="0"/>
          </a:p>
        </p:txBody>
      </p:sp>
    </p:spTree>
    <p:extLst>
      <p:ext uri="{BB962C8B-B14F-4D97-AF65-F5344CB8AC3E}">
        <p14:creationId xmlns:p14="http://schemas.microsoft.com/office/powerpoint/2010/main" val="2797277228"/>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$("button").click(function(){</a:t>
            </a:r>
          </a:p>
          <a:p>
            <a:pPr marL="0" indent="0">
              <a:buNone/>
            </a:pPr>
            <a:r>
              <a:rPr lang="en-US" dirty="0"/>
              <a:t>  </a:t>
            </a:r>
            <a:r>
              <a:rPr lang="en-US" dirty="0" err="1"/>
              <a:t>var</a:t>
            </a:r>
            <a:r>
              <a:rPr lang="en-US" dirty="0"/>
              <a:t> txt = "";</a:t>
            </a:r>
          </a:p>
          <a:p>
            <a:pPr marL="0" indent="0">
              <a:buNone/>
            </a:pPr>
            <a:r>
              <a:rPr lang="en-US" dirty="0"/>
              <a:t>  txt += "Width: " + $("#div1").width() + "&lt;/</a:t>
            </a:r>
            <a:r>
              <a:rPr lang="en-US" dirty="0" err="1"/>
              <a:t>br</a:t>
            </a:r>
            <a:r>
              <a:rPr lang="en-US" dirty="0"/>
              <a:t>&gt;";</a:t>
            </a:r>
          </a:p>
          <a:p>
            <a:pPr marL="0" indent="0">
              <a:buNone/>
            </a:pPr>
            <a:r>
              <a:rPr lang="en-US" dirty="0"/>
              <a:t>  txt += "Height: " + $("#div1").height();</a:t>
            </a:r>
          </a:p>
          <a:p>
            <a:pPr marL="0" indent="0">
              <a:buNone/>
            </a:pPr>
            <a:r>
              <a:rPr lang="en-US" dirty="0"/>
              <a:t>  $("#div1").html(txt);</a:t>
            </a:r>
          </a:p>
          <a:p>
            <a:pPr marL="0" indent="0">
              <a:buNone/>
            </a:pPr>
            <a:r>
              <a:rPr lang="en-US" dirty="0"/>
              <a:t>});</a:t>
            </a:r>
          </a:p>
        </p:txBody>
      </p:sp>
    </p:spTree>
    <p:extLst>
      <p:ext uri="{BB962C8B-B14F-4D97-AF65-F5344CB8AC3E}">
        <p14:creationId xmlns:p14="http://schemas.microsoft.com/office/powerpoint/2010/main" val="1117862897"/>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jQuery</a:t>
            </a:r>
            <a:r>
              <a:rPr lang="en-US" dirty="0"/>
              <a:t> </a:t>
            </a:r>
            <a:r>
              <a:rPr lang="en-US" dirty="0" err="1"/>
              <a:t>innerWidth</a:t>
            </a:r>
            <a:r>
              <a:rPr lang="en-US" dirty="0"/>
              <a:t>() and </a:t>
            </a:r>
            <a:r>
              <a:rPr lang="en-US" dirty="0" err="1"/>
              <a:t>innerHeight</a:t>
            </a:r>
            <a:r>
              <a:rPr lang="en-US" dirty="0" smtClean="0"/>
              <a:t>(), width</a:t>
            </a:r>
            <a:r>
              <a:rPr lang="en-US" dirty="0"/>
              <a:t>() and height() </a:t>
            </a:r>
            <a:r>
              <a:rPr lang="en-US" dirty="0" smtClean="0"/>
              <a:t>Methods</a:t>
            </a:r>
            <a:r>
              <a:rPr lang="en-US" dirty="0"/>
              <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$(document).ready(function(){</a:t>
            </a:r>
          </a:p>
          <a:p>
            <a:pPr marL="0" indent="0">
              <a:buNone/>
            </a:pPr>
            <a:r>
              <a:rPr lang="en-US" dirty="0"/>
              <a:t>  $("button").click(function(){</a:t>
            </a:r>
          </a:p>
          <a:p>
            <a:pPr marL="0" indent="0">
              <a:buNone/>
            </a:pPr>
            <a:r>
              <a:rPr lang="en-US" dirty="0"/>
              <a:t>    </a:t>
            </a:r>
            <a:r>
              <a:rPr lang="en-US" dirty="0" err="1"/>
              <a:t>var</a:t>
            </a:r>
            <a:r>
              <a:rPr lang="en-US" dirty="0"/>
              <a:t> txt = "";</a:t>
            </a:r>
          </a:p>
          <a:p>
            <a:pPr marL="0" indent="0">
              <a:buNone/>
            </a:pPr>
            <a:r>
              <a:rPr lang="en-US" dirty="0"/>
              <a:t>    txt += "Width of div: " + $("#div1").width() + "&lt;/</a:t>
            </a:r>
            <a:r>
              <a:rPr lang="en-US" dirty="0" err="1"/>
              <a:t>br</a:t>
            </a:r>
            <a:r>
              <a:rPr lang="en-US" dirty="0"/>
              <a:t>&gt;";</a:t>
            </a:r>
          </a:p>
          <a:p>
            <a:pPr marL="0" indent="0">
              <a:buNone/>
            </a:pPr>
            <a:r>
              <a:rPr lang="en-US" dirty="0"/>
              <a:t>    txt += "Height of div: " + $("#div1").height() + "&lt;/</a:t>
            </a:r>
            <a:r>
              <a:rPr lang="en-US" dirty="0" err="1"/>
              <a:t>br</a:t>
            </a:r>
            <a:r>
              <a:rPr lang="en-US" dirty="0"/>
              <a:t>&gt;";</a:t>
            </a:r>
          </a:p>
          <a:p>
            <a:pPr marL="0" indent="0">
              <a:buNone/>
            </a:pPr>
            <a:r>
              <a:rPr lang="en-US" dirty="0"/>
              <a:t>    txt += "Inner width of div: " + $("#div1").</a:t>
            </a:r>
            <a:r>
              <a:rPr lang="en-US" dirty="0" err="1"/>
              <a:t>innerWidth</a:t>
            </a:r>
            <a:r>
              <a:rPr lang="en-US" dirty="0"/>
              <a:t>() + "&lt;/</a:t>
            </a:r>
            <a:r>
              <a:rPr lang="en-US" dirty="0" err="1"/>
              <a:t>br</a:t>
            </a:r>
            <a:r>
              <a:rPr lang="en-US" dirty="0"/>
              <a:t>&gt;";</a:t>
            </a:r>
          </a:p>
          <a:p>
            <a:pPr marL="0" indent="0">
              <a:buNone/>
            </a:pPr>
            <a:r>
              <a:rPr lang="en-US" dirty="0"/>
              <a:t>    txt += "Inner height of div: " + $("#div1").</a:t>
            </a:r>
            <a:r>
              <a:rPr lang="en-US" dirty="0" err="1"/>
              <a:t>innerHeight</a:t>
            </a:r>
            <a:r>
              <a:rPr lang="en-US" dirty="0"/>
              <a:t>();</a:t>
            </a:r>
          </a:p>
          <a:p>
            <a:pPr marL="0" indent="0">
              <a:buNone/>
            </a:pPr>
            <a:r>
              <a:rPr lang="en-US" dirty="0"/>
              <a:t>    $("#div1").html(txt);</a:t>
            </a:r>
          </a:p>
          <a:p>
            <a:pPr marL="0" indent="0">
              <a:buNone/>
            </a:pPr>
            <a:r>
              <a:rPr lang="en-US" dirty="0"/>
              <a:t>  });</a:t>
            </a:r>
          </a:p>
          <a:p>
            <a:pPr marL="0" indent="0">
              <a:buNone/>
            </a:pPr>
            <a:r>
              <a:rPr lang="en-US" dirty="0" smtClean="0"/>
              <a:t>});</a:t>
            </a:r>
          </a:p>
          <a:p>
            <a:pPr marL="0" indent="0">
              <a:buNone/>
            </a:pPr>
            <a:endParaRPr lang="en-US" dirty="0"/>
          </a:p>
          <a:p>
            <a:r>
              <a:rPr lang="en-US" dirty="0" err="1"/>
              <a:t>innerWidth</a:t>
            </a:r>
            <a:r>
              <a:rPr lang="en-US" dirty="0"/>
              <a:t>() - returns the width of an element (includes padding).</a:t>
            </a:r>
          </a:p>
          <a:p>
            <a:r>
              <a:rPr lang="en-US" dirty="0" err="1"/>
              <a:t>innerHeight</a:t>
            </a:r>
            <a:r>
              <a:rPr lang="en-US" dirty="0"/>
              <a:t>() - returns the height of an element (includes padding).</a:t>
            </a:r>
          </a:p>
          <a:p>
            <a:pPr marL="0" indent="0">
              <a:buNone/>
            </a:pPr>
            <a:endParaRPr lang="en-US" dirty="0"/>
          </a:p>
        </p:txBody>
      </p:sp>
    </p:spTree>
    <p:extLst>
      <p:ext uri="{BB962C8B-B14F-4D97-AF65-F5344CB8AC3E}">
        <p14:creationId xmlns:p14="http://schemas.microsoft.com/office/powerpoint/2010/main" val="2836524896"/>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jQuery</a:t>
            </a:r>
            <a:r>
              <a:rPr lang="en-US" dirty="0"/>
              <a:t> </a:t>
            </a:r>
            <a:r>
              <a:rPr lang="en-US" dirty="0" err="1"/>
              <a:t>outerWidth</a:t>
            </a:r>
            <a:r>
              <a:rPr lang="en-US" dirty="0"/>
              <a:t>() and </a:t>
            </a:r>
            <a:r>
              <a:rPr lang="en-US" dirty="0" err="1"/>
              <a:t>outerHeight</a:t>
            </a:r>
            <a:r>
              <a:rPr lang="en-US" dirty="0"/>
              <a:t>() Methods</a:t>
            </a:r>
            <a:br>
              <a:rPr lang="en-US" dirty="0"/>
            </a:br>
            <a:endParaRPr lang="en-US" dirty="0"/>
          </a:p>
        </p:txBody>
      </p:sp>
      <p:sp>
        <p:nvSpPr>
          <p:cNvPr id="3" name="Content Placeholder 2"/>
          <p:cNvSpPr>
            <a:spLocks noGrp="1"/>
          </p:cNvSpPr>
          <p:nvPr>
            <p:ph idx="1"/>
          </p:nvPr>
        </p:nvSpPr>
        <p:spPr/>
        <p:txBody>
          <a:bodyPr>
            <a:noAutofit/>
          </a:bodyPr>
          <a:lstStyle/>
          <a:p>
            <a:pPr marL="0" indent="0">
              <a:buNone/>
            </a:pPr>
            <a:r>
              <a:rPr lang="en-US" sz="2700" dirty="0"/>
              <a:t>$(document).ready(function(){</a:t>
            </a:r>
          </a:p>
          <a:p>
            <a:pPr marL="0" indent="0">
              <a:buNone/>
            </a:pPr>
            <a:r>
              <a:rPr lang="en-US" sz="2700" dirty="0"/>
              <a:t>  $("button").click(function(){</a:t>
            </a:r>
          </a:p>
          <a:p>
            <a:pPr marL="0" indent="0">
              <a:buNone/>
            </a:pPr>
            <a:r>
              <a:rPr lang="en-US" sz="2700" dirty="0"/>
              <a:t>    </a:t>
            </a:r>
            <a:r>
              <a:rPr lang="en-US" sz="2700" dirty="0" err="1"/>
              <a:t>var</a:t>
            </a:r>
            <a:r>
              <a:rPr lang="en-US" sz="2700" dirty="0"/>
              <a:t> txt = "";</a:t>
            </a:r>
          </a:p>
          <a:p>
            <a:pPr marL="0" indent="0">
              <a:buNone/>
            </a:pPr>
            <a:r>
              <a:rPr lang="en-US" sz="2700" dirty="0"/>
              <a:t>    txt += "Width of div: " + $("#div1").width() + "&lt;/</a:t>
            </a:r>
            <a:r>
              <a:rPr lang="en-US" sz="2700" dirty="0" err="1"/>
              <a:t>br</a:t>
            </a:r>
            <a:r>
              <a:rPr lang="en-US" sz="2700" dirty="0"/>
              <a:t>&gt;";</a:t>
            </a:r>
          </a:p>
          <a:p>
            <a:pPr marL="0" indent="0">
              <a:buNone/>
            </a:pPr>
            <a:r>
              <a:rPr lang="en-US" sz="2700" dirty="0"/>
              <a:t>    txt += "Height of div: " + $("#div1").height() + "&lt;/</a:t>
            </a:r>
            <a:r>
              <a:rPr lang="en-US" sz="2700" dirty="0" err="1"/>
              <a:t>br</a:t>
            </a:r>
            <a:r>
              <a:rPr lang="en-US" sz="2700" dirty="0"/>
              <a:t>&gt;";</a:t>
            </a:r>
          </a:p>
          <a:p>
            <a:pPr marL="0" indent="0">
              <a:buNone/>
            </a:pPr>
            <a:r>
              <a:rPr lang="en-US" sz="2700" dirty="0"/>
              <a:t>    txt += "Outer width of div: " + $("#div1").</a:t>
            </a:r>
            <a:r>
              <a:rPr lang="en-US" sz="2700" dirty="0" err="1"/>
              <a:t>outerWidth</a:t>
            </a:r>
            <a:r>
              <a:rPr lang="en-US" sz="2700" dirty="0"/>
              <a:t>() + "&lt;/</a:t>
            </a:r>
            <a:r>
              <a:rPr lang="en-US" sz="2700" dirty="0" err="1"/>
              <a:t>br</a:t>
            </a:r>
            <a:r>
              <a:rPr lang="en-US" sz="2700" dirty="0"/>
              <a:t>&gt;";</a:t>
            </a:r>
          </a:p>
          <a:p>
            <a:pPr marL="0" indent="0">
              <a:buNone/>
            </a:pPr>
            <a:r>
              <a:rPr lang="en-US" sz="2700" dirty="0"/>
              <a:t>    txt += "Outer height of div: " + $("#div1").</a:t>
            </a:r>
            <a:r>
              <a:rPr lang="en-US" sz="2700" dirty="0" err="1"/>
              <a:t>outerHeight</a:t>
            </a:r>
            <a:r>
              <a:rPr lang="en-US" sz="2700" dirty="0"/>
              <a:t>();</a:t>
            </a:r>
          </a:p>
          <a:p>
            <a:pPr marL="0" indent="0">
              <a:buNone/>
            </a:pPr>
            <a:r>
              <a:rPr lang="en-US" sz="2700" dirty="0"/>
              <a:t>    $("#div1").html(txt);</a:t>
            </a:r>
          </a:p>
          <a:p>
            <a:pPr marL="0" indent="0">
              <a:buNone/>
            </a:pPr>
            <a:r>
              <a:rPr lang="en-US" sz="2700" dirty="0"/>
              <a:t>  });</a:t>
            </a:r>
          </a:p>
          <a:p>
            <a:pPr marL="0" indent="0">
              <a:buNone/>
            </a:pPr>
            <a:r>
              <a:rPr lang="en-US" sz="2700" dirty="0"/>
              <a:t>});</a:t>
            </a:r>
          </a:p>
        </p:txBody>
      </p:sp>
    </p:spTree>
    <p:extLst>
      <p:ext uri="{BB962C8B-B14F-4D97-AF65-F5344CB8AC3E}">
        <p14:creationId xmlns:p14="http://schemas.microsoft.com/office/powerpoint/2010/main" val="1524338821"/>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a:t>outerWidth</a:t>
            </a:r>
            <a:r>
              <a:rPr lang="en-US" dirty="0"/>
              <a:t>() - returns the width of an element (includes padding and border).</a:t>
            </a:r>
          </a:p>
          <a:p>
            <a:r>
              <a:rPr lang="en-US" dirty="0" err="1"/>
              <a:t>outerHeight</a:t>
            </a:r>
            <a:r>
              <a:rPr lang="en-US" dirty="0"/>
              <a:t>() - returns the height of an element (includes padding and border).</a:t>
            </a:r>
          </a:p>
          <a:p>
            <a:endParaRPr lang="en-US" dirty="0"/>
          </a:p>
        </p:txBody>
      </p:sp>
    </p:spTree>
    <p:extLst>
      <p:ext uri="{BB962C8B-B14F-4D97-AF65-F5344CB8AC3E}">
        <p14:creationId xmlns:p14="http://schemas.microsoft.com/office/powerpoint/2010/main" val="536677990"/>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marL="0" indent="0">
              <a:buNone/>
            </a:pPr>
            <a:r>
              <a:rPr lang="en-US" dirty="0"/>
              <a:t>$(document).ready(function(){</a:t>
            </a:r>
          </a:p>
          <a:p>
            <a:pPr marL="0" indent="0">
              <a:buNone/>
            </a:pPr>
            <a:r>
              <a:rPr lang="en-US" dirty="0"/>
              <a:t>  $("button").click(function(){</a:t>
            </a:r>
          </a:p>
          <a:p>
            <a:pPr marL="0" indent="0">
              <a:buNone/>
            </a:pPr>
            <a:r>
              <a:rPr lang="en-US" dirty="0"/>
              <a:t>    </a:t>
            </a:r>
            <a:r>
              <a:rPr lang="en-US" dirty="0" err="1"/>
              <a:t>var</a:t>
            </a:r>
            <a:r>
              <a:rPr lang="en-US" dirty="0"/>
              <a:t> txt = "";</a:t>
            </a:r>
          </a:p>
          <a:p>
            <a:pPr marL="0" indent="0">
              <a:buNone/>
            </a:pPr>
            <a:r>
              <a:rPr lang="en-US" dirty="0"/>
              <a:t>    txt += "Width of div: " + $("#div1").width() + "&lt;/</a:t>
            </a:r>
            <a:r>
              <a:rPr lang="en-US" dirty="0" err="1"/>
              <a:t>br</a:t>
            </a:r>
            <a:r>
              <a:rPr lang="en-US" dirty="0"/>
              <a:t>&gt;";</a:t>
            </a:r>
          </a:p>
          <a:p>
            <a:pPr marL="0" indent="0">
              <a:buNone/>
            </a:pPr>
            <a:r>
              <a:rPr lang="en-US" dirty="0"/>
              <a:t>    txt += "Height of div: " + $("#div1").height() + "&lt;/</a:t>
            </a:r>
            <a:r>
              <a:rPr lang="en-US" dirty="0" err="1"/>
              <a:t>br</a:t>
            </a:r>
            <a:r>
              <a:rPr lang="en-US" dirty="0"/>
              <a:t>&gt;";</a:t>
            </a:r>
          </a:p>
          <a:p>
            <a:pPr marL="0" indent="0">
              <a:buNone/>
            </a:pPr>
            <a:r>
              <a:rPr lang="en-US" dirty="0"/>
              <a:t>    txt += "Outer width of div (margin included): " + $("#div1").</a:t>
            </a:r>
            <a:r>
              <a:rPr lang="en-US" dirty="0" err="1"/>
              <a:t>outerWidth</a:t>
            </a:r>
            <a:r>
              <a:rPr lang="en-US" dirty="0"/>
              <a:t>(true) + "&lt;/</a:t>
            </a:r>
            <a:r>
              <a:rPr lang="en-US" dirty="0" err="1"/>
              <a:t>br</a:t>
            </a:r>
            <a:r>
              <a:rPr lang="en-US" dirty="0"/>
              <a:t>&gt;";</a:t>
            </a:r>
          </a:p>
          <a:p>
            <a:pPr marL="0" indent="0">
              <a:buNone/>
            </a:pPr>
            <a:r>
              <a:rPr lang="en-US" dirty="0"/>
              <a:t>    txt += "Outer height of div (margin included): " + $("#div1").</a:t>
            </a:r>
            <a:r>
              <a:rPr lang="en-US" dirty="0" err="1"/>
              <a:t>outerHeight</a:t>
            </a:r>
            <a:r>
              <a:rPr lang="en-US" dirty="0"/>
              <a:t>(true);</a:t>
            </a:r>
          </a:p>
          <a:p>
            <a:pPr marL="0" indent="0">
              <a:buNone/>
            </a:pPr>
            <a:r>
              <a:rPr lang="en-US" dirty="0"/>
              <a:t>    $("#div1").html(txt);</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1825640506"/>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a:t>outerWidth</a:t>
            </a:r>
            <a:r>
              <a:rPr lang="en-US" dirty="0"/>
              <a:t>(true) - returns the width of an element (includes padding, border, and margin).</a:t>
            </a:r>
          </a:p>
          <a:p>
            <a:r>
              <a:rPr lang="en-US" dirty="0" err="1"/>
              <a:t>outerHeight</a:t>
            </a:r>
            <a:r>
              <a:rPr lang="en-US" dirty="0"/>
              <a:t>(true) - returns the height of an element (includes padding, border, and margin).</a:t>
            </a:r>
          </a:p>
          <a:p>
            <a:endParaRPr lang="en-US" dirty="0"/>
          </a:p>
        </p:txBody>
      </p:sp>
    </p:spTree>
    <p:extLst>
      <p:ext uri="{BB962C8B-B14F-4D97-AF65-F5344CB8AC3E}">
        <p14:creationId xmlns:p14="http://schemas.microsoft.com/office/powerpoint/2010/main" val="4272294648"/>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jQuery</a:t>
            </a:r>
            <a:r>
              <a:rPr lang="en-US" dirty="0"/>
              <a:t> Traversing</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pPr marL="0" indent="0" algn="just">
              <a:buNone/>
            </a:pPr>
            <a:r>
              <a:rPr lang="en-US" dirty="0"/>
              <a:t>What is Traversing?</a:t>
            </a:r>
          </a:p>
          <a:p>
            <a:pPr marL="0" indent="0" algn="just">
              <a:buNone/>
            </a:pPr>
            <a:r>
              <a:rPr lang="en-US" dirty="0" err="1"/>
              <a:t>jQuery</a:t>
            </a:r>
            <a:r>
              <a:rPr lang="en-US" dirty="0"/>
              <a:t> traversing, which means "move through", are used to "find" (or select) HTML elements based on their relation to other elements. Start with one selection and move through that selection until you reach the elements you desire.</a:t>
            </a:r>
          </a:p>
          <a:p>
            <a:pPr marL="0" indent="0" algn="just">
              <a:buNone/>
            </a:pPr>
            <a:r>
              <a:rPr lang="en-US" dirty="0"/>
              <a:t>The image below illustrates an HTML page as a tree (DOM tree). With </a:t>
            </a:r>
            <a:r>
              <a:rPr lang="en-US" dirty="0" err="1"/>
              <a:t>jQuery</a:t>
            </a:r>
            <a:r>
              <a:rPr lang="en-US" dirty="0"/>
              <a:t> traversing, you can easily move up (ancestors), down (descendants) and sideways (siblings) in the tree, starting from the selected (current) element. This movement is called traversing - or moving through - the DOM tree.</a:t>
            </a:r>
          </a:p>
          <a:p>
            <a:pPr marL="0" indent="0" algn="just">
              <a:buNone/>
            </a:pPr>
            <a:r>
              <a:rPr lang="en-US" dirty="0" smtClean="0"/>
              <a:t>37</a:t>
            </a:r>
            <a:endParaRPr lang="en-US" dirty="0"/>
          </a:p>
        </p:txBody>
      </p:sp>
    </p:spTree>
    <p:extLst>
      <p:ext uri="{BB962C8B-B14F-4D97-AF65-F5344CB8AC3E}">
        <p14:creationId xmlns:p14="http://schemas.microsoft.com/office/powerpoint/2010/main" val="2576584814"/>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602587"/>
            <a:ext cx="8101446" cy="4164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7440082"/>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marL="0" indent="0">
              <a:buNone/>
            </a:pPr>
            <a:r>
              <a:rPr lang="en-US" dirty="0" err="1"/>
              <a:t>llustration</a:t>
            </a:r>
            <a:r>
              <a:rPr lang="en-US" dirty="0"/>
              <a:t> explained:</a:t>
            </a:r>
          </a:p>
          <a:p>
            <a:pPr marL="0" indent="0">
              <a:buNone/>
            </a:pPr>
            <a:r>
              <a:rPr lang="en-US" dirty="0"/>
              <a:t>The &lt;div&gt; element is the</a:t>
            </a:r>
            <a:r>
              <a:rPr lang="en-US" b="1" dirty="0"/>
              <a:t> parent</a:t>
            </a:r>
            <a:r>
              <a:rPr lang="en-US" dirty="0"/>
              <a:t> of &lt;</a:t>
            </a:r>
            <a:r>
              <a:rPr lang="en-US" dirty="0" err="1"/>
              <a:t>ul</a:t>
            </a:r>
            <a:r>
              <a:rPr lang="en-US" dirty="0"/>
              <a:t>&gt;, and an </a:t>
            </a:r>
            <a:r>
              <a:rPr lang="en-US" b="1" dirty="0"/>
              <a:t>ancestor</a:t>
            </a:r>
            <a:r>
              <a:rPr lang="en-US" dirty="0"/>
              <a:t> of everything inside of it</a:t>
            </a:r>
          </a:p>
          <a:p>
            <a:pPr marL="0" indent="0">
              <a:buNone/>
            </a:pPr>
            <a:r>
              <a:rPr lang="en-US" dirty="0"/>
              <a:t>The &lt;</a:t>
            </a:r>
            <a:r>
              <a:rPr lang="en-US" dirty="0" err="1"/>
              <a:t>ul</a:t>
            </a:r>
            <a:r>
              <a:rPr lang="en-US" dirty="0"/>
              <a:t>&gt; element is the </a:t>
            </a:r>
            <a:r>
              <a:rPr lang="en-US" b="1" dirty="0"/>
              <a:t>parent</a:t>
            </a:r>
            <a:r>
              <a:rPr lang="en-US" dirty="0"/>
              <a:t> of both &lt;li&gt; elements, and a </a:t>
            </a:r>
            <a:r>
              <a:rPr lang="en-US" b="1" dirty="0"/>
              <a:t>child</a:t>
            </a:r>
            <a:r>
              <a:rPr lang="en-US" dirty="0"/>
              <a:t> of &lt;div&gt;</a:t>
            </a:r>
          </a:p>
          <a:p>
            <a:pPr marL="0" indent="0">
              <a:buNone/>
            </a:pPr>
            <a:r>
              <a:rPr lang="en-US" dirty="0"/>
              <a:t>The left &lt;li&gt; element is the </a:t>
            </a:r>
            <a:r>
              <a:rPr lang="en-US" b="1" dirty="0"/>
              <a:t>parent</a:t>
            </a:r>
            <a:r>
              <a:rPr lang="en-US" dirty="0"/>
              <a:t> of &lt;span&gt;, </a:t>
            </a:r>
            <a:r>
              <a:rPr lang="en-US" b="1" dirty="0"/>
              <a:t>child</a:t>
            </a:r>
            <a:r>
              <a:rPr lang="en-US" dirty="0"/>
              <a:t> of &lt;</a:t>
            </a:r>
            <a:r>
              <a:rPr lang="en-US" dirty="0" err="1"/>
              <a:t>ul</a:t>
            </a:r>
            <a:r>
              <a:rPr lang="en-US" dirty="0"/>
              <a:t>&gt; and a </a:t>
            </a:r>
            <a:r>
              <a:rPr lang="en-US" b="1" dirty="0"/>
              <a:t>descendant</a:t>
            </a:r>
            <a:r>
              <a:rPr lang="en-US" dirty="0"/>
              <a:t> of &lt;div&gt;</a:t>
            </a:r>
          </a:p>
          <a:p>
            <a:pPr marL="0" indent="0">
              <a:buNone/>
            </a:pPr>
            <a:r>
              <a:rPr lang="en-US" dirty="0"/>
              <a:t>The &lt;span&gt; element is a </a:t>
            </a:r>
            <a:r>
              <a:rPr lang="en-US" b="1" dirty="0"/>
              <a:t>child</a:t>
            </a:r>
            <a:r>
              <a:rPr lang="en-US" dirty="0"/>
              <a:t> of the left &lt;li&gt; and a </a:t>
            </a:r>
            <a:r>
              <a:rPr lang="en-US" b="1" dirty="0"/>
              <a:t>descendant</a:t>
            </a:r>
            <a:r>
              <a:rPr lang="en-US" dirty="0"/>
              <a:t> of &lt;</a:t>
            </a:r>
            <a:r>
              <a:rPr lang="en-US" dirty="0" err="1"/>
              <a:t>ul</a:t>
            </a:r>
            <a:r>
              <a:rPr lang="en-US" dirty="0"/>
              <a:t>&gt; and &lt;div&gt;</a:t>
            </a:r>
          </a:p>
          <a:p>
            <a:pPr marL="0" indent="0">
              <a:buNone/>
            </a:pPr>
            <a:r>
              <a:rPr lang="en-US" dirty="0"/>
              <a:t>The two &lt;li&gt; elements are </a:t>
            </a:r>
            <a:r>
              <a:rPr lang="en-US" b="1" dirty="0"/>
              <a:t>siblings</a:t>
            </a:r>
            <a:r>
              <a:rPr lang="en-US" dirty="0"/>
              <a:t> (they share the same parent)</a:t>
            </a:r>
          </a:p>
          <a:p>
            <a:pPr marL="0" indent="0">
              <a:buNone/>
            </a:pPr>
            <a:r>
              <a:rPr lang="en-US" dirty="0"/>
              <a:t>The right &lt;li&gt; element is the </a:t>
            </a:r>
            <a:r>
              <a:rPr lang="en-US" b="1" dirty="0"/>
              <a:t>parent</a:t>
            </a:r>
            <a:r>
              <a:rPr lang="en-US" dirty="0"/>
              <a:t> of &lt;b&gt;, </a:t>
            </a:r>
            <a:r>
              <a:rPr lang="en-US" b="1" dirty="0"/>
              <a:t>child</a:t>
            </a:r>
            <a:r>
              <a:rPr lang="en-US" dirty="0"/>
              <a:t> of &lt;</a:t>
            </a:r>
            <a:r>
              <a:rPr lang="en-US" dirty="0" err="1"/>
              <a:t>ul</a:t>
            </a:r>
            <a:r>
              <a:rPr lang="en-US" dirty="0"/>
              <a:t>&gt; and a </a:t>
            </a:r>
            <a:r>
              <a:rPr lang="en-US" b="1" dirty="0"/>
              <a:t>descendant</a:t>
            </a:r>
            <a:r>
              <a:rPr lang="en-US" dirty="0"/>
              <a:t> of &lt;div&gt;</a:t>
            </a:r>
          </a:p>
          <a:p>
            <a:pPr marL="0" indent="0">
              <a:buNone/>
            </a:pPr>
            <a:r>
              <a:rPr lang="en-US" dirty="0"/>
              <a:t>The &lt;b&gt; element is a </a:t>
            </a:r>
            <a:r>
              <a:rPr lang="en-US" b="1" dirty="0"/>
              <a:t>child</a:t>
            </a:r>
            <a:r>
              <a:rPr lang="en-US" dirty="0"/>
              <a:t> of the right &lt;li&gt; and a </a:t>
            </a:r>
            <a:r>
              <a:rPr lang="en-US" b="1" dirty="0"/>
              <a:t>descendant</a:t>
            </a:r>
            <a:r>
              <a:rPr lang="en-US" dirty="0"/>
              <a:t> of &lt;</a:t>
            </a:r>
            <a:r>
              <a:rPr lang="en-US" dirty="0" err="1"/>
              <a:t>ul</a:t>
            </a:r>
            <a:r>
              <a:rPr lang="en-US" dirty="0"/>
              <a:t>&gt; and &lt;div&gt;</a:t>
            </a:r>
          </a:p>
          <a:p>
            <a:pPr marL="0" indent="0">
              <a:buNone/>
            </a:pPr>
            <a:endParaRPr lang="en-US" dirty="0"/>
          </a:p>
        </p:txBody>
      </p:sp>
    </p:spTree>
    <p:extLst>
      <p:ext uri="{BB962C8B-B14F-4D97-AF65-F5344CB8AC3E}">
        <p14:creationId xmlns:p14="http://schemas.microsoft.com/office/powerpoint/2010/main" val="556988505"/>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jQuery</a:t>
            </a:r>
            <a:r>
              <a:rPr lang="en-US" dirty="0"/>
              <a:t> Traversing - Ancestors</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a:t>Traversing Up the DOM Tree</a:t>
            </a:r>
          </a:p>
          <a:p>
            <a:pPr marL="0" indent="0">
              <a:buNone/>
            </a:pPr>
            <a:r>
              <a:rPr lang="en-US" dirty="0"/>
              <a:t>Three useful </a:t>
            </a:r>
            <a:r>
              <a:rPr lang="en-US" dirty="0" err="1"/>
              <a:t>jQuery</a:t>
            </a:r>
            <a:r>
              <a:rPr lang="en-US" dirty="0"/>
              <a:t> methods for traversing up the DOM tree are:</a:t>
            </a:r>
          </a:p>
          <a:p>
            <a:pPr marL="0" indent="0">
              <a:buNone/>
            </a:pPr>
            <a:r>
              <a:rPr lang="en-US" dirty="0"/>
              <a:t>parent()</a:t>
            </a:r>
          </a:p>
          <a:p>
            <a:pPr marL="0" indent="0">
              <a:buNone/>
            </a:pPr>
            <a:r>
              <a:rPr lang="en-US" dirty="0"/>
              <a:t>parents()</a:t>
            </a:r>
          </a:p>
          <a:p>
            <a:pPr marL="0" indent="0">
              <a:buNone/>
            </a:pPr>
            <a:r>
              <a:rPr lang="en-US" dirty="0" err="1"/>
              <a:t>parentsUntil</a:t>
            </a:r>
            <a:r>
              <a:rPr lang="en-US" dirty="0"/>
              <a:t>()</a:t>
            </a:r>
          </a:p>
          <a:p>
            <a:pPr marL="0" indent="0">
              <a:buNone/>
            </a:pPr>
            <a:r>
              <a:rPr lang="en-US" dirty="0"/>
              <a:t/>
            </a:r>
            <a:br>
              <a:rPr lang="en-US" dirty="0"/>
            </a:br>
            <a:endParaRPr lang="en-US" dirty="0"/>
          </a:p>
        </p:txBody>
      </p:sp>
    </p:spTree>
    <p:extLst>
      <p:ext uri="{BB962C8B-B14F-4D97-AF65-F5344CB8AC3E}">
        <p14:creationId xmlns:p14="http://schemas.microsoft.com/office/powerpoint/2010/main" val="34834614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Inline Elements</a:t>
            </a:r>
          </a:p>
          <a:p>
            <a:r>
              <a:rPr lang="en-US" dirty="0"/>
              <a:t>An inline element does not start on a new line and only takes up as much width as necessary.</a:t>
            </a:r>
          </a:p>
          <a:p>
            <a:r>
              <a:rPr lang="en-US" dirty="0" smtClean="0"/>
              <a:t>This is an inline &lt;span&gt; element inside a paragraph.</a:t>
            </a:r>
          </a:p>
          <a:p>
            <a:endParaRPr lang="en-US" dirty="0"/>
          </a:p>
        </p:txBody>
      </p:sp>
    </p:spTree>
    <p:extLst>
      <p:ext uri="{BB962C8B-B14F-4D97-AF65-F5344CB8AC3E}">
        <p14:creationId xmlns:p14="http://schemas.microsoft.com/office/powerpoint/2010/main" val="552259477"/>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858000"/>
          </a:xfrm>
        </p:spPr>
        <p:txBody>
          <a:bodyPr>
            <a:normAutofit fontScale="62500" lnSpcReduction="20000"/>
          </a:bodyPr>
          <a:lstStyle/>
          <a:p>
            <a:pPr marL="0" indent="0">
              <a:buNone/>
            </a:pPr>
            <a:r>
              <a:rPr lang="en-US" dirty="0"/>
              <a:t>&lt;script&gt;</a:t>
            </a:r>
          </a:p>
          <a:p>
            <a:pPr marL="0" indent="0">
              <a:buNone/>
            </a:pPr>
            <a:r>
              <a:rPr lang="en-US" dirty="0"/>
              <a:t>$(document).ready(function(){</a:t>
            </a:r>
          </a:p>
          <a:p>
            <a:pPr marL="0" indent="0">
              <a:buNone/>
            </a:pPr>
            <a:r>
              <a:rPr lang="en-US" dirty="0"/>
              <a:t>  $("span").parent().</a:t>
            </a:r>
            <a:r>
              <a:rPr lang="en-US" dirty="0" err="1"/>
              <a:t>css</a:t>
            </a:r>
            <a:r>
              <a:rPr lang="en-US" dirty="0"/>
              <a:t>({"color": "red", "border": "2px solid red"});</a:t>
            </a:r>
          </a:p>
          <a:p>
            <a:pPr marL="0" indent="0">
              <a:buNone/>
            </a:pPr>
            <a:r>
              <a:rPr lang="en-US" dirty="0"/>
              <a:t>});</a:t>
            </a:r>
          </a:p>
          <a:p>
            <a:pPr marL="0" indent="0">
              <a:buNone/>
            </a:pPr>
            <a:r>
              <a:rPr lang="en-US" dirty="0"/>
              <a:t>&lt;/script&gt;</a:t>
            </a:r>
          </a:p>
          <a:p>
            <a:pPr marL="0" indent="0">
              <a:buNone/>
            </a:pPr>
            <a:r>
              <a:rPr lang="en-US" dirty="0"/>
              <a:t>&lt;/head&gt;</a:t>
            </a:r>
          </a:p>
          <a:p>
            <a:pPr marL="0" indent="0">
              <a:buNone/>
            </a:pPr>
            <a:r>
              <a:rPr lang="en-US" dirty="0"/>
              <a:t>&lt;body&gt;</a:t>
            </a:r>
          </a:p>
          <a:p>
            <a:pPr marL="0" indent="0">
              <a:buNone/>
            </a:pPr>
            <a:endParaRPr lang="en-US" dirty="0"/>
          </a:p>
          <a:p>
            <a:pPr marL="0" indent="0">
              <a:buNone/>
            </a:pPr>
            <a:r>
              <a:rPr lang="en-US" dirty="0"/>
              <a:t>&lt;div class="ancestors"&gt;</a:t>
            </a:r>
          </a:p>
          <a:p>
            <a:pPr marL="0" indent="0">
              <a:buNone/>
            </a:pPr>
            <a:r>
              <a:rPr lang="en-US" dirty="0"/>
              <a:t>  &lt;div style="width:500px;"&gt;div (great-grandparent)</a:t>
            </a:r>
          </a:p>
          <a:p>
            <a:pPr marL="0" indent="0">
              <a:buNone/>
            </a:pPr>
            <a:r>
              <a:rPr lang="en-US" dirty="0"/>
              <a:t>    &lt;</a:t>
            </a:r>
            <a:r>
              <a:rPr lang="en-US" dirty="0" err="1"/>
              <a:t>ul</a:t>
            </a:r>
            <a:r>
              <a:rPr lang="en-US" dirty="0"/>
              <a:t>&gt;</a:t>
            </a:r>
            <a:r>
              <a:rPr lang="en-US" dirty="0" err="1"/>
              <a:t>ul</a:t>
            </a:r>
            <a:r>
              <a:rPr lang="en-US" dirty="0"/>
              <a:t> (grandparent)  </a:t>
            </a:r>
          </a:p>
          <a:p>
            <a:pPr marL="0" indent="0">
              <a:buNone/>
            </a:pPr>
            <a:r>
              <a:rPr lang="en-US" dirty="0"/>
              <a:t>      &lt;li&gt;li (direct parent)</a:t>
            </a:r>
          </a:p>
          <a:p>
            <a:pPr marL="0" indent="0">
              <a:buNone/>
            </a:pPr>
            <a:r>
              <a:rPr lang="en-US" dirty="0"/>
              <a:t>        &lt;span&gt;span&lt;/span&gt;</a:t>
            </a:r>
          </a:p>
          <a:p>
            <a:pPr marL="0" indent="0">
              <a:buNone/>
            </a:pPr>
            <a:r>
              <a:rPr lang="en-US" dirty="0"/>
              <a:t>      &lt;/li&gt;</a:t>
            </a:r>
          </a:p>
          <a:p>
            <a:pPr marL="0" indent="0">
              <a:buNone/>
            </a:pPr>
            <a:r>
              <a:rPr lang="en-US" dirty="0"/>
              <a:t>    &lt;/</a:t>
            </a:r>
            <a:r>
              <a:rPr lang="en-US" dirty="0" err="1"/>
              <a:t>ul</a:t>
            </a:r>
            <a:r>
              <a:rPr lang="en-US" dirty="0"/>
              <a:t>&gt;   </a:t>
            </a:r>
          </a:p>
          <a:p>
            <a:pPr marL="0" indent="0">
              <a:buNone/>
            </a:pPr>
            <a:r>
              <a:rPr lang="en-US" dirty="0"/>
              <a:t>  &lt;/div&gt;</a:t>
            </a:r>
          </a:p>
          <a:p>
            <a:pPr marL="0" indent="0">
              <a:buNone/>
            </a:pPr>
            <a:endParaRPr lang="en-US" dirty="0"/>
          </a:p>
          <a:p>
            <a:pPr marL="0" indent="0">
              <a:buNone/>
            </a:pPr>
            <a:r>
              <a:rPr lang="en-US" dirty="0"/>
              <a:t>  &lt;div style="width:500px;"&gt;div (grandparent)   </a:t>
            </a:r>
          </a:p>
          <a:p>
            <a:pPr marL="0" indent="0">
              <a:buNone/>
            </a:pPr>
            <a:r>
              <a:rPr lang="en-US" dirty="0"/>
              <a:t>    &lt;p&gt;p (direct parent)</a:t>
            </a:r>
          </a:p>
          <a:p>
            <a:pPr marL="0" indent="0">
              <a:buNone/>
            </a:pPr>
            <a:r>
              <a:rPr lang="en-US" dirty="0"/>
              <a:t>      &lt;span&gt;span&lt;/span&gt;</a:t>
            </a:r>
          </a:p>
          <a:p>
            <a:pPr marL="0" indent="0">
              <a:buNone/>
            </a:pPr>
            <a:r>
              <a:rPr lang="en-US" dirty="0"/>
              <a:t>    &lt;/p&gt; </a:t>
            </a:r>
          </a:p>
          <a:p>
            <a:pPr marL="0" indent="0">
              <a:buNone/>
            </a:pPr>
            <a:r>
              <a:rPr lang="en-US" dirty="0"/>
              <a:t>  &lt;/div</a:t>
            </a:r>
            <a:r>
              <a:rPr lang="en-US" dirty="0" smtClean="0"/>
              <a:t>&gt;</a:t>
            </a:r>
            <a:endParaRPr lang="en-US" dirty="0"/>
          </a:p>
        </p:txBody>
      </p:sp>
    </p:spTree>
    <p:extLst>
      <p:ext uri="{BB962C8B-B14F-4D97-AF65-F5344CB8AC3E}">
        <p14:creationId xmlns:p14="http://schemas.microsoft.com/office/powerpoint/2010/main" val="83165851"/>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7863" y="1419225"/>
            <a:ext cx="5248275" cy="401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4788131"/>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r>
              <a:rPr lang="en-US" dirty="0"/>
              <a:t>Traversing Down the DOM Tree</a:t>
            </a:r>
          </a:p>
          <a:p>
            <a:pPr marL="0" indent="0">
              <a:buNone/>
            </a:pPr>
            <a:r>
              <a:rPr lang="en-US" dirty="0"/>
              <a:t>Two useful </a:t>
            </a:r>
            <a:r>
              <a:rPr lang="en-US" dirty="0" err="1"/>
              <a:t>jQuery</a:t>
            </a:r>
            <a:r>
              <a:rPr lang="en-US" dirty="0"/>
              <a:t> methods for traversing down the DOM tree are:</a:t>
            </a:r>
          </a:p>
          <a:p>
            <a:pPr marL="0" indent="0">
              <a:buNone/>
            </a:pPr>
            <a:r>
              <a:rPr lang="en-US" dirty="0"/>
              <a:t>children()</a:t>
            </a:r>
          </a:p>
          <a:p>
            <a:pPr marL="0" indent="0">
              <a:buNone/>
            </a:pPr>
            <a:r>
              <a:rPr lang="en-US" dirty="0"/>
              <a:t>find()</a:t>
            </a:r>
          </a:p>
          <a:p>
            <a:pPr marL="0" indent="0">
              <a:buNone/>
            </a:pPr>
            <a:r>
              <a:rPr lang="en-US" dirty="0"/>
              <a:t/>
            </a:r>
            <a:br>
              <a:rPr lang="en-US" dirty="0"/>
            </a:br>
            <a:endParaRPr lang="en-US" dirty="0"/>
          </a:p>
        </p:txBody>
      </p:sp>
    </p:spTree>
    <p:extLst>
      <p:ext uri="{BB962C8B-B14F-4D97-AF65-F5344CB8AC3E}">
        <p14:creationId xmlns:p14="http://schemas.microsoft.com/office/powerpoint/2010/main" val="1238790668"/>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marL="0" indent="0">
              <a:buNone/>
            </a:pPr>
            <a:r>
              <a:rPr lang="en-US" dirty="0"/>
              <a:t>Traversing Sideways in The DOM Tree</a:t>
            </a:r>
          </a:p>
          <a:p>
            <a:pPr marL="0" indent="0">
              <a:buNone/>
            </a:pPr>
            <a:r>
              <a:rPr lang="en-US" dirty="0"/>
              <a:t>There are many useful </a:t>
            </a:r>
            <a:r>
              <a:rPr lang="en-US" dirty="0" err="1"/>
              <a:t>jQuery</a:t>
            </a:r>
            <a:r>
              <a:rPr lang="en-US" dirty="0"/>
              <a:t> methods for traversing sideways in the DOM tree:</a:t>
            </a:r>
          </a:p>
          <a:p>
            <a:pPr marL="0" indent="0">
              <a:buNone/>
            </a:pPr>
            <a:r>
              <a:rPr lang="en-US" dirty="0"/>
              <a:t>siblings()</a:t>
            </a:r>
          </a:p>
          <a:p>
            <a:pPr marL="0" indent="0">
              <a:buNone/>
            </a:pPr>
            <a:r>
              <a:rPr lang="en-US" dirty="0"/>
              <a:t>next()</a:t>
            </a:r>
          </a:p>
          <a:p>
            <a:pPr marL="0" indent="0">
              <a:buNone/>
            </a:pPr>
            <a:r>
              <a:rPr lang="en-US" dirty="0" err="1"/>
              <a:t>nextAll</a:t>
            </a:r>
            <a:r>
              <a:rPr lang="en-US" dirty="0"/>
              <a:t>()</a:t>
            </a:r>
          </a:p>
          <a:p>
            <a:pPr marL="0" indent="0">
              <a:buNone/>
            </a:pPr>
            <a:r>
              <a:rPr lang="en-US" dirty="0" err="1"/>
              <a:t>nextUntil</a:t>
            </a:r>
            <a:r>
              <a:rPr lang="en-US" dirty="0"/>
              <a:t>()</a:t>
            </a:r>
          </a:p>
          <a:p>
            <a:pPr marL="0" indent="0">
              <a:buNone/>
            </a:pPr>
            <a:r>
              <a:rPr lang="en-US" dirty="0" err="1"/>
              <a:t>prev</a:t>
            </a:r>
            <a:r>
              <a:rPr lang="en-US" dirty="0"/>
              <a:t>()</a:t>
            </a:r>
          </a:p>
          <a:p>
            <a:pPr marL="0" indent="0">
              <a:buNone/>
            </a:pPr>
            <a:r>
              <a:rPr lang="en-US" dirty="0" err="1"/>
              <a:t>prevAll</a:t>
            </a:r>
            <a:r>
              <a:rPr lang="en-US" dirty="0"/>
              <a:t>()</a:t>
            </a:r>
          </a:p>
          <a:p>
            <a:pPr marL="0" indent="0">
              <a:buNone/>
            </a:pPr>
            <a:r>
              <a:rPr lang="en-US" dirty="0" err="1"/>
              <a:t>prevUntil</a:t>
            </a:r>
            <a:r>
              <a:rPr lang="en-US" dirty="0"/>
              <a:t>()</a:t>
            </a:r>
          </a:p>
          <a:p>
            <a:pPr marL="0" indent="0">
              <a:buNone/>
            </a:pPr>
            <a:r>
              <a:rPr lang="en-US" dirty="0"/>
              <a:t/>
            </a:r>
            <a:br>
              <a:rPr lang="en-US" dirty="0"/>
            </a:br>
            <a:endParaRPr lang="en-US" dirty="0"/>
          </a:p>
        </p:txBody>
      </p:sp>
    </p:spTree>
    <p:extLst>
      <p:ext uri="{BB962C8B-B14F-4D97-AF65-F5344CB8AC3E}">
        <p14:creationId xmlns:p14="http://schemas.microsoft.com/office/powerpoint/2010/main" val="4129423908"/>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jQuery</a:t>
            </a:r>
            <a:r>
              <a:rPr lang="en-US" dirty="0"/>
              <a:t> Traversing - Filtering</a:t>
            </a:r>
            <a:br>
              <a:rPr lang="en-US" dirty="0"/>
            </a:br>
            <a:endParaRPr lang="en-US" dirty="0"/>
          </a:p>
        </p:txBody>
      </p:sp>
      <p:sp>
        <p:nvSpPr>
          <p:cNvPr id="3" name="Content Placeholder 2"/>
          <p:cNvSpPr>
            <a:spLocks noGrp="1"/>
          </p:cNvSpPr>
          <p:nvPr>
            <p:ph idx="1"/>
          </p:nvPr>
        </p:nvSpPr>
        <p:spPr/>
        <p:txBody>
          <a:bodyPr/>
          <a:lstStyle/>
          <a:p>
            <a:r>
              <a:rPr lang="en-US" dirty="0"/>
              <a:t>The first(), last(), </a:t>
            </a:r>
            <a:r>
              <a:rPr lang="en-US" dirty="0" err="1"/>
              <a:t>eq</a:t>
            </a:r>
            <a:r>
              <a:rPr lang="en-US"/>
              <a:t>(), filter() and not() Methods</a:t>
            </a:r>
          </a:p>
          <a:p>
            <a:endParaRPr lang="en-US"/>
          </a:p>
        </p:txBody>
      </p:sp>
    </p:spTree>
    <p:extLst>
      <p:ext uri="{BB962C8B-B14F-4D97-AF65-F5344CB8AC3E}">
        <p14:creationId xmlns:p14="http://schemas.microsoft.com/office/powerpoint/2010/main" val="3618988070"/>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Mobile-specific enhancements</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428092440"/>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Browser Detection Using </a:t>
            </a:r>
            <a:r>
              <a:rPr lang="en-US" b="1" dirty="0" err="1" smtClean="0"/>
              <a:t>Javascript</a:t>
            </a:r>
            <a:endParaRPr lang="en-US" b="1" dirty="0"/>
          </a:p>
        </p:txBody>
      </p:sp>
      <p:sp>
        <p:nvSpPr>
          <p:cNvPr id="3" name="Content Placeholder 2"/>
          <p:cNvSpPr>
            <a:spLocks noGrp="1"/>
          </p:cNvSpPr>
          <p:nvPr>
            <p:ph idx="1"/>
          </p:nvPr>
        </p:nvSpPr>
        <p:spPr/>
        <p:txBody>
          <a:bodyPr/>
          <a:lstStyle/>
          <a:p>
            <a:r>
              <a:rPr lang="en-US" dirty="0" smtClean="0"/>
              <a:t>Uses </a:t>
            </a:r>
            <a:r>
              <a:rPr lang="en-US" dirty="0" err="1" smtClean="0"/>
              <a:t>navigator.userAgent.search</a:t>
            </a:r>
            <a:r>
              <a:rPr lang="en-US" dirty="0" smtClean="0"/>
              <a:t>(“Browser Name”)</a:t>
            </a:r>
          </a:p>
          <a:p>
            <a:r>
              <a:rPr lang="en-US" dirty="0" smtClean="0"/>
              <a:t>Browser Names</a:t>
            </a:r>
          </a:p>
          <a:p>
            <a:pPr lvl="1"/>
            <a:r>
              <a:rPr lang="en-US" dirty="0"/>
              <a:t>Chrome</a:t>
            </a:r>
          </a:p>
          <a:p>
            <a:pPr lvl="1"/>
            <a:r>
              <a:rPr lang="en-US" dirty="0"/>
              <a:t>Safari</a:t>
            </a:r>
          </a:p>
          <a:p>
            <a:pPr lvl="1"/>
            <a:r>
              <a:rPr lang="en-US" dirty="0"/>
              <a:t>IE</a:t>
            </a:r>
          </a:p>
          <a:p>
            <a:pPr lvl="1"/>
            <a:r>
              <a:rPr lang="en-US" dirty="0"/>
              <a:t>Mozilla </a:t>
            </a:r>
          </a:p>
          <a:p>
            <a:pPr lvl="1"/>
            <a:r>
              <a:rPr lang="en-US" dirty="0" smtClean="0"/>
              <a:t>Opera</a:t>
            </a:r>
            <a:endParaRPr lang="en-US" dirty="0"/>
          </a:p>
          <a:p>
            <a:pPr lvl="1"/>
            <a:endParaRPr lang="en-US" dirty="0"/>
          </a:p>
        </p:txBody>
      </p:sp>
    </p:spTree>
    <p:extLst>
      <p:ext uri="{BB962C8B-B14F-4D97-AF65-F5344CB8AC3E}">
        <p14:creationId xmlns:p14="http://schemas.microsoft.com/office/powerpoint/2010/main" val="238493884"/>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r>
              <a:rPr lang="en-US" dirty="0" smtClean="0"/>
              <a:t>Write a </a:t>
            </a:r>
            <a:r>
              <a:rPr lang="en-US" dirty="0" err="1" smtClean="0"/>
              <a:t>JAVAScript</a:t>
            </a:r>
            <a:r>
              <a:rPr lang="en-US" dirty="0" smtClean="0"/>
              <a:t> Program to find the browser type that is used by the HTML when mouse clicks over a input button .</a:t>
            </a:r>
            <a:endParaRPr lang="en-US" dirty="0"/>
          </a:p>
        </p:txBody>
      </p:sp>
    </p:spTree>
    <p:extLst>
      <p:ext uri="{BB962C8B-B14F-4D97-AF65-F5344CB8AC3E}">
        <p14:creationId xmlns:p14="http://schemas.microsoft.com/office/powerpoint/2010/main" val="297670424"/>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534400" cy="4038600"/>
          </a:xfrm>
        </p:spPr>
        <p:txBody>
          <a:bodyPr>
            <a:normAutofit fontScale="70000" lnSpcReduction="20000"/>
          </a:bodyPr>
          <a:lstStyle/>
          <a:p>
            <a:pPr marL="0" indent="0">
              <a:buNone/>
            </a:pPr>
            <a:r>
              <a:rPr lang="en-US" dirty="0"/>
              <a:t>&lt;!DOCTYPE html&gt;</a:t>
            </a:r>
          </a:p>
          <a:p>
            <a:pPr marL="0" indent="0">
              <a:buNone/>
            </a:pPr>
            <a:r>
              <a:rPr lang="en-US" dirty="0"/>
              <a:t>&lt;html&gt;</a:t>
            </a:r>
          </a:p>
          <a:p>
            <a:pPr marL="0" indent="0">
              <a:buNone/>
            </a:pPr>
            <a:r>
              <a:rPr lang="en-US" dirty="0"/>
              <a:t>&lt;head&gt;</a:t>
            </a:r>
          </a:p>
          <a:p>
            <a:pPr marL="0" indent="0">
              <a:buNone/>
            </a:pPr>
            <a:r>
              <a:rPr lang="en-US" dirty="0"/>
              <a:t>  &lt;meta charset="utf-8"&gt;</a:t>
            </a:r>
          </a:p>
          <a:p>
            <a:pPr marL="0" indent="0">
              <a:buNone/>
            </a:pPr>
            <a:r>
              <a:rPr lang="en-US" dirty="0"/>
              <a:t>  &lt;title&gt;JS Bin&lt;/title&gt;</a:t>
            </a:r>
          </a:p>
          <a:p>
            <a:pPr marL="0" indent="0">
              <a:buNone/>
            </a:pPr>
            <a:r>
              <a:rPr lang="en-US" dirty="0"/>
              <a:t>&lt;/head&gt;</a:t>
            </a:r>
          </a:p>
          <a:p>
            <a:pPr marL="0" indent="0">
              <a:buNone/>
            </a:pPr>
            <a:r>
              <a:rPr lang="en-US" dirty="0"/>
              <a:t>&lt;body&gt;</a:t>
            </a:r>
          </a:p>
          <a:p>
            <a:pPr marL="0" indent="0">
              <a:buNone/>
            </a:pPr>
            <a:r>
              <a:rPr lang="en-US" dirty="0"/>
              <a:t>  </a:t>
            </a:r>
            <a:r>
              <a:rPr lang="en-US" dirty="0" smtClean="0"/>
              <a:t>  </a:t>
            </a:r>
            <a:r>
              <a:rPr lang="en-US" dirty="0"/>
              <a:t>&lt;input type="button" </a:t>
            </a:r>
            <a:r>
              <a:rPr lang="en-US" dirty="0" err="1" smtClean="0"/>
              <a:t>onclick</a:t>
            </a:r>
            <a:r>
              <a:rPr lang="en-US" dirty="0"/>
              <a:t>="</a:t>
            </a:r>
            <a:r>
              <a:rPr lang="en-US" dirty="0" err="1"/>
              <a:t>BrowserDetection</a:t>
            </a:r>
            <a:r>
              <a:rPr lang="en-US" dirty="0"/>
              <a:t>();" value="</a:t>
            </a:r>
            <a:r>
              <a:rPr lang="en-US" dirty="0" err="1"/>
              <a:t>GetBrowswerName</a:t>
            </a:r>
            <a:r>
              <a:rPr lang="en-US" dirty="0"/>
              <a:t>"/&gt;</a:t>
            </a:r>
          </a:p>
          <a:p>
            <a:pPr marL="0" indent="0">
              <a:buNone/>
            </a:pPr>
            <a:r>
              <a:rPr lang="en-US" dirty="0"/>
              <a:t>&lt;/body&gt;</a:t>
            </a:r>
          </a:p>
          <a:p>
            <a:pPr marL="0" indent="0">
              <a:buNone/>
            </a:pPr>
            <a:r>
              <a:rPr lang="en-US" dirty="0"/>
              <a:t>&lt;/html&gt;</a:t>
            </a:r>
          </a:p>
        </p:txBody>
      </p:sp>
    </p:spTree>
    <p:extLst>
      <p:ext uri="{BB962C8B-B14F-4D97-AF65-F5344CB8AC3E}">
        <p14:creationId xmlns:p14="http://schemas.microsoft.com/office/powerpoint/2010/main" val="2442679654"/>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858000"/>
          </a:xfrm>
        </p:spPr>
        <p:txBody>
          <a:bodyPr>
            <a:normAutofit fontScale="55000" lnSpcReduction="20000"/>
          </a:bodyPr>
          <a:lstStyle/>
          <a:p>
            <a:pPr marL="0" indent="0">
              <a:buNone/>
            </a:pPr>
            <a:r>
              <a:rPr lang="en-US" dirty="0"/>
              <a:t>function </a:t>
            </a:r>
            <a:r>
              <a:rPr lang="en-US" dirty="0" err="1"/>
              <a:t>BrowserDetection</a:t>
            </a:r>
            <a:r>
              <a:rPr lang="en-US" dirty="0"/>
              <a:t>() {</a:t>
            </a:r>
          </a:p>
          <a:p>
            <a:pPr marL="0" indent="0">
              <a:buNone/>
            </a:pPr>
            <a:r>
              <a:rPr lang="en-US" dirty="0"/>
              <a:t>                </a:t>
            </a:r>
          </a:p>
          <a:p>
            <a:pPr marL="0" indent="0">
              <a:buNone/>
            </a:pPr>
            <a:r>
              <a:rPr lang="en-US" dirty="0"/>
              <a:t>                //Check if browser is IE or not</a:t>
            </a:r>
          </a:p>
          <a:p>
            <a:pPr marL="0" indent="0">
              <a:buNone/>
            </a:pPr>
            <a:r>
              <a:rPr lang="en-US" dirty="0"/>
              <a:t>                if (</a:t>
            </a:r>
            <a:r>
              <a:rPr lang="en-US" dirty="0" err="1"/>
              <a:t>navigator.userAgent.search</a:t>
            </a:r>
            <a:r>
              <a:rPr lang="en-US" dirty="0"/>
              <a:t>("MSIE") &gt;= 0) {</a:t>
            </a:r>
          </a:p>
          <a:p>
            <a:pPr marL="0" indent="0">
              <a:buNone/>
            </a:pPr>
            <a:r>
              <a:rPr lang="en-US" dirty="0"/>
              <a:t>                    alert("Browser is </a:t>
            </a:r>
            <a:r>
              <a:rPr lang="en-US" dirty="0" err="1"/>
              <a:t>InternetExplorer</a:t>
            </a:r>
            <a:r>
              <a:rPr lang="en-US" dirty="0"/>
              <a:t>");</a:t>
            </a:r>
          </a:p>
          <a:p>
            <a:pPr marL="0" indent="0">
              <a:buNone/>
            </a:pPr>
            <a:r>
              <a:rPr lang="en-US" dirty="0"/>
              <a:t>                }</a:t>
            </a:r>
          </a:p>
          <a:p>
            <a:pPr marL="0" indent="0">
              <a:buNone/>
            </a:pPr>
            <a:r>
              <a:rPr lang="en-US" dirty="0"/>
              <a:t>                //Check if browser is Chrome or not</a:t>
            </a:r>
          </a:p>
          <a:p>
            <a:pPr marL="0" indent="0">
              <a:buNone/>
            </a:pPr>
            <a:r>
              <a:rPr lang="en-US" dirty="0"/>
              <a:t>                else if (</a:t>
            </a:r>
            <a:r>
              <a:rPr lang="en-US" dirty="0" err="1"/>
              <a:t>navigator.userAgent.search</a:t>
            </a:r>
            <a:r>
              <a:rPr lang="en-US" dirty="0"/>
              <a:t>("Chrome") &gt;= 0) {</a:t>
            </a:r>
          </a:p>
          <a:p>
            <a:pPr marL="0" indent="0">
              <a:buNone/>
            </a:pPr>
            <a:r>
              <a:rPr lang="en-US" dirty="0"/>
              <a:t>                    alert("Browser is Chrome");</a:t>
            </a:r>
          </a:p>
          <a:p>
            <a:pPr marL="0" indent="0">
              <a:buNone/>
            </a:pPr>
            <a:r>
              <a:rPr lang="en-US" dirty="0"/>
              <a:t>                }</a:t>
            </a:r>
          </a:p>
          <a:p>
            <a:pPr marL="0" indent="0">
              <a:buNone/>
            </a:pPr>
            <a:r>
              <a:rPr lang="en-US" dirty="0"/>
              <a:t>                //Check if browser is Firefox or not</a:t>
            </a:r>
          </a:p>
          <a:p>
            <a:pPr marL="0" indent="0">
              <a:buNone/>
            </a:pPr>
            <a:r>
              <a:rPr lang="en-US" dirty="0"/>
              <a:t>                else if (</a:t>
            </a:r>
            <a:r>
              <a:rPr lang="en-US" dirty="0" err="1"/>
              <a:t>navigator.userAgent.search</a:t>
            </a:r>
            <a:r>
              <a:rPr lang="en-US" dirty="0"/>
              <a:t>("Firefox") &gt;= 0) {</a:t>
            </a:r>
          </a:p>
          <a:p>
            <a:pPr marL="0" indent="0">
              <a:buNone/>
            </a:pPr>
            <a:r>
              <a:rPr lang="en-US" dirty="0"/>
              <a:t>                    alert("Browser is </a:t>
            </a:r>
            <a:r>
              <a:rPr lang="en-US" dirty="0" err="1"/>
              <a:t>FireFox</a:t>
            </a:r>
            <a:r>
              <a:rPr lang="en-US" dirty="0"/>
              <a:t>");</a:t>
            </a:r>
          </a:p>
          <a:p>
            <a:pPr marL="0" indent="0">
              <a:buNone/>
            </a:pPr>
            <a:r>
              <a:rPr lang="en-US" dirty="0"/>
              <a:t>                }</a:t>
            </a:r>
          </a:p>
          <a:p>
            <a:pPr marL="0" indent="0">
              <a:buNone/>
            </a:pPr>
            <a:r>
              <a:rPr lang="en-US" dirty="0"/>
              <a:t>                //Check if browser is Safari or not</a:t>
            </a:r>
          </a:p>
          <a:p>
            <a:pPr marL="0" indent="0">
              <a:buNone/>
            </a:pPr>
            <a:r>
              <a:rPr lang="en-US" dirty="0"/>
              <a:t>                else if (</a:t>
            </a:r>
            <a:r>
              <a:rPr lang="en-US" dirty="0" err="1"/>
              <a:t>navigator.userAgent.search</a:t>
            </a:r>
            <a:r>
              <a:rPr lang="en-US" dirty="0"/>
              <a:t>("Safari") &gt;= 0 &amp;&amp; </a:t>
            </a:r>
            <a:r>
              <a:rPr lang="en-US" dirty="0" smtClean="0"/>
              <a:t>			</a:t>
            </a:r>
            <a:r>
              <a:rPr lang="en-US" dirty="0" err="1" smtClean="0"/>
              <a:t>navigator.userAgent.search</a:t>
            </a:r>
            <a:r>
              <a:rPr lang="en-US" dirty="0"/>
              <a:t>("Chrome") &lt; 0) {</a:t>
            </a:r>
          </a:p>
          <a:p>
            <a:pPr marL="0" indent="0">
              <a:buNone/>
            </a:pPr>
            <a:r>
              <a:rPr lang="en-US" dirty="0"/>
              <a:t>                    alert("Browser is Safari");</a:t>
            </a:r>
          </a:p>
          <a:p>
            <a:pPr marL="0" indent="0">
              <a:buNone/>
            </a:pPr>
            <a:r>
              <a:rPr lang="en-US" dirty="0"/>
              <a:t>                }</a:t>
            </a:r>
          </a:p>
          <a:p>
            <a:pPr marL="0" indent="0">
              <a:buNone/>
            </a:pPr>
            <a:r>
              <a:rPr lang="en-US" dirty="0"/>
              <a:t>                //Check if browser is Opera or not</a:t>
            </a:r>
          </a:p>
          <a:p>
            <a:pPr marL="0" indent="0">
              <a:buNone/>
            </a:pPr>
            <a:r>
              <a:rPr lang="en-US" dirty="0"/>
              <a:t>                else if (</a:t>
            </a:r>
            <a:r>
              <a:rPr lang="en-US" dirty="0" err="1"/>
              <a:t>navigator.userAgent.search</a:t>
            </a:r>
            <a:r>
              <a:rPr lang="en-US" dirty="0"/>
              <a:t>("Opera") &gt;= 0) {</a:t>
            </a:r>
          </a:p>
          <a:p>
            <a:pPr marL="0" indent="0">
              <a:buNone/>
            </a:pPr>
            <a:r>
              <a:rPr lang="en-US" dirty="0"/>
              <a:t>                    alert("Browser is Opera");</a:t>
            </a:r>
          </a:p>
          <a:p>
            <a:pPr marL="0" indent="0">
              <a:buNone/>
            </a:pPr>
            <a:r>
              <a:rPr lang="en-US" dirty="0"/>
              <a:t>                }</a:t>
            </a:r>
          </a:p>
          <a:p>
            <a:pPr marL="0" indent="0">
              <a:buNone/>
            </a:pPr>
            <a:r>
              <a:rPr lang="en-US" dirty="0"/>
              <a:t>            }</a:t>
            </a:r>
          </a:p>
        </p:txBody>
      </p:sp>
    </p:spTree>
    <p:extLst>
      <p:ext uri="{BB962C8B-B14F-4D97-AF65-F5344CB8AC3E}">
        <p14:creationId xmlns:p14="http://schemas.microsoft.com/office/powerpoint/2010/main" val="41856880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Autofit/>
          </a:bodyPr>
          <a:lstStyle/>
          <a:p>
            <a:pPr marL="0" indent="0">
              <a:buNone/>
            </a:pPr>
            <a:r>
              <a:rPr lang="en-US" sz="2200" dirty="0">
                <a:hlinkClick r:id="rId2"/>
              </a:rPr>
              <a:t>&lt;a&gt;</a:t>
            </a:r>
            <a:endParaRPr lang="en-US" sz="2200" dirty="0"/>
          </a:p>
          <a:p>
            <a:pPr marL="0" indent="0">
              <a:buNone/>
            </a:pPr>
            <a:r>
              <a:rPr lang="en-US" sz="2200" dirty="0">
                <a:hlinkClick r:id="rId3"/>
              </a:rPr>
              <a:t>&lt;</a:t>
            </a:r>
            <a:r>
              <a:rPr lang="en-US" sz="2200" dirty="0" err="1">
                <a:hlinkClick r:id="rId3"/>
              </a:rPr>
              <a:t>abbr</a:t>
            </a:r>
            <a:r>
              <a:rPr lang="en-US" sz="2200" dirty="0">
                <a:hlinkClick r:id="rId3"/>
              </a:rPr>
              <a:t>&gt;</a:t>
            </a:r>
            <a:endParaRPr lang="en-US" sz="2200" dirty="0"/>
          </a:p>
          <a:p>
            <a:pPr marL="0" indent="0">
              <a:buNone/>
            </a:pPr>
            <a:r>
              <a:rPr lang="en-US" sz="2200" dirty="0">
                <a:hlinkClick r:id="rId4"/>
              </a:rPr>
              <a:t>&lt;acronym&gt;</a:t>
            </a:r>
            <a:endParaRPr lang="en-US" sz="2200" dirty="0"/>
          </a:p>
          <a:p>
            <a:pPr marL="0" indent="0">
              <a:buNone/>
            </a:pPr>
            <a:r>
              <a:rPr lang="en-US" sz="2200" dirty="0">
                <a:hlinkClick r:id="rId5"/>
              </a:rPr>
              <a:t>&lt;b&gt;</a:t>
            </a:r>
            <a:endParaRPr lang="en-US" sz="2200" dirty="0"/>
          </a:p>
          <a:p>
            <a:pPr marL="0" indent="0">
              <a:buNone/>
            </a:pPr>
            <a:r>
              <a:rPr lang="en-US" sz="2200" dirty="0">
                <a:hlinkClick r:id="rId6"/>
              </a:rPr>
              <a:t>&lt;</a:t>
            </a:r>
            <a:r>
              <a:rPr lang="en-US" sz="2200" dirty="0" err="1">
                <a:hlinkClick r:id="rId6"/>
              </a:rPr>
              <a:t>bdo</a:t>
            </a:r>
            <a:r>
              <a:rPr lang="en-US" sz="2200" dirty="0">
                <a:hlinkClick r:id="rId6"/>
              </a:rPr>
              <a:t>&gt;</a:t>
            </a:r>
            <a:endParaRPr lang="en-US" sz="2200" dirty="0"/>
          </a:p>
          <a:p>
            <a:pPr marL="0" indent="0">
              <a:buNone/>
            </a:pPr>
            <a:r>
              <a:rPr lang="en-US" sz="2200" dirty="0">
                <a:hlinkClick r:id="rId7"/>
              </a:rPr>
              <a:t>&lt;big&gt;</a:t>
            </a:r>
            <a:endParaRPr lang="en-US" sz="2200" dirty="0"/>
          </a:p>
          <a:p>
            <a:pPr marL="0" indent="0">
              <a:buNone/>
            </a:pPr>
            <a:r>
              <a:rPr lang="en-US" sz="2200" dirty="0">
                <a:hlinkClick r:id="rId8"/>
              </a:rPr>
              <a:t>&lt;</a:t>
            </a:r>
            <a:r>
              <a:rPr lang="en-US" sz="2200" dirty="0" err="1">
                <a:hlinkClick r:id="rId8"/>
              </a:rPr>
              <a:t>br</a:t>
            </a:r>
            <a:r>
              <a:rPr lang="en-US" sz="2200" dirty="0">
                <a:hlinkClick r:id="rId8"/>
              </a:rPr>
              <a:t>&gt;</a:t>
            </a:r>
            <a:endParaRPr lang="en-US" sz="2200" dirty="0"/>
          </a:p>
          <a:p>
            <a:pPr marL="0" indent="0">
              <a:buNone/>
            </a:pPr>
            <a:r>
              <a:rPr lang="en-US" sz="2200" dirty="0">
                <a:hlinkClick r:id="rId9"/>
              </a:rPr>
              <a:t>&lt;button&gt;</a:t>
            </a:r>
            <a:endParaRPr lang="en-US" sz="2200" dirty="0"/>
          </a:p>
          <a:p>
            <a:pPr marL="0" indent="0">
              <a:buNone/>
            </a:pPr>
            <a:r>
              <a:rPr lang="en-US" sz="2200" dirty="0">
                <a:hlinkClick r:id="rId10"/>
              </a:rPr>
              <a:t>&lt;cite&gt;</a:t>
            </a:r>
            <a:endParaRPr lang="en-US" sz="2200" dirty="0"/>
          </a:p>
          <a:p>
            <a:pPr marL="0" indent="0">
              <a:buNone/>
            </a:pPr>
            <a:r>
              <a:rPr lang="en-US" sz="2200" dirty="0">
                <a:hlinkClick r:id="rId11"/>
              </a:rPr>
              <a:t>&lt;code&gt;</a:t>
            </a:r>
            <a:endParaRPr lang="en-US" sz="2200" dirty="0"/>
          </a:p>
          <a:p>
            <a:pPr marL="0" indent="0">
              <a:buNone/>
            </a:pPr>
            <a:r>
              <a:rPr lang="en-US" sz="2200" dirty="0">
                <a:hlinkClick r:id="rId12"/>
              </a:rPr>
              <a:t>&lt;</a:t>
            </a:r>
            <a:r>
              <a:rPr lang="en-US" sz="2200" dirty="0" err="1">
                <a:hlinkClick r:id="rId12"/>
              </a:rPr>
              <a:t>dfn</a:t>
            </a:r>
            <a:r>
              <a:rPr lang="en-US" sz="2200" dirty="0">
                <a:hlinkClick r:id="rId12"/>
              </a:rPr>
              <a:t>&gt;</a:t>
            </a:r>
            <a:endParaRPr lang="en-US" sz="2200" dirty="0"/>
          </a:p>
          <a:p>
            <a:pPr marL="0" indent="0">
              <a:buNone/>
            </a:pPr>
            <a:r>
              <a:rPr lang="en-US" sz="2200" dirty="0">
                <a:hlinkClick r:id="rId13"/>
              </a:rPr>
              <a:t>&lt;</a:t>
            </a:r>
            <a:r>
              <a:rPr lang="en-US" sz="2200" dirty="0" err="1">
                <a:hlinkClick r:id="rId13"/>
              </a:rPr>
              <a:t>em</a:t>
            </a:r>
            <a:r>
              <a:rPr lang="en-US" sz="2200" dirty="0">
                <a:hlinkClick r:id="rId13"/>
              </a:rPr>
              <a:t>&gt;</a:t>
            </a:r>
            <a:endParaRPr lang="en-US" sz="2200" dirty="0"/>
          </a:p>
          <a:p>
            <a:pPr marL="0" indent="0">
              <a:buNone/>
            </a:pPr>
            <a:r>
              <a:rPr lang="en-US" sz="2200" dirty="0">
                <a:hlinkClick r:id="rId14"/>
              </a:rPr>
              <a:t>&lt;i&gt;</a:t>
            </a:r>
            <a:endParaRPr lang="en-US" sz="2200" dirty="0"/>
          </a:p>
          <a:p>
            <a:pPr marL="0" indent="0">
              <a:buNone/>
            </a:pPr>
            <a:r>
              <a:rPr lang="en-US" sz="2200" dirty="0">
                <a:hlinkClick r:id="rId15"/>
              </a:rPr>
              <a:t>&lt;</a:t>
            </a:r>
            <a:r>
              <a:rPr lang="en-US" sz="2200" dirty="0" err="1">
                <a:hlinkClick r:id="rId15"/>
              </a:rPr>
              <a:t>img</a:t>
            </a:r>
            <a:r>
              <a:rPr lang="en-US" sz="2200" dirty="0">
                <a:hlinkClick r:id="rId15"/>
              </a:rPr>
              <a:t>&gt;</a:t>
            </a:r>
            <a:endParaRPr lang="en-US" sz="2200" dirty="0"/>
          </a:p>
          <a:p>
            <a:pPr marL="0" indent="0">
              <a:buNone/>
            </a:pPr>
            <a:r>
              <a:rPr lang="en-US" sz="2200" dirty="0">
                <a:hlinkClick r:id="rId16"/>
              </a:rPr>
              <a:t>&lt;input&gt;</a:t>
            </a:r>
            <a:endParaRPr lang="en-US" sz="2200" dirty="0"/>
          </a:p>
          <a:p>
            <a:pPr marL="0" indent="0">
              <a:buNone/>
            </a:pPr>
            <a:r>
              <a:rPr lang="en-US" sz="2200" dirty="0">
                <a:hlinkClick r:id="rId17"/>
              </a:rPr>
              <a:t>&lt;</a:t>
            </a:r>
            <a:r>
              <a:rPr lang="en-US" sz="2200" dirty="0" err="1">
                <a:hlinkClick r:id="rId17"/>
              </a:rPr>
              <a:t>kbd</a:t>
            </a:r>
            <a:r>
              <a:rPr lang="en-US" sz="2200" dirty="0">
                <a:hlinkClick r:id="rId17"/>
              </a:rPr>
              <a:t>&gt;</a:t>
            </a:r>
            <a:endParaRPr lang="en-US" sz="2200" dirty="0"/>
          </a:p>
          <a:p>
            <a:pPr marL="0" indent="0">
              <a:buNone/>
            </a:pPr>
            <a:r>
              <a:rPr lang="en-US" sz="2200" dirty="0">
                <a:hlinkClick r:id="rId18"/>
              </a:rPr>
              <a:t>&lt;label&gt;</a:t>
            </a:r>
            <a:endParaRPr lang="en-US" sz="2200" dirty="0"/>
          </a:p>
          <a:p>
            <a:pPr marL="0" indent="0">
              <a:buNone/>
            </a:pPr>
            <a:r>
              <a:rPr lang="en-US" sz="2200" dirty="0">
                <a:hlinkClick r:id="rId19"/>
              </a:rPr>
              <a:t>&lt;map&gt;</a:t>
            </a:r>
            <a:endParaRPr lang="en-US" sz="2200" dirty="0"/>
          </a:p>
          <a:p>
            <a:pPr marL="0" indent="0">
              <a:buNone/>
            </a:pPr>
            <a:r>
              <a:rPr lang="en-US" sz="2200" dirty="0">
                <a:hlinkClick r:id="rId20"/>
              </a:rPr>
              <a:t>&lt;object&gt;</a:t>
            </a:r>
            <a:endParaRPr lang="en-US" sz="2200" dirty="0"/>
          </a:p>
          <a:p>
            <a:pPr marL="0" indent="0">
              <a:buNone/>
            </a:pPr>
            <a:r>
              <a:rPr lang="en-US" sz="2200" dirty="0">
                <a:hlinkClick r:id="rId21"/>
              </a:rPr>
              <a:t>&lt;output&gt;</a:t>
            </a:r>
            <a:endParaRPr lang="en-US" sz="2200" dirty="0"/>
          </a:p>
          <a:p>
            <a:pPr marL="0" indent="0">
              <a:buNone/>
            </a:pPr>
            <a:r>
              <a:rPr lang="en-US" sz="2200" dirty="0">
                <a:hlinkClick r:id="rId22"/>
              </a:rPr>
              <a:t>&lt;q&gt;</a:t>
            </a:r>
            <a:endParaRPr lang="en-US" sz="2200" dirty="0"/>
          </a:p>
          <a:p>
            <a:pPr marL="0" indent="0">
              <a:buNone/>
            </a:pPr>
            <a:r>
              <a:rPr lang="en-US" sz="2200" dirty="0">
                <a:hlinkClick r:id="rId23"/>
              </a:rPr>
              <a:t>&lt;</a:t>
            </a:r>
            <a:r>
              <a:rPr lang="en-US" sz="2200" dirty="0" err="1">
                <a:hlinkClick r:id="rId23"/>
              </a:rPr>
              <a:t>samp</a:t>
            </a:r>
            <a:r>
              <a:rPr lang="en-US" sz="2200" dirty="0">
                <a:hlinkClick r:id="rId23"/>
              </a:rPr>
              <a:t>&gt;</a:t>
            </a:r>
            <a:endParaRPr lang="en-US" sz="2200" dirty="0"/>
          </a:p>
          <a:p>
            <a:pPr marL="0" indent="0">
              <a:buNone/>
            </a:pPr>
            <a:r>
              <a:rPr lang="en-US" sz="2200" dirty="0">
                <a:hlinkClick r:id="rId24"/>
              </a:rPr>
              <a:t>&lt;script&gt;</a:t>
            </a:r>
            <a:endParaRPr lang="en-US" sz="2200" dirty="0"/>
          </a:p>
          <a:p>
            <a:pPr marL="0" indent="0">
              <a:buNone/>
            </a:pPr>
            <a:r>
              <a:rPr lang="en-US" sz="2200" dirty="0">
                <a:hlinkClick r:id="rId25"/>
              </a:rPr>
              <a:t>&lt;select&gt;</a:t>
            </a:r>
            <a:endParaRPr lang="en-US" sz="2200" dirty="0"/>
          </a:p>
          <a:p>
            <a:pPr marL="0" indent="0">
              <a:buNone/>
            </a:pPr>
            <a:r>
              <a:rPr lang="en-US" sz="2200" dirty="0">
                <a:hlinkClick r:id="rId26"/>
              </a:rPr>
              <a:t>&lt;small&gt;</a:t>
            </a:r>
            <a:endParaRPr lang="en-US" sz="2200" dirty="0"/>
          </a:p>
          <a:p>
            <a:pPr marL="0" indent="0">
              <a:buNone/>
            </a:pPr>
            <a:r>
              <a:rPr lang="en-US" sz="2200" dirty="0">
                <a:hlinkClick r:id="rId27"/>
              </a:rPr>
              <a:t>&lt;span&gt;</a:t>
            </a:r>
            <a:endParaRPr lang="en-US" sz="2200" dirty="0"/>
          </a:p>
          <a:p>
            <a:pPr marL="0" indent="0">
              <a:buNone/>
            </a:pPr>
            <a:r>
              <a:rPr lang="en-US" sz="2200" dirty="0">
                <a:hlinkClick r:id="rId28"/>
              </a:rPr>
              <a:t>&lt;strong&gt;</a:t>
            </a:r>
            <a:endParaRPr lang="en-US" sz="2200" dirty="0"/>
          </a:p>
          <a:p>
            <a:pPr marL="0" indent="0">
              <a:buNone/>
            </a:pPr>
            <a:r>
              <a:rPr lang="en-US" sz="2200" dirty="0">
                <a:hlinkClick r:id="rId29"/>
              </a:rPr>
              <a:t>&lt;sub&gt;</a:t>
            </a:r>
            <a:endParaRPr lang="en-US" sz="2200" dirty="0"/>
          </a:p>
          <a:p>
            <a:pPr marL="0" indent="0">
              <a:buNone/>
            </a:pPr>
            <a:r>
              <a:rPr lang="en-US" sz="2200" dirty="0">
                <a:hlinkClick r:id="rId30"/>
              </a:rPr>
              <a:t>&lt;sup&gt;</a:t>
            </a:r>
            <a:endParaRPr lang="en-US" sz="2200" dirty="0"/>
          </a:p>
          <a:p>
            <a:pPr marL="0" indent="0">
              <a:buNone/>
            </a:pPr>
            <a:r>
              <a:rPr lang="en-US" sz="2200" dirty="0">
                <a:hlinkClick r:id="rId31"/>
              </a:rPr>
              <a:t>&lt;</a:t>
            </a:r>
            <a:r>
              <a:rPr lang="en-US" sz="2200" dirty="0" err="1">
                <a:hlinkClick r:id="rId31"/>
              </a:rPr>
              <a:t>textarea</a:t>
            </a:r>
            <a:r>
              <a:rPr lang="en-US" sz="2200" dirty="0">
                <a:hlinkClick r:id="rId31"/>
              </a:rPr>
              <a:t>&gt;</a:t>
            </a:r>
            <a:endParaRPr lang="en-US" sz="2200" dirty="0"/>
          </a:p>
          <a:p>
            <a:pPr marL="0" indent="0">
              <a:buNone/>
            </a:pPr>
            <a:r>
              <a:rPr lang="en-US" sz="2200" dirty="0">
                <a:hlinkClick r:id="rId32"/>
              </a:rPr>
              <a:t>&lt;time&gt;</a:t>
            </a:r>
            <a:endParaRPr lang="en-US" sz="2200" dirty="0"/>
          </a:p>
          <a:p>
            <a:pPr marL="0" indent="0">
              <a:buNone/>
            </a:pPr>
            <a:r>
              <a:rPr lang="en-US" sz="2200" dirty="0">
                <a:hlinkClick r:id="rId33"/>
              </a:rPr>
              <a:t>&lt;</a:t>
            </a:r>
            <a:r>
              <a:rPr lang="en-US" sz="2200" dirty="0" err="1">
                <a:hlinkClick r:id="rId33"/>
              </a:rPr>
              <a:t>tt</a:t>
            </a:r>
            <a:r>
              <a:rPr lang="en-US" sz="2200" dirty="0">
                <a:hlinkClick r:id="rId33"/>
              </a:rPr>
              <a:t>&gt;</a:t>
            </a:r>
            <a:endParaRPr lang="en-US" sz="2200" dirty="0"/>
          </a:p>
          <a:p>
            <a:pPr marL="0" indent="0">
              <a:buNone/>
            </a:pPr>
            <a:r>
              <a:rPr lang="en-US" sz="2200" dirty="0">
                <a:hlinkClick r:id="rId34"/>
              </a:rPr>
              <a:t>&lt;</a:t>
            </a:r>
            <a:r>
              <a:rPr lang="en-US" sz="2200" dirty="0" err="1">
                <a:hlinkClick r:id="rId34"/>
              </a:rPr>
              <a:t>var</a:t>
            </a:r>
            <a:r>
              <a:rPr lang="en-US" sz="2200" dirty="0">
                <a:hlinkClick r:id="rId34"/>
              </a:rPr>
              <a:t>&gt;</a:t>
            </a:r>
            <a:endParaRPr lang="en-US" sz="2200" dirty="0"/>
          </a:p>
          <a:p>
            <a:pPr marL="0" indent="0">
              <a:buNone/>
            </a:pPr>
            <a:endParaRPr lang="en-US" sz="2200" dirty="0"/>
          </a:p>
        </p:txBody>
      </p:sp>
    </p:spTree>
    <p:extLst>
      <p:ext uri="{BB962C8B-B14F-4D97-AF65-F5344CB8AC3E}">
        <p14:creationId xmlns:p14="http://schemas.microsoft.com/office/powerpoint/2010/main" val="355198759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Browser Detection using </a:t>
            </a:r>
            <a:r>
              <a:rPr lang="en-US" dirty="0" err="1" smtClean="0"/>
              <a:t>JQuery</a:t>
            </a:r>
            <a:endParaRPr lang="en-US" dirty="0"/>
          </a:p>
        </p:txBody>
      </p:sp>
      <p:sp>
        <p:nvSpPr>
          <p:cNvPr id="3" name="Content Placeholder 2"/>
          <p:cNvSpPr>
            <a:spLocks noGrp="1"/>
          </p:cNvSpPr>
          <p:nvPr>
            <p:ph idx="1"/>
          </p:nvPr>
        </p:nvSpPr>
        <p:spPr/>
        <p:txBody>
          <a:bodyPr/>
          <a:lstStyle/>
          <a:p>
            <a:r>
              <a:rPr lang="en-US" dirty="0" err="1" smtClean="0"/>
              <a:t>jQuery.browser</a:t>
            </a:r>
            <a:endParaRPr lang="en-US" dirty="0" smtClean="0"/>
          </a:p>
          <a:p>
            <a:r>
              <a:rPr lang="en-US" dirty="0" err="1" smtClean="0"/>
              <a:t>jQuery.browser.version</a:t>
            </a:r>
            <a:endParaRPr lang="en-US" dirty="0"/>
          </a:p>
        </p:txBody>
      </p:sp>
    </p:spTree>
    <p:extLst>
      <p:ext uri="{BB962C8B-B14F-4D97-AF65-F5344CB8AC3E}">
        <p14:creationId xmlns:p14="http://schemas.microsoft.com/office/powerpoint/2010/main" val="875367835"/>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jQuery.browser</a:t>
            </a:r>
            <a:endParaRPr lang="en-US" dirty="0"/>
          </a:p>
        </p:txBody>
      </p:sp>
      <p:sp>
        <p:nvSpPr>
          <p:cNvPr id="3" name="Content Placeholder 2"/>
          <p:cNvSpPr>
            <a:spLocks noGrp="1"/>
          </p:cNvSpPr>
          <p:nvPr>
            <p:ph idx="1"/>
          </p:nvPr>
        </p:nvSpPr>
        <p:spPr>
          <a:xfrm>
            <a:off x="457200" y="1219200"/>
            <a:ext cx="8229600" cy="5486400"/>
          </a:xfrm>
        </p:spPr>
        <p:txBody>
          <a:bodyPr>
            <a:normAutofit fontScale="85000" lnSpcReduction="20000"/>
          </a:bodyPr>
          <a:lstStyle/>
          <a:p>
            <a:r>
              <a:rPr lang="en-US" dirty="0"/>
              <a:t> </a:t>
            </a:r>
            <a:r>
              <a:rPr lang="en-US" b="1" dirty="0"/>
              <a:t>$.browser</a:t>
            </a:r>
            <a:r>
              <a:rPr lang="en-US" dirty="0"/>
              <a:t> property provides information about the web browser that is accessing the </a:t>
            </a:r>
            <a:r>
              <a:rPr lang="en-US" dirty="0" smtClean="0"/>
              <a:t>page</a:t>
            </a:r>
          </a:p>
          <a:p>
            <a:r>
              <a:rPr lang="en-US" dirty="0"/>
              <a:t>The $.browser property is deprecated in jQuery 1.3, </a:t>
            </a:r>
            <a:endParaRPr lang="en-US" dirty="0" smtClean="0"/>
          </a:p>
          <a:p>
            <a:r>
              <a:rPr lang="en-US" dirty="0" smtClean="0"/>
              <a:t>Supported plugin is required.</a:t>
            </a:r>
          </a:p>
          <a:p>
            <a:r>
              <a:rPr lang="en-US" dirty="0"/>
              <a:t> $.browser uses </a:t>
            </a:r>
            <a:r>
              <a:rPr lang="en-US" dirty="0" err="1"/>
              <a:t>navigator.userAgent</a:t>
            </a:r>
            <a:r>
              <a:rPr lang="en-US" dirty="0"/>
              <a:t> to determine the platform</a:t>
            </a:r>
            <a:endParaRPr lang="en-US" dirty="0" smtClean="0"/>
          </a:p>
          <a:p>
            <a:r>
              <a:rPr lang="en-US" dirty="0" smtClean="0"/>
              <a:t>Available flags</a:t>
            </a:r>
          </a:p>
          <a:p>
            <a:pPr lvl="1"/>
            <a:r>
              <a:rPr lang="en-US" dirty="0" err="1"/>
              <a:t>webkit</a:t>
            </a:r>
            <a:r>
              <a:rPr lang="en-US" dirty="0"/>
              <a:t> (as of jQuery 1.4)</a:t>
            </a:r>
          </a:p>
          <a:p>
            <a:pPr lvl="1"/>
            <a:r>
              <a:rPr lang="en-US" dirty="0"/>
              <a:t>safari </a:t>
            </a:r>
          </a:p>
          <a:p>
            <a:pPr lvl="1"/>
            <a:r>
              <a:rPr lang="en-US" dirty="0"/>
              <a:t>opera</a:t>
            </a:r>
          </a:p>
          <a:p>
            <a:pPr lvl="1"/>
            <a:r>
              <a:rPr lang="en-US" dirty="0" err="1"/>
              <a:t>msie</a:t>
            </a:r>
            <a:endParaRPr lang="en-US" dirty="0"/>
          </a:p>
          <a:p>
            <a:pPr lvl="1"/>
            <a:r>
              <a:rPr lang="en-US" dirty="0" err="1"/>
              <a:t>mozilla</a:t>
            </a:r>
            <a:endParaRPr lang="en-US" dirty="0"/>
          </a:p>
          <a:p>
            <a:r>
              <a:rPr lang="en-US" dirty="0" smtClean="0"/>
              <a:t>Syntax:</a:t>
            </a:r>
          </a:p>
          <a:p>
            <a:pPr lvl="1"/>
            <a:r>
              <a:rPr lang="en-US" dirty="0"/>
              <a:t>$.</a:t>
            </a:r>
            <a:r>
              <a:rPr lang="en-US" dirty="0" err="1"/>
              <a:t>browser.msie</a:t>
            </a:r>
            <a:r>
              <a:rPr lang="en-US" dirty="0"/>
              <a:t>;</a:t>
            </a:r>
          </a:p>
        </p:txBody>
      </p:sp>
    </p:spTree>
    <p:extLst>
      <p:ext uri="{BB962C8B-B14F-4D97-AF65-F5344CB8AC3E}">
        <p14:creationId xmlns:p14="http://schemas.microsoft.com/office/powerpoint/2010/main" val="1346606906"/>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fontAlgn="base"/>
            <a:r>
              <a:rPr lang="en-US" b="1" dirty="0"/>
              <a:t>if</a:t>
            </a:r>
            <a:r>
              <a:rPr lang="en-US" dirty="0"/>
              <a:t> ( $.</a:t>
            </a:r>
            <a:r>
              <a:rPr lang="en-US" dirty="0" err="1"/>
              <a:t>browser.webkit</a:t>
            </a:r>
            <a:r>
              <a:rPr lang="en-US" dirty="0"/>
              <a:t> ) {</a:t>
            </a:r>
          </a:p>
          <a:p>
            <a:pPr marL="0" indent="0" fontAlgn="base">
              <a:buNone/>
            </a:pPr>
            <a:r>
              <a:rPr lang="en-US" dirty="0"/>
              <a:t>alert( "This is </a:t>
            </a:r>
            <a:r>
              <a:rPr lang="en-US" dirty="0" err="1"/>
              <a:t>WebKit</a:t>
            </a:r>
            <a:r>
              <a:rPr lang="en-US" dirty="0"/>
              <a:t>!" );</a:t>
            </a:r>
          </a:p>
          <a:p>
            <a:pPr marL="0" indent="0" fontAlgn="base">
              <a:buNone/>
            </a:pPr>
            <a:r>
              <a:rPr lang="en-US" dirty="0"/>
              <a:t>}</a:t>
            </a:r>
          </a:p>
          <a:p>
            <a:endParaRPr lang="en-US" dirty="0"/>
          </a:p>
        </p:txBody>
      </p:sp>
    </p:spTree>
    <p:extLst>
      <p:ext uri="{BB962C8B-B14F-4D97-AF65-F5344CB8AC3E}">
        <p14:creationId xmlns:p14="http://schemas.microsoft.com/office/powerpoint/2010/main" val="1987972397"/>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jQuery Browser version</a:t>
            </a:r>
            <a:endParaRPr lang="en-US" dirty="0"/>
          </a:p>
        </p:txBody>
      </p:sp>
      <p:sp>
        <p:nvSpPr>
          <p:cNvPr id="3" name="Content Placeholder 2"/>
          <p:cNvSpPr>
            <a:spLocks noGrp="1"/>
          </p:cNvSpPr>
          <p:nvPr>
            <p:ph idx="1"/>
          </p:nvPr>
        </p:nvSpPr>
        <p:spPr/>
        <p:txBody>
          <a:bodyPr/>
          <a:lstStyle/>
          <a:p>
            <a:r>
              <a:rPr lang="en-US" dirty="0" smtClean="0"/>
              <a:t>Examples</a:t>
            </a:r>
          </a:p>
          <a:p>
            <a:pPr lvl="1"/>
            <a:r>
              <a:rPr lang="en-US" dirty="0"/>
              <a:t>Internet Explorer: 6.0, 7.0, 8.0</a:t>
            </a:r>
          </a:p>
          <a:p>
            <a:pPr lvl="1"/>
            <a:r>
              <a:rPr lang="en-US" dirty="0"/>
              <a:t>Mozilla/Firefox/Flock/Camino: 1.7.12, 1.8.1.3, 1.9</a:t>
            </a:r>
          </a:p>
          <a:p>
            <a:pPr lvl="1"/>
            <a:r>
              <a:rPr lang="en-US" dirty="0"/>
              <a:t>Opera: 10.06, 11.01</a:t>
            </a:r>
          </a:p>
          <a:p>
            <a:pPr lvl="1"/>
            <a:r>
              <a:rPr lang="en-US" dirty="0"/>
              <a:t>Safari/</a:t>
            </a:r>
            <a:r>
              <a:rPr lang="en-US" dirty="0" err="1"/>
              <a:t>Webkit</a:t>
            </a:r>
            <a:r>
              <a:rPr lang="en-US" dirty="0"/>
              <a:t>: 312.8, 418.9</a:t>
            </a:r>
          </a:p>
          <a:p>
            <a:r>
              <a:rPr lang="en-US" dirty="0" smtClean="0"/>
              <a:t>Syntax:</a:t>
            </a:r>
          </a:p>
          <a:p>
            <a:pPr lvl="1"/>
            <a:r>
              <a:rPr lang="en-US" dirty="0" smtClean="0"/>
              <a:t>$.</a:t>
            </a:r>
            <a:r>
              <a:rPr lang="en-US" dirty="0" err="1"/>
              <a:t>browser.version</a:t>
            </a:r>
            <a:endParaRPr lang="en-US" dirty="0"/>
          </a:p>
        </p:txBody>
      </p:sp>
    </p:spTree>
    <p:extLst>
      <p:ext uri="{BB962C8B-B14F-4D97-AF65-F5344CB8AC3E}">
        <p14:creationId xmlns:p14="http://schemas.microsoft.com/office/powerpoint/2010/main" val="1740502175"/>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lstStyle/>
          <a:p>
            <a:pPr fontAlgn="base"/>
            <a:r>
              <a:rPr lang="en-US" b="1" dirty="0"/>
              <a:t>if</a:t>
            </a:r>
            <a:r>
              <a:rPr lang="en-US" dirty="0"/>
              <a:t> ( $.</a:t>
            </a:r>
            <a:r>
              <a:rPr lang="en-US" dirty="0" err="1"/>
              <a:t>browser.msie</a:t>
            </a:r>
            <a:r>
              <a:rPr lang="en-US" dirty="0"/>
              <a:t> ) {</a:t>
            </a:r>
          </a:p>
          <a:p>
            <a:pPr fontAlgn="base"/>
            <a:r>
              <a:rPr lang="en-US" dirty="0"/>
              <a:t>alert( $.</a:t>
            </a:r>
            <a:r>
              <a:rPr lang="en-US" dirty="0" err="1"/>
              <a:t>browser.version</a:t>
            </a:r>
            <a:r>
              <a:rPr lang="en-US" dirty="0"/>
              <a:t> );</a:t>
            </a:r>
          </a:p>
          <a:p>
            <a:pPr fontAlgn="base"/>
            <a:r>
              <a:rPr lang="en-US" dirty="0"/>
              <a:t>}</a:t>
            </a:r>
          </a:p>
          <a:p>
            <a:endParaRPr lang="en-US" dirty="0"/>
          </a:p>
        </p:txBody>
      </p:sp>
    </p:spTree>
    <p:extLst>
      <p:ext uri="{BB962C8B-B14F-4D97-AF65-F5344CB8AC3E}">
        <p14:creationId xmlns:p14="http://schemas.microsoft.com/office/powerpoint/2010/main" val="2354666384"/>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762000" y="381001"/>
            <a:ext cx="7772400" cy="533400"/>
          </a:xfrm>
        </p:spPr>
        <p:txBody>
          <a:bodyPr>
            <a:normAutofit fontScale="90000"/>
          </a:bodyPr>
          <a:lstStyle/>
          <a:p>
            <a:r>
              <a:rPr lang="en-US" b="1" dirty="0"/>
              <a:t>Touch interfaces</a:t>
            </a:r>
          </a:p>
        </p:txBody>
      </p:sp>
      <p:sp>
        <p:nvSpPr>
          <p:cNvPr id="5" name="Subtitle 4"/>
          <p:cNvSpPr>
            <a:spLocks noGrp="1"/>
          </p:cNvSpPr>
          <p:nvPr>
            <p:ph type="subTitle" idx="1"/>
          </p:nvPr>
        </p:nvSpPr>
        <p:spPr>
          <a:xfrm>
            <a:off x="304800" y="914400"/>
            <a:ext cx="8534400" cy="5410200"/>
          </a:xfrm>
        </p:spPr>
        <p:txBody>
          <a:bodyPr>
            <a:normAutofit fontScale="85000" lnSpcReduction="20000"/>
          </a:bodyPr>
          <a:lstStyle/>
          <a:p>
            <a:r>
              <a:rPr lang="en-US" dirty="0" err="1">
                <a:solidFill>
                  <a:schemeClr val="tx1"/>
                </a:solidFill>
              </a:rPr>
              <a:t>jQuery</a:t>
            </a:r>
            <a:r>
              <a:rPr lang="en-US" dirty="0">
                <a:solidFill>
                  <a:schemeClr val="tx1"/>
                </a:solidFill>
              </a:rPr>
              <a:t> Mobile Touch Events:</a:t>
            </a:r>
          </a:p>
          <a:p>
            <a:pPr algn="just"/>
            <a:r>
              <a:rPr lang="en-US" dirty="0">
                <a:solidFill>
                  <a:schemeClr val="tx1"/>
                </a:solidFill>
              </a:rPr>
              <a:t>Touch events are nothing but the actions that are performed when user touches the screen</a:t>
            </a:r>
            <a:r>
              <a:rPr lang="en-US" dirty="0" smtClean="0">
                <a:solidFill>
                  <a:schemeClr val="tx1"/>
                </a:solidFill>
              </a:rPr>
              <a:t>.</a:t>
            </a:r>
          </a:p>
          <a:p>
            <a:pPr algn="just"/>
            <a:r>
              <a:rPr lang="en-US" dirty="0">
                <a:solidFill>
                  <a:schemeClr val="tx1"/>
                </a:solidFill>
              </a:rPr>
              <a:t>Following events list are some of the touch events which are supported by the </a:t>
            </a:r>
            <a:r>
              <a:rPr lang="en-US" dirty="0" err="1">
                <a:solidFill>
                  <a:schemeClr val="tx1"/>
                </a:solidFill>
              </a:rPr>
              <a:t>jQuery</a:t>
            </a:r>
            <a:r>
              <a:rPr lang="en-US" dirty="0">
                <a:solidFill>
                  <a:schemeClr val="tx1"/>
                </a:solidFill>
              </a:rPr>
              <a:t> Mobile:</a:t>
            </a:r>
          </a:p>
          <a:p>
            <a:pPr algn="just"/>
            <a:r>
              <a:rPr lang="en-US" dirty="0">
                <a:solidFill>
                  <a:srgbClr val="FF0000"/>
                </a:solidFill>
              </a:rPr>
              <a:t>Tap event - </a:t>
            </a:r>
            <a:r>
              <a:rPr lang="en-US" dirty="0">
                <a:solidFill>
                  <a:schemeClr val="tx1"/>
                </a:solidFill>
              </a:rPr>
              <a:t>Fires when user tap on an element.</a:t>
            </a:r>
          </a:p>
          <a:p>
            <a:pPr algn="just"/>
            <a:r>
              <a:rPr lang="en-US" dirty="0" err="1">
                <a:solidFill>
                  <a:srgbClr val="FF0000"/>
                </a:solidFill>
              </a:rPr>
              <a:t>Taphold</a:t>
            </a:r>
            <a:r>
              <a:rPr lang="en-US" dirty="0">
                <a:solidFill>
                  <a:srgbClr val="FF0000"/>
                </a:solidFill>
              </a:rPr>
              <a:t> event </a:t>
            </a:r>
            <a:r>
              <a:rPr lang="en-US" dirty="0">
                <a:solidFill>
                  <a:schemeClr val="tx1"/>
                </a:solidFill>
              </a:rPr>
              <a:t>-  Fires when user tap on an element and hold for couple of seconds.</a:t>
            </a:r>
          </a:p>
          <a:p>
            <a:pPr algn="just"/>
            <a:r>
              <a:rPr lang="en-US" dirty="0">
                <a:solidFill>
                  <a:srgbClr val="FF0000"/>
                </a:solidFill>
              </a:rPr>
              <a:t>Swipe event - </a:t>
            </a:r>
            <a:r>
              <a:rPr lang="en-US" dirty="0">
                <a:solidFill>
                  <a:schemeClr val="tx1"/>
                </a:solidFill>
              </a:rPr>
              <a:t> Fires when user horizontally drag more than 30px over an element.</a:t>
            </a:r>
          </a:p>
          <a:p>
            <a:pPr algn="just"/>
            <a:r>
              <a:rPr lang="en-US" dirty="0" err="1">
                <a:solidFill>
                  <a:srgbClr val="FF0000"/>
                </a:solidFill>
              </a:rPr>
              <a:t>Swipeleft</a:t>
            </a:r>
            <a:r>
              <a:rPr lang="en-US" dirty="0">
                <a:solidFill>
                  <a:srgbClr val="FF0000"/>
                </a:solidFill>
              </a:rPr>
              <a:t> event </a:t>
            </a:r>
            <a:r>
              <a:rPr lang="en-US" dirty="0">
                <a:solidFill>
                  <a:schemeClr val="tx1"/>
                </a:solidFill>
              </a:rPr>
              <a:t>-  Fires when user drag more than 30px over an element in the left direction.</a:t>
            </a:r>
          </a:p>
          <a:p>
            <a:pPr algn="just"/>
            <a:r>
              <a:rPr lang="en-US" dirty="0" err="1">
                <a:solidFill>
                  <a:srgbClr val="FF0000"/>
                </a:solidFill>
              </a:rPr>
              <a:t>Swiperight</a:t>
            </a:r>
            <a:r>
              <a:rPr lang="en-US" dirty="0">
                <a:solidFill>
                  <a:srgbClr val="FF0000"/>
                </a:solidFill>
              </a:rPr>
              <a:t> event - </a:t>
            </a:r>
            <a:r>
              <a:rPr lang="en-US" dirty="0">
                <a:solidFill>
                  <a:schemeClr val="tx1"/>
                </a:solidFill>
              </a:rPr>
              <a:t> Fires when user drag more than 30px over an element in the right direction.</a:t>
            </a:r>
          </a:p>
          <a:p>
            <a:pPr algn="just"/>
            <a:endParaRPr lang="en-US" dirty="0">
              <a:solidFill>
                <a:schemeClr val="tx1"/>
              </a:solidFill>
            </a:endParaRPr>
          </a:p>
        </p:txBody>
      </p:sp>
    </p:spTree>
    <p:extLst>
      <p:ext uri="{BB962C8B-B14F-4D97-AF65-F5344CB8AC3E}">
        <p14:creationId xmlns:p14="http://schemas.microsoft.com/office/powerpoint/2010/main" val="20804108"/>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203517843"/>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1. Tap event:</a:t>
            </a:r>
            <a:br>
              <a:rPr lang="en-US" dirty="0"/>
            </a:br>
            <a:endParaRPr lang="en-US" dirty="0"/>
          </a:p>
        </p:txBody>
      </p:sp>
      <p:sp>
        <p:nvSpPr>
          <p:cNvPr id="3" name="Content Placeholder 2"/>
          <p:cNvSpPr>
            <a:spLocks noGrp="1"/>
          </p:cNvSpPr>
          <p:nvPr>
            <p:ph idx="1"/>
          </p:nvPr>
        </p:nvSpPr>
        <p:spPr>
          <a:xfrm>
            <a:off x="0" y="838200"/>
            <a:ext cx="9144000" cy="5287963"/>
          </a:xfrm>
        </p:spPr>
        <p:txBody>
          <a:bodyPr>
            <a:noAutofit/>
          </a:bodyPr>
          <a:lstStyle/>
          <a:p>
            <a:pPr marL="0" indent="0">
              <a:buNone/>
            </a:pPr>
            <a:r>
              <a:rPr lang="en-US" sz="2800" dirty="0"/>
              <a:t>&lt;!DOCTYPE html</a:t>
            </a:r>
            <a:r>
              <a:rPr lang="en-US" sz="2800" dirty="0" smtClean="0"/>
              <a:t>&gt;</a:t>
            </a:r>
          </a:p>
          <a:p>
            <a:pPr marL="0" indent="0">
              <a:buNone/>
            </a:pPr>
            <a:r>
              <a:rPr lang="en-US" sz="2800" dirty="0" smtClean="0"/>
              <a:t> </a:t>
            </a:r>
            <a:r>
              <a:rPr lang="en-US" sz="2800" dirty="0"/>
              <a:t>&lt;head&gt; </a:t>
            </a:r>
            <a:endParaRPr lang="en-US" sz="2800" dirty="0" smtClean="0"/>
          </a:p>
          <a:p>
            <a:pPr marL="0" indent="0">
              <a:buNone/>
            </a:pPr>
            <a:r>
              <a:rPr lang="en-US" sz="2800" dirty="0" smtClean="0"/>
              <a:t>&lt;</a:t>
            </a:r>
            <a:r>
              <a:rPr lang="en-US" sz="2800" dirty="0"/>
              <a:t>title&gt;Tap Event&lt;/title</a:t>
            </a:r>
            <a:r>
              <a:rPr lang="en-US" sz="2800" dirty="0" smtClean="0"/>
              <a:t>&gt;</a:t>
            </a:r>
          </a:p>
          <a:p>
            <a:pPr marL="0" indent="0">
              <a:buNone/>
            </a:pPr>
            <a:r>
              <a:rPr lang="en-US" sz="2800" dirty="0" smtClean="0"/>
              <a:t> </a:t>
            </a:r>
            <a:r>
              <a:rPr lang="en-US" sz="2800" dirty="0"/>
              <a:t>&lt;meta name="viewport" content="width=device-width, initial-scale=1</a:t>
            </a:r>
            <a:r>
              <a:rPr lang="en-US" sz="2800" dirty="0" smtClean="0"/>
              <a:t>"&gt;</a:t>
            </a:r>
          </a:p>
          <a:p>
            <a:pPr marL="0" indent="0">
              <a:buNone/>
            </a:pPr>
            <a:r>
              <a:rPr lang="en-US" sz="2800" dirty="0" smtClean="0"/>
              <a:t> </a:t>
            </a:r>
            <a:r>
              <a:rPr lang="en-US" sz="2800" dirty="0"/>
              <a:t>&lt;link </a:t>
            </a:r>
            <a:r>
              <a:rPr lang="en-US" sz="2800" dirty="0" err="1"/>
              <a:t>rel</a:t>
            </a:r>
            <a:r>
              <a:rPr lang="en-US" sz="2800" dirty="0"/>
              <a:t>="</a:t>
            </a:r>
            <a:r>
              <a:rPr lang="en-US" sz="2800" dirty="0" err="1"/>
              <a:t>stylesheet</a:t>
            </a:r>
            <a:r>
              <a:rPr lang="en-US" sz="2800" dirty="0"/>
              <a:t>" </a:t>
            </a:r>
            <a:r>
              <a:rPr lang="en-US" sz="2800" dirty="0" err="1" smtClean="0"/>
              <a:t>href</a:t>
            </a:r>
            <a:r>
              <a:rPr lang="en-US" sz="2800" dirty="0" smtClean="0"/>
              <a:t> = "</a:t>
            </a:r>
            <a:r>
              <a:rPr lang="en-US" sz="2800" dirty="0"/>
              <a:t>http://code.jquery.com/mobile/1.4.5/jquery.mobile-1.4.5.min.css</a:t>
            </a:r>
            <a:r>
              <a:rPr lang="en-US" sz="2800" dirty="0" smtClean="0"/>
              <a:t>"&gt;</a:t>
            </a:r>
          </a:p>
          <a:p>
            <a:pPr marL="0" indent="0">
              <a:buNone/>
            </a:pPr>
            <a:r>
              <a:rPr lang="en-US" sz="2800" dirty="0" smtClean="0"/>
              <a:t> </a:t>
            </a:r>
            <a:r>
              <a:rPr lang="en-US" sz="2800" dirty="0"/>
              <a:t>&lt;script </a:t>
            </a:r>
            <a:r>
              <a:rPr lang="en-US" sz="2800" dirty="0" err="1"/>
              <a:t>src</a:t>
            </a:r>
            <a:r>
              <a:rPr lang="en-US" sz="2800" dirty="0"/>
              <a:t>="http://code.jquery.com/jquery-1.11.3.min.js</a:t>
            </a:r>
            <a:r>
              <a:rPr lang="en-US" sz="2800" dirty="0" smtClean="0"/>
              <a:t>"&gt; &lt;/</a:t>
            </a:r>
            <a:r>
              <a:rPr lang="en-US" sz="2800" dirty="0"/>
              <a:t>script&gt; </a:t>
            </a:r>
            <a:endParaRPr lang="en-US" sz="2800" dirty="0" smtClean="0"/>
          </a:p>
          <a:p>
            <a:pPr marL="0" indent="0">
              <a:buNone/>
            </a:pPr>
            <a:r>
              <a:rPr lang="en-US" sz="2800" dirty="0" smtClean="0"/>
              <a:t>&lt;</a:t>
            </a:r>
            <a:r>
              <a:rPr lang="en-US" sz="2800" dirty="0"/>
              <a:t>script </a:t>
            </a:r>
            <a:r>
              <a:rPr lang="en-US" sz="2800" dirty="0" err="1"/>
              <a:t>src</a:t>
            </a:r>
            <a:r>
              <a:rPr lang="en-US" sz="2800" dirty="0"/>
              <a:t>="http://code.jquery.com/mobile/1.4.5/jquery.mobile-1.4.5.min.js"&gt;&lt;/script&gt; </a:t>
            </a:r>
            <a:endParaRPr lang="en-US" sz="2800" dirty="0" smtClean="0"/>
          </a:p>
        </p:txBody>
      </p:sp>
    </p:spTree>
    <p:extLst>
      <p:ext uri="{BB962C8B-B14F-4D97-AF65-F5344CB8AC3E}">
        <p14:creationId xmlns:p14="http://schemas.microsoft.com/office/powerpoint/2010/main" val="671170481"/>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&lt;</a:t>
            </a:r>
            <a:r>
              <a:rPr lang="en-US" dirty="0"/>
              <a:t>script&gt; $(document).on("pagecreate","#page1",function</a:t>
            </a:r>
            <a:r>
              <a:rPr lang="en-US" dirty="0" smtClean="0"/>
              <a:t>()</a:t>
            </a:r>
          </a:p>
          <a:p>
            <a:pPr marL="0" indent="0">
              <a:buNone/>
            </a:pPr>
            <a:r>
              <a:rPr lang="en-US" dirty="0" smtClean="0"/>
              <a:t>{ </a:t>
            </a:r>
          </a:p>
          <a:p>
            <a:pPr marL="0" indent="0">
              <a:buNone/>
            </a:pPr>
            <a:r>
              <a:rPr lang="en-US" dirty="0" smtClean="0"/>
              <a:t>$("</a:t>
            </a:r>
            <a:r>
              <a:rPr lang="en-US" dirty="0"/>
              <a:t>p").on("</a:t>
            </a:r>
            <a:r>
              <a:rPr lang="en-US" dirty="0" err="1"/>
              <a:t>tap",function</a:t>
            </a:r>
            <a:r>
              <a:rPr lang="en-US" dirty="0" smtClean="0"/>
              <a:t>()</a:t>
            </a:r>
          </a:p>
          <a:p>
            <a:pPr marL="0" indent="0">
              <a:buNone/>
            </a:pPr>
            <a:r>
              <a:rPr lang="en-US" dirty="0" smtClean="0"/>
              <a:t>{ </a:t>
            </a:r>
          </a:p>
          <a:p>
            <a:pPr marL="0" indent="0">
              <a:buNone/>
            </a:pPr>
            <a:r>
              <a:rPr lang="en-US" dirty="0" smtClean="0"/>
              <a:t>$(</a:t>
            </a:r>
            <a:r>
              <a:rPr lang="en-US" dirty="0"/>
              <a:t>this).hide(); </a:t>
            </a:r>
            <a:r>
              <a:rPr lang="en-US" dirty="0" smtClean="0"/>
              <a:t>});</a:t>
            </a:r>
          </a:p>
          <a:p>
            <a:pPr marL="0" indent="0">
              <a:buNone/>
            </a:pPr>
            <a:r>
              <a:rPr lang="en-US" dirty="0" smtClean="0"/>
              <a:t> </a:t>
            </a:r>
            <a:r>
              <a:rPr lang="en-US" dirty="0"/>
              <a:t>}); </a:t>
            </a:r>
            <a:endParaRPr lang="en-US" dirty="0" smtClean="0"/>
          </a:p>
          <a:p>
            <a:pPr marL="0" indent="0">
              <a:buNone/>
            </a:pPr>
            <a:r>
              <a:rPr lang="en-US" dirty="0" smtClean="0"/>
              <a:t>&lt;/</a:t>
            </a:r>
            <a:r>
              <a:rPr lang="en-US" dirty="0"/>
              <a:t>script</a:t>
            </a:r>
            <a:r>
              <a:rPr lang="en-US" dirty="0" smtClean="0"/>
              <a:t>&gt;</a:t>
            </a:r>
          </a:p>
          <a:p>
            <a:pPr marL="0" indent="0">
              <a:buNone/>
            </a:pPr>
            <a:r>
              <a:rPr lang="en-US" dirty="0" smtClean="0"/>
              <a:t> </a:t>
            </a:r>
            <a:r>
              <a:rPr lang="en-US" dirty="0"/>
              <a:t>&lt;/head&gt; </a:t>
            </a:r>
            <a:endParaRPr lang="en-US" dirty="0" smtClean="0"/>
          </a:p>
        </p:txBody>
      </p:sp>
    </p:spTree>
    <p:extLst>
      <p:ext uri="{BB962C8B-B14F-4D97-AF65-F5344CB8AC3E}">
        <p14:creationId xmlns:p14="http://schemas.microsoft.com/office/powerpoint/2010/main" val="2719500766"/>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20000"/>
          </a:bodyPr>
          <a:lstStyle/>
          <a:p>
            <a:pPr marL="0" indent="0">
              <a:buNone/>
            </a:pPr>
            <a:r>
              <a:rPr lang="en-US" dirty="0"/>
              <a:t>&lt;body&gt; </a:t>
            </a:r>
            <a:endParaRPr lang="en-US" dirty="0" smtClean="0"/>
          </a:p>
          <a:p>
            <a:pPr marL="0" indent="0">
              <a:buNone/>
            </a:pPr>
            <a:r>
              <a:rPr lang="en-US" dirty="0" smtClean="0"/>
              <a:t>&lt;</a:t>
            </a:r>
            <a:r>
              <a:rPr lang="en-US" dirty="0"/>
              <a:t>div data-role="page" id="page1"&gt; </a:t>
            </a:r>
            <a:endParaRPr lang="en-US" dirty="0" smtClean="0"/>
          </a:p>
          <a:p>
            <a:pPr marL="0" indent="0">
              <a:buNone/>
            </a:pPr>
            <a:r>
              <a:rPr lang="en-US" dirty="0" smtClean="0"/>
              <a:t>&lt;</a:t>
            </a:r>
            <a:r>
              <a:rPr lang="en-US" dirty="0"/>
              <a:t>div data-role="header"&gt; </a:t>
            </a:r>
            <a:endParaRPr lang="en-US" dirty="0" smtClean="0"/>
          </a:p>
          <a:p>
            <a:pPr marL="0" indent="0">
              <a:buNone/>
            </a:pPr>
            <a:r>
              <a:rPr lang="en-US" dirty="0" smtClean="0"/>
              <a:t>&lt;</a:t>
            </a:r>
            <a:r>
              <a:rPr lang="en-US" dirty="0"/>
              <a:t>h2&gt;Header&lt;/h2&gt; </a:t>
            </a:r>
            <a:endParaRPr lang="en-US" dirty="0" smtClean="0"/>
          </a:p>
          <a:p>
            <a:pPr marL="0" indent="0">
              <a:buNone/>
            </a:pPr>
            <a:r>
              <a:rPr lang="en-US" dirty="0" smtClean="0"/>
              <a:t>&lt;/</a:t>
            </a:r>
            <a:r>
              <a:rPr lang="en-US" dirty="0"/>
              <a:t>div&gt; </a:t>
            </a:r>
            <a:endParaRPr lang="en-US" dirty="0" smtClean="0"/>
          </a:p>
          <a:p>
            <a:pPr marL="0" indent="0">
              <a:buNone/>
            </a:pPr>
            <a:r>
              <a:rPr lang="en-US" dirty="0" smtClean="0"/>
              <a:t>&lt;</a:t>
            </a:r>
            <a:r>
              <a:rPr lang="en-US" dirty="0"/>
              <a:t>div data-role="main" class="</a:t>
            </a:r>
            <a:r>
              <a:rPr lang="en-US" dirty="0" err="1"/>
              <a:t>ui</a:t>
            </a:r>
            <a:r>
              <a:rPr lang="en-US" dirty="0"/>
              <a:t>-content</a:t>
            </a:r>
            <a:r>
              <a:rPr lang="en-US" dirty="0" smtClean="0"/>
              <a:t>"&gt;</a:t>
            </a:r>
          </a:p>
          <a:p>
            <a:pPr marL="0" indent="0">
              <a:buNone/>
            </a:pPr>
            <a:r>
              <a:rPr lang="en-US" dirty="0" smtClean="0"/>
              <a:t> </a:t>
            </a:r>
            <a:r>
              <a:rPr lang="en-US" dirty="0"/>
              <a:t>&lt;p&gt;This line will disappear, if you tap on it.&lt;/p&gt; &lt;/div&gt; </a:t>
            </a:r>
            <a:endParaRPr lang="en-US" dirty="0" smtClean="0"/>
          </a:p>
          <a:p>
            <a:pPr marL="0" indent="0">
              <a:buNone/>
            </a:pPr>
            <a:r>
              <a:rPr lang="en-US" dirty="0" smtClean="0"/>
              <a:t>&lt;</a:t>
            </a:r>
            <a:r>
              <a:rPr lang="en-US" dirty="0"/>
              <a:t>div data-role="footer"&gt; &lt;h2&gt;Footer&lt;/h2&gt; &lt;/div&gt; &lt;/div&gt; </a:t>
            </a:r>
            <a:endParaRPr lang="en-US" dirty="0" smtClean="0"/>
          </a:p>
          <a:p>
            <a:pPr marL="0" indent="0">
              <a:buNone/>
            </a:pPr>
            <a:r>
              <a:rPr lang="en-US" dirty="0" smtClean="0"/>
              <a:t>&lt;/</a:t>
            </a:r>
            <a:r>
              <a:rPr lang="en-US" dirty="0"/>
              <a:t>body&gt; </a:t>
            </a:r>
            <a:endParaRPr lang="en-US" dirty="0" smtClean="0"/>
          </a:p>
          <a:p>
            <a:pPr marL="0" indent="0">
              <a:buNone/>
            </a:pPr>
            <a:r>
              <a:rPr lang="en-US" dirty="0" smtClean="0"/>
              <a:t>&lt;/</a:t>
            </a:r>
            <a:r>
              <a:rPr lang="en-US" dirty="0"/>
              <a:t>html&gt;</a:t>
            </a:r>
          </a:p>
          <a:p>
            <a:endParaRPr lang="en-US" dirty="0"/>
          </a:p>
          <a:p>
            <a:endParaRPr lang="en-US" dirty="0"/>
          </a:p>
        </p:txBody>
      </p:sp>
    </p:spTree>
    <p:extLst>
      <p:ext uri="{BB962C8B-B14F-4D97-AF65-F5344CB8AC3E}">
        <p14:creationId xmlns:p14="http://schemas.microsoft.com/office/powerpoint/2010/main" val="12538999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HTML Layouts</a:t>
            </a:r>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647950"/>
            <a:ext cx="6057900" cy="421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1461669"/>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2. </a:t>
            </a:r>
            <a:r>
              <a:rPr lang="en-US" dirty="0" err="1"/>
              <a:t>Taphold</a:t>
            </a:r>
            <a:r>
              <a:rPr lang="en-US" dirty="0"/>
              <a:t> event:</a:t>
            </a:r>
            <a:br>
              <a:rPr lang="en-US" dirty="0"/>
            </a:br>
            <a:endParaRPr lang="en-US" dirty="0"/>
          </a:p>
        </p:txBody>
      </p:sp>
      <p:sp>
        <p:nvSpPr>
          <p:cNvPr id="3" name="Content Placeholder 2"/>
          <p:cNvSpPr>
            <a:spLocks noGrp="1"/>
          </p:cNvSpPr>
          <p:nvPr>
            <p:ph idx="1"/>
          </p:nvPr>
        </p:nvSpPr>
        <p:spPr/>
        <p:txBody>
          <a:bodyPr/>
          <a:lstStyle/>
          <a:p>
            <a:pPr marL="0" indent="0" algn="just">
              <a:buNone/>
            </a:pPr>
            <a:r>
              <a:rPr lang="en-US" dirty="0"/>
              <a:t>Fires when user tap on an element and hold for couple of seconds by using id of the page to specify event and on() method attaches the event handlers</a:t>
            </a:r>
            <a:r>
              <a:rPr lang="en-US" dirty="0" smtClean="0"/>
              <a:t>.</a:t>
            </a:r>
          </a:p>
          <a:p>
            <a:pPr marL="0" indent="0" algn="just">
              <a:buNone/>
            </a:pPr>
            <a:endParaRPr lang="en-US" dirty="0"/>
          </a:p>
          <a:p>
            <a:pPr marL="0" indent="0" algn="just">
              <a:buNone/>
            </a:pPr>
            <a:r>
              <a:rPr lang="en-US" dirty="0"/>
              <a:t>$("p").on</a:t>
            </a:r>
            <a:r>
              <a:rPr lang="en-US" b="1" dirty="0">
                <a:solidFill>
                  <a:srgbClr val="FF0000"/>
                </a:solidFill>
              </a:rPr>
              <a:t>("</a:t>
            </a:r>
            <a:r>
              <a:rPr lang="en-US" b="1" dirty="0" err="1">
                <a:solidFill>
                  <a:srgbClr val="FF0000"/>
                </a:solidFill>
              </a:rPr>
              <a:t>taphold</a:t>
            </a:r>
            <a:r>
              <a:rPr lang="en-US" b="1" dirty="0">
                <a:solidFill>
                  <a:srgbClr val="FF0000"/>
                </a:solidFill>
              </a:rPr>
              <a:t>",</a:t>
            </a:r>
            <a:r>
              <a:rPr lang="en-US" dirty="0"/>
              <a:t>function(){ $(this).hide(); });</a:t>
            </a:r>
          </a:p>
        </p:txBody>
      </p:sp>
    </p:spTree>
    <p:extLst>
      <p:ext uri="{BB962C8B-B14F-4D97-AF65-F5344CB8AC3E}">
        <p14:creationId xmlns:p14="http://schemas.microsoft.com/office/powerpoint/2010/main" val="558102132"/>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3. Swipe event:</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a:t>The swipe event is triggered when the user drag horizontally by more than 30px over an element by using id of the page to specify event and on() method attaches the event handlers.</a:t>
            </a:r>
            <a:br>
              <a:rPr lang="en-US" dirty="0"/>
            </a:br>
            <a:endParaRPr lang="en-US" dirty="0" smtClean="0"/>
          </a:p>
          <a:p>
            <a:pPr marL="0" indent="0">
              <a:buNone/>
            </a:pPr>
            <a:r>
              <a:rPr lang="en-US" dirty="0"/>
              <a:t>$("p").on</a:t>
            </a:r>
            <a:r>
              <a:rPr lang="en-US" b="1" dirty="0">
                <a:solidFill>
                  <a:srgbClr val="FF0000"/>
                </a:solidFill>
              </a:rPr>
              <a:t>("</a:t>
            </a:r>
            <a:r>
              <a:rPr lang="en-US" b="1" dirty="0" err="1">
                <a:solidFill>
                  <a:srgbClr val="FF0000"/>
                </a:solidFill>
              </a:rPr>
              <a:t>swipe"</a:t>
            </a:r>
            <a:r>
              <a:rPr lang="en-US" dirty="0" err="1"/>
              <a:t>,function</a:t>
            </a:r>
            <a:r>
              <a:rPr lang="en-US" dirty="0"/>
              <a:t>(){ $("span").text("swipe event occurred!!!"); </a:t>
            </a:r>
          </a:p>
        </p:txBody>
      </p:sp>
    </p:spTree>
    <p:extLst>
      <p:ext uri="{BB962C8B-B14F-4D97-AF65-F5344CB8AC3E}">
        <p14:creationId xmlns:p14="http://schemas.microsoft.com/office/powerpoint/2010/main" val="119454449"/>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&lt;</a:t>
            </a:r>
            <a:r>
              <a:rPr lang="en-US" dirty="0"/>
              <a:t>div data-role="main" class="</a:t>
            </a:r>
            <a:r>
              <a:rPr lang="en-US" dirty="0" err="1"/>
              <a:t>ui</a:t>
            </a:r>
            <a:r>
              <a:rPr lang="en-US" dirty="0"/>
              <a:t>-content"&gt;</a:t>
            </a:r>
          </a:p>
          <a:p>
            <a:pPr marL="0" indent="0">
              <a:buNone/>
            </a:pPr>
            <a:r>
              <a:rPr lang="en-US" dirty="0" smtClean="0"/>
              <a:t>&lt;</a:t>
            </a:r>
            <a:r>
              <a:rPr lang="en-US" dirty="0"/>
              <a:t>p&gt;It will display the text when you swipe here.&lt;/p&gt;</a:t>
            </a:r>
          </a:p>
          <a:p>
            <a:pPr marL="0" indent="0">
              <a:buNone/>
            </a:pPr>
            <a:r>
              <a:rPr lang="en-US" dirty="0" smtClean="0"/>
              <a:t>&lt;</a:t>
            </a:r>
            <a:r>
              <a:rPr lang="en-US" dirty="0"/>
              <a:t>span style="</a:t>
            </a:r>
            <a:r>
              <a:rPr lang="en-US" dirty="0" err="1"/>
              <a:t>color:orange</a:t>
            </a:r>
            <a:r>
              <a:rPr lang="en-US" dirty="0"/>
              <a:t>"&gt;&lt;/span&gt;</a:t>
            </a:r>
          </a:p>
          <a:p>
            <a:pPr marL="0" indent="0">
              <a:buNone/>
            </a:pPr>
            <a:r>
              <a:rPr lang="en-US" dirty="0"/>
              <a:t> </a:t>
            </a:r>
            <a:r>
              <a:rPr lang="en-US" dirty="0" smtClean="0"/>
              <a:t>&lt;/</a:t>
            </a:r>
            <a:r>
              <a:rPr lang="en-US" dirty="0"/>
              <a:t>div&gt;</a:t>
            </a:r>
          </a:p>
        </p:txBody>
      </p:sp>
    </p:spTree>
    <p:extLst>
      <p:ext uri="{BB962C8B-B14F-4D97-AF65-F5344CB8AC3E}">
        <p14:creationId xmlns:p14="http://schemas.microsoft.com/office/powerpoint/2010/main" val="2030861109"/>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4. </a:t>
            </a:r>
            <a:r>
              <a:rPr lang="en-US" dirty="0" err="1"/>
              <a:t>Swipeleft</a:t>
            </a:r>
            <a:r>
              <a:rPr lang="en-US" dirty="0"/>
              <a:t> event:</a:t>
            </a:r>
            <a:br>
              <a:rPr lang="en-US" dirty="0"/>
            </a:br>
            <a:endParaRPr lang="en-US" dirty="0"/>
          </a:p>
        </p:txBody>
      </p:sp>
      <p:sp>
        <p:nvSpPr>
          <p:cNvPr id="3" name="Content Placeholder 2"/>
          <p:cNvSpPr>
            <a:spLocks noGrp="1"/>
          </p:cNvSpPr>
          <p:nvPr>
            <p:ph idx="1"/>
          </p:nvPr>
        </p:nvSpPr>
        <p:spPr/>
        <p:txBody>
          <a:bodyPr/>
          <a:lstStyle/>
          <a:p>
            <a:pPr algn="just"/>
            <a:r>
              <a:rPr lang="en-US" dirty="0"/>
              <a:t>The </a:t>
            </a:r>
            <a:r>
              <a:rPr lang="en-US" dirty="0" err="1"/>
              <a:t>swipeleft</a:t>
            </a:r>
            <a:r>
              <a:rPr lang="en-US" dirty="0"/>
              <a:t> event is triggered when user drag more than 30px over an element in the left direction by using id of the page to specify event and on() method attaches the event </a:t>
            </a:r>
            <a:r>
              <a:rPr lang="en-US" dirty="0" smtClean="0"/>
              <a:t>handlers.</a:t>
            </a:r>
          </a:p>
          <a:p>
            <a:pPr marL="0" indent="0" algn="just">
              <a:buNone/>
            </a:pPr>
            <a:r>
              <a:rPr lang="en-US" dirty="0"/>
              <a:t>$("p").on</a:t>
            </a:r>
            <a:r>
              <a:rPr lang="en-US" b="1" dirty="0">
                <a:solidFill>
                  <a:srgbClr val="FF0000"/>
                </a:solidFill>
              </a:rPr>
              <a:t>("</a:t>
            </a:r>
            <a:r>
              <a:rPr lang="en-US" b="1" dirty="0" err="1">
                <a:solidFill>
                  <a:srgbClr val="FF0000"/>
                </a:solidFill>
              </a:rPr>
              <a:t>swipeleft</a:t>
            </a:r>
            <a:r>
              <a:rPr lang="en-US" b="1" dirty="0">
                <a:solidFill>
                  <a:srgbClr val="FF0000"/>
                </a:solidFill>
              </a:rPr>
              <a:t>",</a:t>
            </a:r>
            <a:r>
              <a:rPr lang="en-US" dirty="0"/>
              <a:t>function(){ $("span").text("swipe event occurred!!!"); });</a:t>
            </a:r>
          </a:p>
        </p:txBody>
      </p:sp>
    </p:spTree>
    <p:extLst>
      <p:ext uri="{BB962C8B-B14F-4D97-AF65-F5344CB8AC3E}">
        <p14:creationId xmlns:p14="http://schemas.microsoft.com/office/powerpoint/2010/main" val="1570200661"/>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5. </a:t>
            </a:r>
            <a:r>
              <a:rPr lang="en-US" dirty="0" err="1"/>
              <a:t>Swiperight</a:t>
            </a:r>
            <a:r>
              <a:rPr lang="en-US" dirty="0"/>
              <a:t> event:</a:t>
            </a:r>
            <a:br>
              <a:rPr lang="en-US" dirty="0"/>
            </a:br>
            <a:endParaRPr lang="en-US" dirty="0"/>
          </a:p>
        </p:txBody>
      </p:sp>
      <p:sp>
        <p:nvSpPr>
          <p:cNvPr id="3" name="Content Placeholder 2"/>
          <p:cNvSpPr>
            <a:spLocks noGrp="1"/>
          </p:cNvSpPr>
          <p:nvPr>
            <p:ph idx="1"/>
          </p:nvPr>
        </p:nvSpPr>
        <p:spPr/>
        <p:txBody>
          <a:bodyPr>
            <a:normAutofit/>
          </a:bodyPr>
          <a:lstStyle/>
          <a:p>
            <a:pPr marL="0" indent="0" algn="just">
              <a:buNone/>
            </a:pPr>
            <a:r>
              <a:rPr lang="en-US" dirty="0"/>
              <a:t>The </a:t>
            </a:r>
            <a:r>
              <a:rPr lang="en-US" dirty="0" err="1"/>
              <a:t>swiperight</a:t>
            </a:r>
            <a:r>
              <a:rPr lang="en-US" dirty="0"/>
              <a:t> event is triggered when user drag more than 30px over an element in the right direction by using id of the page to specify event and on() method attaches the event handlers.</a:t>
            </a:r>
            <a:endParaRPr lang="en-US" dirty="0" smtClean="0"/>
          </a:p>
          <a:p>
            <a:endParaRPr lang="en-US" dirty="0"/>
          </a:p>
          <a:p>
            <a:r>
              <a:rPr lang="en-US" dirty="0" smtClean="0"/>
              <a:t>$("</a:t>
            </a:r>
            <a:r>
              <a:rPr lang="en-US" dirty="0"/>
              <a:t>p").on</a:t>
            </a:r>
            <a:r>
              <a:rPr lang="en-US" b="1" dirty="0">
                <a:solidFill>
                  <a:srgbClr val="FF0000"/>
                </a:solidFill>
              </a:rPr>
              <a:t>("</a:t>
            </a:r>
            <a:r>
              <a:rPr lang="en-US" b="1" dirty="0" err="1">
                <a:solidFill>
                  <a:srgbClr val="FF0000"/>
                </a:solidFill>
              </a:rPr>
              <a:t>swiperight</a:t>
            </a:r>
            <a:r>
              <a:rPr lang="en-US" b="1" dirty="0">
                <a:solidFill>
                  <a:srgbClr val="FF0000"/>
                </a:solidFill>
              </a:rPr>
              <a:t>",</a:t>
            </a:r>
            <a:r>
              <a:rPr lang="en-US" dirty="0"/>
              <a:t>function(){ $("span").text("swipe event occurred!!!");</a:t>
            </a:r>
          </a:p>
        </p:txBody>
      </p:sp>
    </p:spTree>
    <p:extLst>
      <p:ext uri="{BB962C8B-B14F-4D97-AF65-F5344CB8AC3E}">
        <p14:creationId xmlns:p14="http://schemas.microsoft.com/office/powerpoint/2010/main" val="2199729637"/>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3" name="Content Placeholder 2"/>
          <p:cNvSpPr>
            <a:spLocks noGrp="1"/>
          </p:cNvSpPr>
          <p:nvPr>
            <p:ph idx="1"/>
          </p:nvPr>
        </p:nvSpPr>
        <p:spPr/>
        <p:txBody>
          <a:bodyPr/>
          <a:lstStyle/>
          <a:p>
            <a:pPr marL="0" indent="0" algn="ctr">
              <a:buNone/>
            </a:pPr>
            <a:r>
              <a:rPr lang="en-US" b="1" dirty="0">
                <a:solidFill>
                  <a:srgbClr val="FF0000"/>
                </a:solidFill>
              </a:rPr>
              <a:t>HTML5 for the Mobile Web: Touch Events</a:t>
            </a:r>
            <a:r>
              <a:rPr lang="en-US" b="1" dirty="0"/>
              <a:t/>
            </a:r>
            <a:br>
              <a:rPr lang="en-US" b="1" dirty="0"/>
            </a:br>
            <a:endParaRPr lang="en-US" b="1" dirty="0">
              <a:solidFill>
                <a:srgbClr val="FF0000"/>
              </a:solidFill>
            </a:endParaRPr>
          </a:p>
        </p:txBody>
      </p:sp>
    </p:spTree>
    <p:extLst>
      <p:ext uri="{BB962C8B-B14F-4D97-AF65-F5344CB8AC3E}">
        <p14:creationId xmlns:p14="http://schemas.microsoft.com/office/powerpoint/2010/main" val="4041330513"/>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b="1" dirty="0" smtClean="0">
                <a:solidFill>
                  <a:srgbClr val="FF0000"/>
                </a:solidFill>
              </a:rPr>
              <a:t>Surface</a:t>
            </a:r>
          </a:p>
          <a:p>
            <a:r>
              <a:rPr lang="en-US" dirty="0" smtClean="0"/>
              <a:t>The </a:t>
            </a:r>
            <a:r>
              <a:rPr lang="en-US" dirty="0"/>
              <a:t>touch-sensitive surface</a:t>
            </a:r>
            <a:r>
              <a:rPr lang="en-US" dirty="0" smtClean="0"/>
              <a:t>. </a:t>
            </a:r>
            <a:r>
              <a:rPr lang="en-US" dirty="0"/>
              <a:t>This may be a screen or </a:t>
            </a:r>
            <a:r>
              <a:rPr lang="en-US" dirty="0" err="1"/>
              <a:t>trackpad</a:t>
            </a:r>
            <a:r>
              <a:rPr lang="en-US" dirty="0" smtClean="0"/>
              <a:t>.</a:t>
            </a:r>
          </a:p>
          <a:p>
            <a:r>
              <a:rPr lang="en-US" b="1" dirty="0" smtClean="0">
                <a:solidFill>
                  <a:srgbClr val="FF0000"/>
                </a:solidFill>
              </a:rPr>
              <a:t>Touch point</a:t>
            </a:r>
          </a:p>
          <a:p>
            <a:r>
              <a:rPr lang="en-US" dirty="0" smtClean="0"/>
              <a:t>A </a:t>
            </a:r>
            <a:r>
              <a:rPr lang="en-US" dirty="0"/>
              <a:t>point of contact with the surface. This may be a finger (or elbow, ear, nose, whatever, but typically a finger) or stylus.</a:t>
            </a:r>
          </a:p>
        </p:txBody>
      </p:sp>
    </p:spTree>
    <p:extLst>
      <p:ext uri="{BB962C8B-B14F-4D97-AF65-F5344CB8AC3E}">
        <p14:creationId xmlns:p14="http://schemas.microsoft.com/office/powerpoint/2010/main" val="1609493138"/>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u="sng" dirty="0" err="1">
                <a:hlinkClick r:id="rId2" tooltip="The TouchEvent interface represents an event sent when the state of contacts with a touch-sensitive surface changes. This surface can be a touch screen or trackpad, for example. The event can describe one or more points of contact with the screen and includes support for detecting movement, addition and removal of contact points, and so forth."/>
              </a:rPr>
              <a:t>TouchEvent</a:t>
            </a:r>
            <a:r>
              <a:rPr lang="en-US" dirty="0" err="1"/>
              <a:t>Represents</a:t>
            </a:r>
            <a:r>
              <a:rPr lang="en-US" dirty="0"/>
              <a:t> an event that occurs when the state of touches on the surface changes</a:t>
            </a:r>
            <a:r>
              <a:rPr lang="en-US" dirty="0" smtClean="0"/>
              <a:t>.</a:t>
            </a:r>
          </a:p>
          <a:p>
            <a:r>
              <a:rPr lang="en-US" dirty="0" err="1" smtClean="0">
                <a:hlinkClick r:id="rId3" tooltip="The Touch interface represents a single contact point on a touch-sensitive device. The contact point is commonly a finger or stylus and the device may be a touchscreen or trackpad."/>
              </a:rPr>
              <a:t>Touch</a:t>
            </a:r>
            <a:r>
              <a:rPr lang="en-US" dirty="0" err="1" smtClean="0"/>
              <a:t>Represents</a:t>
            </a:r>
            <a:r>
              <a:rPr lang="en-US" dirty="0" smtClean="0"/>
              <a:t> </a:t>
            </a:r>
            <a:r>
              <a:rPr lang="en-US" dirty="0"/>
              <a:t>a single point of contact between the user and the touch surface</a:t>
            </a:r>
            <a:r>
              <a:rPr lang="en-US" dirty="0" smtClean="0"/>
              <a:t>.</a:t>
            </a:r>
          </a:p>
          <a:p>
            <a:r>
              <a:rPr lang="en-US" dirty="0" err="1" smtClean="0">
                <a:hlinkClick r:id="rId4" tooltip="The TouchList interface represents a list of contact points with a touch surface; for example, if the user has three fingers on the touch surface (such as a screen or trackpad), the corresponding TouchList object would have one Touch object for each finger, for a total of three entries."/>
              </a:rPr>
              <a:t>TouchList</a:t>
            </a:r>
            <a:r>
              <a:rPr lang="en-US" dirty="0" err="1" smtClean="0"/>
              <a:t>Represents</a:t>
            </a:r>
            <a:r>
              <a:rPr lang="en-US" dirty="0" smtClean="0"/>
              <a:t> </a:t>
            </a:r>
            <a:r>
              <a:rPr lang="en-US" dirty="0"/>
              <a:t>a group of touches; this is used when the user has, for example, multiple fingers on the surface at the same time.</a:t>
            </a:r>
          </a:p>
        </p:txBody>
      </p:sp>
    </p:spTree>
    <p:extLst>
      <p:ext uri="{BB962C8B-B14F-4D97-AF65-F5344CB8AC3E}">
        <p14:creationId xmlns:p14="http://schemas.microsoft.com/office/powerpoint/2010/main" val="2101806790"/>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solidFill>
                  <a:srgbClr val="FF0000"/>
                </a:solidFill>
              </a:rPr>
              <a:t>Touch</a:t>
            </a:r>
            <a:endParaRPr lang="en-US" dirty="0"/>
          </a:p>
        </p:txBody>
      </p:sp>
      <p:sp>
        <p:nvSpPr>
          <p:cNvPr id="3" name="Content Placeholder 2"/>
          <p:cNvSpPr>
            <a:spLocks noGrp="1"/>
          </p:cNvSpPr>
          <p:nvPr>
            <p:ph idx="1"/>
          </p:nvPr>
        </p:nvSpPr>
        <p:spPr/>
        <p:txBody>
          <a:bodyPr>
            <a:normAutofit fontScale="92500"/>
          </a:bodyPr>
          <a:lstStyle/>
          <a:p>
            <a:pPr algn="just"/>
            <a:r>
              <a:rPr lang="en-US" dirty="0"/>
              <a:t>The </a:t>
            </a:r>
            <a:r>
              <a:rPr lang="en-US" dirty="0" err="1">
                <a:hlinkClick r:id="rId2" tooltip="Returns the X radius of the ellipse that most closely circumscribes the area of contact with the touch surface. The value is in CSS pixels of the same scale as Touch.screenX."/>
              </a:rPr>
              <a:t>Touch.radiusX</a:t>
            </a:r>
            <a:r>
              <a:rPr lang="en-US" dirty="0"/>
              <a:t>, </a:t>
            </a:r>
            <a:r>
              <a:rPr lang="en-US" dirty="0" err="1">
                <a:hlinkClick r:id="rId3" tooltip="Returns the Y radius of the ellipse that most closely circumscribes the area of contact with the touch surface. The value is in CSS pixels of the same scale as Touch.screenX."/>
              </a:rPr>
              <a:t>Touch.radiusY</a:t>
            </a:r>
            <a:r>
              <a:rPr lang="en-US" dirty="0"/>
              <a:t>, and </a:t>
            </a:r>
            <a:r>
              <a:rPr lang="en-US" dirty="0" err="1">
                <a:hlinkClick r:id="rId4" tooltip="Returns the rotation angle, in degrees, of the contact area ellipse defined by Touch.radiusX and Touch.radiusY. The value may be between 0 and 90. Together, these three values describe an ellipse that approximates the size and shape of the area of contact between the user and the screen. This may be a relatively large ellipse representing the contact between a fingertip and the screen or a small area representing the tip of a stylus, for example."/>
              </a:rPr>
              <a:t>Touch.rotationAngle</a:t>
            </a:r>
            <a:r>
              <a:rPr lang="en-US" dirty="0"/>
              <a:t> describe the area of contact between the user and the screen, the </a:t>
            </a:r>
            <a:r>
              <a:rPr lang="en-US" i="1" dirty="0"/>
              <a:t>touch area</a:t>
            </a:r>
            <a:r>
              <a:rPr lang="en-US" dirty="0"/>
              <a:t>. This can be helpful when dealing with imprecise pointing devices such as fingers. These values are set to describe an ellipse that as closely as possible matches the entire area of contact (such as the user's fingertip</a:t>
            </a:r>
            <a:r>
              <a:rPr lang="en-US" dirty="0" smtClean="0"/>
              <a:t>)</a:t>
            </a:r>
          </a:p>
          <a:p>
            <a:pPr algn="just"/>
            <a:r>
              <a:rPr lang="en-US" dirty="0" err="1" smtClean="0">
                <a:solidFill>
                  <a:srgbClr val="FF0000"/>
                </a:solidFill>
              </a:rPr>
              <a:t>Touch.force</a:t>
            </a:r>
            <a:endParaRPr lang="en-US" dirty="0">
              <a:solidFill>
                <a:srgbClr val="FF0000"/>
              </a:solidFill>
            </a:endParaRPr>
          </a:p>
        </p:txBody>
      </p:sp>
    </p:spTree>
    <p:extLst>
      <p:ext uri="{BB962C8B-B14F-4D97-AF65-F5344CB8AC3E}">
        <p14:creationId xmlns:p14="http://schemas.microsoft.com/office/powerpoint/2010/main" val="2434430730"/>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Each </a:t>
            </a:r>
            <a:r>
              <a:rPr lang="en-US" b="1" i="1" dirty="0">
                <a:solidFill>
                  <a:srgbClr val="FF0000"/>
                </a:solidFill>
              </a:rPr>
              <a:t>Touch</a:t>
            </a:r>
            <a:r>
              <a:rPr lang="en-US" dirty="0"/>
              <a:t> describes a touch point, and has the following attributes: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36921766"/>
              </p:ext>
            </p:extLst>
          </p:nvPr>
        </p:nvGraphicFramePr>
        <p:xfrm>
          <a:off x="762000" y="1752600"/>
          <a:ext cx="7734036" cy="4610070"/>
        </p:xfrm>
        <a:graphic>
          <a:graphicData uri="http://schemas.openxmlformats.org/drawingml/2006/table">
            <a:tbl>
              <a:tblPr/>
              <a:tblGrid>
                <a:gridCol w="1409436"/>
                <a:gridCol w="6324600"/>
              </a:tblGrid>
              <a:tr h="364288">
                <a:tc>
                  <a:txBody>
                    <a:bodyPr/>
                    <a:lstStyle/>
                    <a:p>
                      <a:r>
                        <a:rPr lang="en-US" sz="2500" b="1" dirty="0">
                          <a:effectLst/>
                        </a:rPr>
                        <a:t>Attribute</a:t>
                      </a:r>
                    </a:p>
                  </a:txBody>
                  <a:tcPr marL="83814" marR="83814" marT="41907" marB="41907" anchor="ctr">
                    <a:lnL>
                      <a:noFill/>
                    </a:lnL>
                    <a:lnR>
                      <a:noFill/>
                    </a:lnR>
                    <a:lnT>
                      <a:noFill/>
                    </a:lnT>
                    <a:lnB>
                      <a:noFill/>
                    </a:lnB>
                    <a:solidFill>
                      <a:srgbClr val="FFFFFF"/>
                    </a:solidFill>
                  </a:tcPr>
                </a:tc>
                <a:tc>
                  <a:txBody>
                    <a:bodyPr/>
                    <a:lstStyle/>
                    <a:p>
                      <a:r>
                        <a:rPr lang="en-US" sz="2500" b="1" dirty="0">
                          <a:effectLst/>
                        </a:rPr>
                        <a:t>Description</a:t>
                      </a:r>
                    </a:p>
                  </a:txBody>
                  <a:tcPr marL="83814" marR="83814" marT="41907" marB="41907" anchor="ctr">
                    <a:lnL>
                      <a:noFill/>
                    </a:lnL>
                    <a:lnR>
                      <a:noFill/>
                    </a:lnR>
                    <a:lnT>
                      <a:noFill/>
                    </a:lnT>
                    <a:lnB>
                      <a:noFill/>
                    </a:lnB>
                    <a:solidFill>
                      <a:srgbClr val="FFFFFF"/>
                    </a:solidFill>
                  </a:tcPr>
                </a:tc>
              </a:tr>
              <a:tr h="364288">
                <a:tc>
                  <a:txBody>
                    <a:bodyPr/>
                    <a:lstStyle/>
                    <a:p>
                      <a:r>
                        <a:rPr lang="en-US" sz="2500" b="1" dirty="0">
                          <a:solidFill>
                            <a:srgbClr val="FF0000"/>
                          </a:solidFill>
                          <a:effectLst/>
                        </a:rPr>
                        <a:t>identifier</a:t>
                      </a:r>
                    </a:p>
                  </a:txBody>
                  <a:tcPr marL="83814" marR="83814" marT="41907" marB="41907" anchor="ctr">
                    <a:lnL>
                      <a:noFill/>
                    </a:lnL>
                    <a:lnR>
                      <a:noFill/>
                    </a:lnR>
                    <a:lnT>
                      <a:noFill/>
                    </a:lnT>
                    <a:lnB>
                      <a:noFill/>
                    </a:lnB>
                    <a:solidFill>
                      <a:srgbClr val="FFFFFF"/>
                    </a:solidFill>
                  </a:tcPr>
                </a:tc>
                <a:tc>
                  <a:txBody>
                    <a:bodyPr/>
                    <a:lstStyle/>
                    <a:p>
                      <a:r>
                        <a:rPr lang="en-US" sz="2500" b="0" i="0" kern="1200" dirty="0" smtClean="0">
                          <a:solidFill>
                            <a:schemeClr val="tx1"/>
                          </a:solidFill>
                          <a:effectLst/>
                          <a:latin typeface="+mn-lt"/>
                          <a:ea typeface="+mn-ea"/>
                          <a:cs typeface="+mn-cs"/>
                        </a:rPr>
                        <a:t>Returns a unique identifier for this </a:t>
                      </a:r>
                      <a:r>
                        <a:rPr lang="en-US" sz="2500" dirty="0" smtClean="0"/>
                        <a:t>Touch</a:t>
                      </a:r>
                      <a:r>
                        <a:rPr lang="en-US" sz="2500" b="0" i="0" kern="1200" dirty="0" smtClean="0">
                          <a:solidFill>
                            <a:schemeClr val="tx1"/>
                          </a:solidFill>
                          <a:effectLst/>
                          <a:latin typeface="+mn-lt"/>
                          <a:ea typeface="+mn-ea"/>
                          <a:cs typeface="+mn-cs"/>
                        </a:rPr>
                        <a:t> object</a:t>
                      </a:r>
                      <a:endParaRPr lang="en-US" sz="2500" dirty="0">
                        <a:effectLst/>
                      </a:endParaRPr>
                    </a:p>
                  </a:txBody>
                  <a:tcPr marL="83814" marR="83814" marT="41907" marB="41907" anchor="ctr">
                    <a:lnL>
                      <a:noFill/>
                    </a:lnL>
                    <a:lnR>
                      <a:noFill/>
                    </a:lnR>
                    <a:lnT>
                      <a:noFill/>
                    </a:lnT>
                    <a:lnB>
                      <a:noFill/>
                    </a:lnB>
                    <a:solidFill>
                      <a:srgbClr val="FFFFFF"/>
                    </a:solidFill>
                  </a:tcPr>
                </a:tc>
              </a:tr>
              <a:tr h="965659">
                <a:tc>
                  <a:txBody>
                    <a:bodyPr/>
                    <a:lstStyle/>
                    <a:p>
                      <a:r>
                        <a:rPr lang="en-US" sz="2500" b="1" dirty="0">
                          <a:solidFill>
                            <a:srgbClr val="FF0000"/>
                          </a:solidFill>
                          <a:effectLst/>
                        </a:rPr>
                        <a:t>target</a:t>
                      </a:r>
                    </a:p>
                  </a:txBody>
                  <a:tcPr marL="83814" marR="83814" marT="41907" marB="41907" anchor="ctr">
                    <a:lnL>
                      <a:noFill/>
                    </a:lnL>
                    <a:lnR>
                      <a:noFill/>
                    </a:lnR>
                    <a:lnT>
                      <a:noFill/>
                    </a:lnT>
                    <a:lnB>
                      <a:noFill/>
                    </a:lnB>
                    <a:solidFill>
                      <a:srgbClr val="FFFFFF"/>
                    </a:solidFill>
                  </a:tcPr>
                </a:tc>
                <a:tc>
                  <a:txBody>
                    <a:bodyPr/>
                    <a:lstStyle/>
                    <a:p>
                      <a:r>
                        <a:rPr lang="en-US" sz="2500" b="0" i="0" kern="1200" dirty="0" smtClean="0">
                          <a:solidFill>
                            <a:schemeClr val="tx1"/>
                          </a:solidFill>
                          <a:effectLst/>
                          <a:latin typeface="+mn-lt"/>
                          <a:ea typeface="+mn-ea"/>
                          <a:cs typeface="+mn-cs"/>
                        </a:rPr>
                        <a:t>Returns the </a:t>
                      </a:r>
                      <a:r>
                        <a:rPr lang="en-US" sz="2500" b="0" i="0" u="none" strike="noStrike" kern="1200" dirty="0" smtClean="0">
                          <a:solidFill>
                            <a:schemeClr val="tx1"/>
                          </a:solidFill>
                          <a:effectLst/>
                          <a:latin typeface="+mn-lt"/>
                          <a:ea typeface="+mn-ea"/>
                          <a:cs typeface="+mn-cs"/>
                          <a:hlinkClick r:id="rId2" tooltip="Element is the most general base class from which all objects in a Document inherit. It only has methods and properties common to all kinds of elements. More specific classes inherit from Element."/>
                        </a:rPr>
                        <a:t>Element</a:t>
                      </a:r>
                      <a:r>
                        <a:rPr lang="en-US" sz="2500" b="0" i="0" kern="1200" dirty="0" smtClean="0">
                          <a:solidFill>
                            <a:schemeClr val="tx1"/>
                          </a:solidFill>
                          <a:effectLst/>
                          <a:latin typeface="+mn-lt"/>
                          <a:ea typeface="+mn-ea"/>
                          <a:cs typeface="+mn-cs"/>
                        </a:rPr>
                        <a:t> on which the touch point started when it was first placed on the surface, even if the touch point has since moved outside the interactive area of that element or even been removed from the document.</a:t>
                      </a:r>
                      <a:endParaRPr lang="en-US" sz="2500" dirty="0">
                        <a:effectLst/>
                      </a:endParaRPr>
                    </a:p>
                  </a:txBody>
                  <a:tcPr marL="83814" marR="83814" marT="41907" marB="41907" anchor="ctr">
                    <a:lnL>
                      <a:noFill/>
                    </a:lnL>
                    <a:lnR>
                      <a:noFill/>
                    </a:lnR>
                    <a:lnT>
                      <a:noFill/>
                    </a:lnT>
                    <a:lnB>
                      <a:noFill/>
                    </a:lnB>
                    <a:solidFill>
                      <a:srgbClr val="FFFFFF"/>
                    </a:solidFill>
                  </a:tcPr>
                </a:tc>
              </a:tr>
              <a:tr h="364288">
                <a:tc>
                  <a:txBody>
                    <a:bodyPr/>
                    <a:lstStyle/>
                    <a:p>
                      <a:r>
                        <a:rPr lang="en-US" sz="2500" b="1" dirty="0" err="1">
                          <a:solidFill>
                            <a:srgbClr val="FF0000"/>
                          </a:solidFill>
                          <a:effectLst/>
                        </a:rPr>
                        <a:t>screenX</a:t>
                      </a:r>
                      <a:endParaRPr lang="en-US" sz="2500" b="1" dirty="0">
                        <a:solidFill>
                          <a:srgbClr val="FF0000"/>
                        </a:solidFill>
                        <a:effectLst/>
                      </a:endParaRPr>
                    </a:p>
                  </a:txBody>
                  <a:tcPr marL="83814" marR="83814" marT="41907" marB="41907" anchor="ctr">
                    <a:lnL>
                      <a:noFill/>
                    </a:lnL>
                    <a:lnR>
                      <a:noFill/>
                    </a:lnR>
                    <a:lnT>
                      <a:noFill/>
                    </a:lnT>
                    <a:lnB>
                      <a:noFill/>
                    </a:lnB>
                    <a:solidFill>
                      <a:srgbClr val="FFFFFF"/>
                    </a:solidFill>
                  </a:tcPr>
                </a:tc>
                <a:tc>
                  <a:txBody>
                    <a:bodyPr/>
                    <a:lstStyle/>
                    <a:p>
                      <a:r>
                        <a:rPr lang="en-US" sz="2500" b="0" i="0" kern="1200" dirty="0" smtClean="0">
                          <a:solidFill>
                            <a:schemeClr val="tx1"/>
                          </a:solidFill>
                          <a:effectLst/>
                          <a:latin typeface="+mn-lt"/>
                          <a:ea typeface="+mn-ea"/>
                          <a:cs typeface="+mn-cs"/>
                        </a:rPr>
                        <a:t>Returns the X coordinate of the touch point relative to the left edge of the screen.</a:t>
                      </a:r>
                      <a:endParaRPr lang="en-US" sz="2500" dirty="0">
                        <a:effectLst/>
                      </a:endParaRPr>
                    </a:p>
                  </a:txBody>
                  <a:tcPr marL="83814" marR="83814" marT="41907" marB="41907" anchor="ctr">
                    <a:lnL>
                      <a:noFill/>
                    </a:lnL>
                    <a:lnR>
                      <a:noFill/>
                    </a:lnR>
                    <a:lnT>
                      <a:noFill/>
                    </a:lnT>
                    <a:lnB>
                      <a:noFill/>
                    </a:lnB>
                    <a:solidFill>
                      <a:srgbClr val="FFFFFF"/>
                    </a:solidFill>
                  </a:tcPr>
                </a:tc>
              </a:tr>
              <a:tr h="364288">
                <a:tc>
                  <a:txBody>
                    <a:bodyPr/>
                    <a:lstStyle/>
                    <a:p>
                      <a:r>
                        <a:rPr lang="en-US" sz="2500" b="1" dirty="0" err="1">
                          <a:solidFill>
                            <a:srgbClr val="FF0000"/>
                          </a:solidFill>
                          <a:effectLst/>
                        </a:rPr>
                        <a:t>screenY</a:t>
                      </a:r>
                      <a:endParaRPr lang="en-US" sz="2500" b="1" dirty="0">
                        <a:solidFill>
                          <a:srgbClr val="FF0000"/>
                        </a:solidFill>
                        <a:effectLst/>
                      </a:endParaRPr>
                    </a:p>
                  </a:txBody>
                  <a:tcPr marL="83814" marR="83814" marT="41907" marB="41907" anchor="ctr">
                    <a:lnL>
                      <a:noFill/>
                    </a:lnL>
                    <a:lnR>
                      <a:noFill/>
                    </a:lnR>
                    <a:lnT>
                      <a:noFill/>
                    </a:lnT>
                    <a:lnB>
                      <a:noFill/>
                    </a:lnB>
                    <a:solidFill>
                      <a:srgbClr val="FFFFFF"/>
                    </a:solidFill>
                  </a:tcPr>
                </a:tc>
                <a:tc>
                  <a:txBody>
                    <a:bodyPr/>
                    <a:lstStyle/>
                    <a:p>
                      <a:r>
                        <a:rPr lang="en-US" sz="2500" b="0" i="0" kern="1200" dirty="0" smtClean="0">
                          <a:solidFill>
                            <a:schemeClr val="tx1"/>
                          </a:solidFill>
                          <a:effectLst/>
                          <a:latin typeface="+mn-lt"/>
                          <a:ea typeface="+mn-ea"/>
                          <a:cs typeface="+mn-cs"/>
                        </a:rPr>
                        <a:t>Returns the Y coordinate of the touch point relative to the top edge of the screen.</a:t>
                      </a:r>
                      <a:endParaRPr lang="en-US" sz="2500" dirty="0">
                        <a:effectLst/>
                      </a:endParaRPr>
                    </a:p>
                  </a:txBody>
                  <a:tcPr marL="83814" marR="83814" marT="41907" marB="41907" anchor="ctr">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10163268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304800"/>
            <a:ext cx="7772400" cy="1470025"/>
          </a:xfrm>
        </p:spPr>
        <p:txBody>
          <a:bodyPr/>
          <a:lstStyle/>
          <a:p>
            <a:r>
              <a:rPr lang="en-US" b="1" dirty="0">
                <a:solidFill>
                  <a:srgbClr val="FF0066"/>
                </a:solidFill>
                <a:latin typeface="Monotype Corsiva" pitchFamily="66" charset="0"/>
              </a:rPr>
              <a:t>Quick recap of technologies </a:t>
            </a:r>
            <a:endParaRPr lang="en-US" b="1" dirty="0"/>
          </a:p>
        </p:txBody>
      </p:sp>
      <p:sp>
        <p:nvSpPr>
          <p:cNvPr id="3" name="Subtitle 2"/>
          <p:cNvSpPr>
            <a:spLocks noGrp="1"/>
          </p:cNvSpPr>
          <p:nvPr>
            <p:ph type="subTitle" idx="1"/>
          </p:nvPr>
        </p:nvSpPr>
        <p:spPr>
          <a:xfrm>
            <a:off x="381000" y="1752600"/>
            <a:ext cx="8382000" cy="4724400"/>
          </a:xfrm>
        </p:spPr>
        <p:txBody>
          <a:bodyPr>
            <a:normAutofit/>
          </a:bodyPr>
          <a:lstStyle/>
          <a:p>
            <a:pPr algn="just"/>
            <a:r>
              <a:rPr lang="en-US" dirty="0" smtClean="0">
                <a:solidFill>
                  <a:schemeClr val="tx1"/>
                </a:solidFill>
              </a:rPr>
              <a:t>HTML</a:t>
            </a:r>
          </a:p>
          <a:p>
            <a:pPr algn="just"/>
            <a:r>
              <a:rPr lang="en-US" dirty="0" smtClean="0">
                <a:solidFill>
                  <a:schemeClr val="tx1"/>
                </a:solidFill>
              </a:rPr>
              <a:t>CSS</a:t>
            </a:r>
          </a:p>
          <a:p>
            <a:pPr algn="just"/>
            <a:r>
              <a:rPr lang="en-US" dirty="0" smtClean="0">
                <a:solidFill>
                  <a:schemeClr val="tx1"/>
                </a:solidFill>
              </a:rPr>
              <a:t>Java Script</a:t>
            </a:r>
            <a:endParaRPr lang="en-US" dirty="0">
              <a:solidFill>
                <a:schemeClr val="tx1"/>
              </a:solidFill>
            </a:endParaRPr>
          </a:p>
        </p:txBody>
      </p:sp>
    </p:spTree>
    <p:extLst>
      <p:ext uri="{BB962C8B-B14F-4D97-AF65-F5344CB8AC3E}">
        <p14:creationId xmlns:p14="http://schemas.microsoft.com/office/powerpoint/2010/main" val="27672712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What is Responsive Web Design</a:t>
            </a:r>
            <a:r>
              <a:rPr lang="en-US" dirty="0" smtClean="0"/>
              <a:t>?</a:t>
            </a:r>
          </a:p>
          <a:p>
            <a:r>
              <a:rPr lang="en-US" dirty="0" smtClean="0"/>
              <a:t>&lt;meta</a:t>
            </a:r>
            <a:r>
              <a:rPr lang="en-US" dirty="0"/>
              <a:t> name="viewport" content="width=device-width, </a:t>
            </a:r>
            <a:r>
              <a:rPr lang="en-US" dirty="0" smtClean="0"/>
              <a:t>initial-scale=1.0"&gt;</a:t>
            </a:r>
          </a:p>
          <a:p>
            <a:endParaRPr lang="en-US" dirty="0"/>
          </a:p>
          <a:p>
            <a:endParaRPr lang="en-US" dirty="0" smtClean="0"/>
          </a:p>
          <a:p>
            <a:endParaRPr lang="en-US" dirty="0"/>
          </a:p>
        </p:txBody>
      </p:sp>
    </p:spTree>
    <p:extLst>
      <p:ext uri="{BB962C8B-B14F-4D97-AF65-F5344CB8AC3E}">
        <p14:creationId xmlns:p14="http://schemas.microsoft.com/office/powerpoint/2010/main" val="1084636908"/>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1143000"/>
          </a:xfrm>
        </p:spPr>
        <p:txBody>
          <a:bodyPr>
            <a:normAutofit fontScale="90000"/>
          </a:bodyPr>
          <a:lstStyle/>
          <a:p>
            <a:r>
              <a:rPr lang="en-US" dirty="0"/>
              <a:t>Each </a:t>
            </a:r>
            <a:r>
              <a:rPr lang="en-US" b="1" i="1" dirty="0">
                <a:solidFill>
                  <a:srgbClr val="FF0000"/>
                </a:solidFill>
              </a:rPr>
              <a:t>Touch</a:t>
            </a:r>
            <a:r>
              <a:rPr lang="en-US" dirty="0"/>
              <a:t> describes a touch point,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27094052"/>
              </p:ext>
            </p:extLst>
          </p:nvPr>
        </p:nvGraphicFramePr>
        <p:xfrm>
          <a:off x="533400" y="636381"/>
          <a:ext cx="8305800" cy="5753070"/>
        </p:xfrm>
        <a:graphic>
          <a:graphicData uri="http://schemas.openxmlformats.org/drawingml/2006/table">
            <a:tbl>
              <a:tblPr/>
              <a:tblGrid>
                <a:gridCol w="1513633"/>
                <a:gridCol w="6792167"/>
              </a:tblGrid>
              <a:tr h="364288">
                <a:tc>
                  <a:txBody>
                    <a:bodyPr/>
                    <a:lstStyle/>
                    <a:p>
                      <a:pPr algn="ctr"/>
                      <a:r>
                        <a:rPr lang="en-US" sz="2500" b="1" dirty="0">
                          <a:effectLst/>
                        </a:rPr>
                        <a:t>Attribute</a:t>
                      </a:r>
                    </a:p>
                  </a:txBody>
                  <a:tcPr marL="83814" marR="83814" marT="41907" marB="41907" anchor="ctr">
                    <a:lnL>
                      <a:noFill/>
                    </a:lnL>
                    <a:lnR>
                      <a:noFill/>
                    </a:lnR>
                    <a:lnT>
                      <a:noFill/>
                    </a:lnT>
                    <a:lnB>
                      <a:noFill/>
                    </a:lnB>
                    <a:solidFill>
                      <a:srgbClr val="FFFFFF"/>
                    </a:solidFill>
                  </a:tcPr>
                </a:tc>
                <a:tc>
                  <a:txBody>
                    <a:bodyPr/>
                    <a:lstStyle/>
                    <a:p>
                      <a:pPr algn="ctr"/>
                      <a:r>
                        <a:rPr lang="en-US" sz="2500" b="1" dirty="0">
                          <a:effectLst/>
                        </a:rPr>
                        <a:t>Description</a:t>
                      </a:r>
                    </a:p>
                  </a:txBody>
                  <a:tcPr marL="83814" marR="83814" marT="41907" marB="41907" anchor="ctr">
                    <a:lnL>
                      <a:noFill/>
                    </a:lnL>
                    <a:lnR>
                      <a:noFill/>
                    </a:lnR>
                    <a:lnT>
                      <a:noFill/>
                    </a:lnT>
                    <a:lnB>
                      <a:noFill/>
                    </a:lnB>
                    <a:solidFill>
                      <a:srgbClr val="FFFFFF"/>
                    </a:solidFill>
                  </a:tcPr>
                </a:tc>
              </a:tr>
              <a:tr h="664973">
                <a:tc>
                  <a:txBody>
                    <a:bodyPr/>
                    <a:lstStyle/>
                    <a:p>
                      <a:r>
                        <a:rPr lang="en-US" sz="2500" b="1" dirty="0" err="1">
                          <a:solidFill>
                            <a:srgbClr val="FF0000"/>
                          </a:solidFill>
                          <a:effectLst/>
                          <a:latin typeface="Times New Roman" pitchFamily="18" charset="0"/>
                          <a:cs typeface="Times New Roman" pitchFamily="18" charset="0"/>
                        </a:rPr>
                        <a:t>clientX</a:t>
                      </a:r>
                      <a:endParaRPr lang="en-US" sz="2500" b="1" dirty="0">
                        <a:solidFill>
                          <a:srgbClr val="FF0000"/>
                        </a:solidFill>
                        <a:effectLst/>
                        <a:latin typeface="Times New Roman" pitchFamily="18" charset="0"/>
                        <a:cs typeface="Times New Roman" pitchFamily="18" charset="0"/>
                      </a:endParaRPr>
                    </a:p>
                  </a:txBody>
                  <a:tcPr marL="83814" marR="83814" marT="41907" marB="41907" anchor="ctr">
                    <a:lnL>
                      <a:noFill/>
                    </a:lnL>
                    <a:lnR>
                      <a:noFill/>
                    </a:lnR>
                    <a:lnT>
                      <a:noFill/>
                    </a:lnT>
                    <a:lnB>
                      <a:noFill/>
                    </a:lnB>
                    <a:solidFill>
                      <a:srgbClr val="FFFFFF"/>
                    </a:solidFill>
                  </a:tcPr>
                </a:tc>
                <a:tc>
                  <a:txBody>
                    <a:bodyPr/>
                    <a:lstStyle/>
                    <a:p>
                      <a:r>
                        <a:rPr lang="en-US" sz="2500" b="0" i="0" kern="1200" dirty="0" smtClean="0">
                          <a:solidFill>
                            <a:schemeClr val="tx1"/>
                          </a:solidFill>
                          <a:effectLst/>
                          <a:latin typeface="+mn-lt"/>
                          <a:ea typeface="+mn-ea"/>
                          <a:cs typeface="+mn-cs"/>
                        </a:rPr>
                        <a:t>Returns the X coordinate of the touch point relative to the left edge of the browser viewport, not including any scroll offset.</a:t>
                      </a:r>
                      <a:endParaRPr lang="en-US" sz="2500" dirty="0">
                        <a:effectLst/>
                      </a:endParaRPr>
                    </a:p>
                  </a:txBody>
                  <a:tcPr marL="83814" marR="83814" marT="41907" marB="41907" anchor="ctr">
                    <a:lnL>
                      <a:noFill/>
                    </a:lnL>
                    <a:lnR>
                      <a:noFill/>
                    </a:lnR>
                    <a:lnT>
                      <a:noFill/>
                    </a:lnT>
                    <a:lnB>
                      <a:noFill/>
                    </a:lnB>
                    <a:solidFill>
                      <a:srgbClr val="FFFFFF"/>
                    </a:solidFill>
                  </a:tcPr>
                </a:tc>
              </a:tr>
              <a:tr h="664973">
                <a:tc>
                  <a:txBody>
                    <a:bodyPr/>
                    <a:lstStyle/>
                    <a:p>
                      <a:r>
                        <a:rPr lang="en-US" sz="2500" b="1" dirty="0" err="1">
                          <a:solidFill>
                            <a:srgbClr val="FF0000"/>
                          </a:solidFill>
                          <a:effectLst/>
                          <a:latin typeface="Times New Roman" pitchFamily="18" charset="0"/>
                          <a:cs typeface="Times New Roman" pitchFamily="18" charset="0"/>
                        </a:rPr>
                        <a:t>clientY</a:t>
                      </a:r>
                      <a:endParaRPr lang="en-US" sz="2500" b="1" dirty="0">
                        <a:solidFill>
                          <a:srgbClr val="FF0000"/>
                        </a:solidFill>
                        <a:effectLst/>
                        <a:latin typeface="Times New Roman" pitchFamily="18" charset="0"/>
                        <a:cs typeface="Times New Roman" pitchFamily="18" charset="0"/>
                      </a:endParaRPr>
                    </a:p>
                  </a:txBody>
                  <a:tcPr marL="83814" marR="83814" marT="41907" marB="41907" anchor="ctr">
                    <a:lnL>
                      <a:noFill/>
                    </a:lnL>
                    <a:lnR>
                      <a:noFill/>
                    </a:lnR>
                    <a:lnT>
                      <a:noFill/>
                    </a:lnT>
                    <a:lnB>
                      <a:noFill/>
                    </a:lnB>
                    <a:solidFill>
                      <a:srgbClr val="FFFFFF"/>
                    </a:solidFill>
                  </a:tcPr>
                </a:tc>
                <a:tc>
                  <a:txBody>
                    <a:bodyPr/>
                    <a:lstStyle/>
                    <a:p>
                      <a:r>
                        <a:rPr lang="en-US" sz="2500" b="0" i="0" kern="1200" dirty="0" smtClean="0">
                          <a:solidFill>
                            <a:schemeClr val="tx1"/>
                          </a:solidFill>
                          <a:effectLst/>
                          <a:latin typeface="+mn-lt"/>
                          <a:ea typeface="+mn-ea"/>
                          <a:cs typeface="+mn-cs"/>
                        </a:rPr>
                        <a:t>Returns the Y coordinate of the touch point relative to the top edge of the browser viewport, not including any scroll offset.</a:t>
                      </a:r>
                      <a:endParaRPr lang="en-US" sz="2500" dirty="0">
                        <a:effectLst/>
                      </a:endParaRPr>
                    </a:p>
                  </a:txBody>
                  <a:tcPr marL="83814" marR="83814" marT="41907" marB="41907" anchor="ctr">
                    <a:lnL>
                      <a:noFill/>
                    </a:lnL>
                    <a:lnR>
                      <a:noFill/>
                    </a:lnR>
                    <a:lnT>
                      <a:noFill/>
                    </a:lnT>
                    <a:lnB>
                      <a:noFill/>
                    </a:lnB>
                    <a:solidFill>
                      <a:srgbClr val="FFFFFF"/>
                    </a:solidFill>
                  </a:tcPr>
                </a:tc>
              </a:tr>
              <a:tr h="664973">
                <a:tc>
                  <a:txBody>
                    <a:bodyPr/>
                    <a:lstStyle/>
                    <a:p>
                      <a:r>
                        <a:rPr lang="en-US" sz="2500" b="1" dirty="0" err="1">
                          <a:solidFill>
                            <a:srgbClr val="FF0000"/>
                          </a:solidFill>
                          <a:effectLst/>
                          <a:latin typeface="Times New Roman" pitchFamily="18" charset="0"/>
                          <a:cs typeface="Times New Roman" pitchFamily="18" charset="0"/>
                        </a:rPr>
                        <a:t>pageX</a:t>
                      </a:r>
                      <a:endParaRPr lang="en-US" sz="2500" b="1" dirty="0">
                        <a:solidFill>
                          <a:srgbClr val="FF0000"/>
                        </a:solidFill>
                        <a:effectLst/>
                        <a:latin typeface="Times New Roman" pitchFamily="18" charset="0"/>
                        <a:cs typeface="Times New Roman" pitchFamily="18" charset="0"/>
                      </a:endParaRPr>
                    </a:p>
                  </a:txBody>
                  <a:tcPr marL="83814" marR="83814" marT="41907" marB="41907" anchor="ctr">
                    <a:lnL>
                      <a:noFill/>
                    </a:lnL>
                    <a:lnR>
                      <a:noFill/>
                    </a:lnR>
                    <a:lnT>
                      <a:noFill/>
                    </a:lnT>
                    <a:lnB>
                      <a:noFill/>
                    </a:lnB>
                    <a:solidFill>
                      <a:srgbClr val="FFFFFF"/>
                    </a:solidFill>
                  </a:tcPr>
                </a:tc>
                <a:tc>
                  <a:txBody>
                    <a:bodyPr/>
                    <a:lstStyle/>
                    <a:p>
                      <a:r>
                        <a:rPr lang="en-US" sz="2500" b="0" i="0" kern="1200" dirty="0" smtClean="0">
                          <a:solidFill>
                            <a:schemeClr val="tx1"/>
                          </a:solidFill>
                          <a:effectLst/>
                          <a:latin typeface="+mn-lt"/>
                          <a:ea typeface="+mn-ea"/>
                          <a:cs typeface="+mn-cs"/>
                        </a:rPr>
                        <a:t>Returns the X coordinate of the touch point relative to the left edge of the document. Unlike </a:t>
                      </a:r>
                      <a:r>
                        <a:rPr lang="en-US" sz="2500" dirty="0" err="1" smtClean="0"/>
                        <a:t>clientX</a:t>
                      </a:r>
                      <a:r>
                        <a:rPr lang="en-US" sz="2500" b="0" i="0" kern="1200" dirty="0" smtClean="0">
                          <a:solidFill>
                            <a:schemeClr val="tx1"/>
                          </a:solidFill>
                          <a:effectLst/>
                          <a:latin typeface="+mn-lt"/>
                          <a:ea typeface="+mn-ea"/>
                          <a:cs typeface="+mn-cs"/>
                        </a:rPr>
                        <a:t>, this value includes the horizontal scroll offset, if any.</a:t>
                      </a:r>
                      <a:endParaRPr lang="en-US" sz="2500" dirty="0">
                        <a:effectLst/>
                      </a:endParaRPr>
                    </a:p>
                  </a:txBody>
                  <a:tcPr marL="83814" marR="83814" marT="41907" marB="41907" anchor="ctr">
                    <a:lnL>
                      <a:noFill/>
                    </a:lnL>
                    <a:lnR>
                      <a:noFill/>
                    </a:lnR>
                    <a:lnT>
                      <a:noFill/>
                    </a:lnT>
                    <a:lnB>
                      <a:noFill/>
                    </a:lnB>
                    <a:solidFill>
                      <a:srgbClr val="FFFFFF"/>
                    </a:solidFill>
                  </a:tcPr>
                </a:tc>
              </a:tr>
              <a:tr h="664973">
                <a:tc>
                  <a:txBody>
                    <a:bodyPr/>
                    <a:lstStyle/>
                    <a:p>
                      <a:r>
                        <a:rPr lang="en-US" sz="2500" b="1" dirty="0" err="1">
                          <a:solidFill>
                            <a:srgbClr val="FF0000"/>
                          </a:solidFill>
                          <a:effectLst/>
                          <a:latin typeface="Times New Roman" pitchFamily="18" charset="0"/>
                          <a:cs typeface="Times New Roman" pitchFamily="18" charset="0"/>
                        </a:rPr>
                        <a:t>pageY</a:t>
                      </a:r>
                      <a:endParaRPr lang="en-US" sz="2500" b="1" dirty="0">
                        <a:solidFill>
                          <a:srgbClr val="FF0000"/>
                        </a:solidFill>
                        <a:effectLst/>
                        <a:latin typeface="Times New Roman" pitchFamily="18" charset="0"/>
                        <a:cs typeface="Times New Roman" pitchFamily="18" charset="0"/>
                      </a:endParaRPr>
                    </a:p>
                  </a:txBody>
                  <a:tcPr marL="83814" marR="83814" marT="41907" marB="41907" anchor="ctr">
                    <a:lnL>
                      <a:noFill/>
                    </a:lnL>
                    <a:lnR>
                      <a:noFill/>
                    </a:lnR>
                    <a:lnT>
                      <a:noFill/>
                    </a:lnT>
                    <a:lnB>
                      <a:noFill/>
                    </a:lnB>
                    <a:solidFill>
                      <a:srgbClr val="FFFFFF"/>
                    </a:solidFill>
                  </a:tcPr>
                </a:tc>
                <a:tc>
                  <a:txBody>
                    <a:bodyPr/>
                    <a:lstStyle/>
                    <a:p>
                      <a:r>
                        <a:rPr lang="en-US" sz="2500" b="0" i="0" kern="1200" dirty="0" smtClean="0">
                          <a:solidFill>
                            <a:schemeClr val="tx1"/>
                          </a:solidFill>
                          <a:effectLst/>
                          <a:latin typeface="+mn-lt"/>
                          <a:ea typeface="+mn-ea"/>
                          <a:cs typeface="+mn-cs"/>
                        </a:rPr>
                        <a:t>Returns the Y coordinate of the touch point relative to the top of the document. Unlike </a:t>
                      </a:r>
                      <a:r>
                        <a:rPr lang="en-US" sz="2500" dirty="0" err="1" smtClean="0"/>
                        <a:t>clientY</a:t>
                      </a:r>
                      <a:r>
                        <a:rPr lang="en-US" sz="2500" dirty="0" smtClean="0"/>
                        <a:t>,</a:t>
                      </a:r>
                      <a:r>
                        <a:rPr lang="en-US" sz="2500" b="0" i="0" kern="1200" dirty="0" smtClean="0">
                          <a:solidFill>
                            <a:schemeClr val="tx1"/>
                          </a:solidFill>
                          <a:effectLst/>
                          <a:latin typeface="+mn-lt"/>
                          <a:ea typeface="+mn-ea"/>
                          <a:cs typeface="+mn-cs"/>
                        </a:rPr>
                        <a:t> this value includes the vertical scroll offset, if any.</a:t>
                      </a:r>
                      <a:endParaRPr lang="en-US" sz="2500" dirty="0">
                        <a:effectLst/>
                      </a:endParaRPr>
                    </a:p>
                  </a:txBody>
                  <a:tcPr marL="83814" marR="83814" marT="41907" marB="41907" anchor="ctr">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1943945548"/>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touch event types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2598032"/>
              </p:ext>
            </p:extLst>
          </p:nvPr>
        </p:nvGraphicFramePr>
        <p:xfrm>
          <a:off x="533400" y="1219200"/>
          <a:ext cx="8229600" cy="4768831"/>
        </p:xfrm>
        <a:graphic>
          <a:graphicData uri="http://schemas.openxmlformats.org/drawingml/2006/table">
            <a:tbl>
              <a:tblPr/>
              <a:tblGrid>
                <a:gridCol w="2590800"/>
                <a:gridCol w="5638800"/>
              </a:tblGrid>
              <a:tr h="960898">
                <a:tc>
                  <a:txBody>
                    <a:bodyPr/>
                    <a:lstStyle/>
                    <a:p>
                      <a:r>
                        <a:rPr lang="en-US" sz="2500" b="1" dirty="0">
                          <a:solidFill>
                            <a:srgbClr val="FF0000"/>
                          </a:solidFill>
                          <a:effectLst/>
                          <a:latin typeface="Times New Roman" pitchFamily="18" charset="0"/>
                          <a:cs typeface="Times New Roman" pitchFamily="18" charset="0"/>
                        </a:rPr>
                        <a:t>Event</a:t>
                      </a:r>
                    </a:p>
                  </a:txBody>
                  <a:tcPr anchor="ctr">
                    <a:lnL>
                      <a:noFill/>
                    </a:lnL>
                    <a:lnR>
                      <a:noFill/>
                    </a:lnR>
                    <a:lnT>
                      <a:noFill/>
                    </a:lnT>
                    <a:lnB>
                      <a:noFill/>
                    </a:lnB>
                    <a:solidFill>
                      <a:srgbClr val="FFFFFF"/>
                    </a:solidFill>
                  </a:tcPr>
                </a:tc>
                <a:tc>
                  <a:txBody>
                    <a:bodyPr/>
                    <a:lstStyle/>
                    <a:p>
                      <a:r>
                        <a:rPr lang="en-US" sz="2500" b="1" dirty="0">
                          <a:solidFill>
                            <a:srgbClr val="FF0000"/>
                          </a:solidFill>
                          <a:effectLst/>
                          <a:latin typeface="Times New Roman" pitchFamily="18" charset="0"/>
                          <a:cs typeface="Times New Roman" pitchFamily="18" charset="0"/>
                        </a:rPr>
                        <a:t>Description</a:t>
                      </a:r>
                    </a:p>
                  </a:txBody>
                  <a:tcPr anchor="ctr">
                    <a:lnL>
                      <a:noFill/>
                    </a:lnL>
                    <a:lnR>
                      <a:noFill/>
                    </a:lnR>
                    <a:lnT>
                      <a:noFill/>
                    </a:lnT>
                    <a:lnB>
                      <a:noFill/>
                    </a:lnB>
                    <a:solidFill>
                      <a:srgbClr val="FFFFFF"/>
                    </a:solidFill>
                  </a:tcPr>
                </a:tc>
              </a:tr>
              <a:tr h="485613">
                <a:tc>
                  <a:txBody>
                    <a:bodyPr/>
                    <a:lstStyle/>
                    <a:p>
                      <a:r>
                        <a:rPr lang="en-US" sz="2500" b="1">
                          <a:solidFill>
                            <a:srgbClr val="FF0000"/>
                          </a:solidFill>
                          <a:effectLst/>
                          <a:latin typeface="Times New Roman" pitchFamily="18" charset="0"/>
                          <a:cs typeface="Times New Roman" pitchFamily="18" charset="0"/>
                        </a:rPr>
                        <a:t>touchstart</a:t>
                      </a:r>
                    </a:p>
                  </a:txBody>
                  <a:tcPr anchor="ctr">
                    <a:lnL>
                      <a:noFill/>
                    </a:lnL>
                    <a:lnR>
                      <a:noFill/>
                    </a:lnR>
                    <a:lnT>
                      <a:noFill/>
                    </a:lnT>
                    <a:lnB>
                      <a:noFill/>
                    </a:lnB>
                    <a:solidFill>
                      <a:srgbClr val="FFFFFF"/>
                    </a:solidFill>
                  </a:tcPr>
                </a:tc>
                <a:tc>
                  <a:txBody>
                    <a:bodyPr/>
                    <a:lstStyle/>
                    <a:p>
                      <a:r>
                        <a:rPr lang="en-US" sz="2500">
                          <a:effectLst/>
                          <a:latin typeface="Times New Roman" pitchFamily="18" charset="0"/>
                          <a:cs typeface="Times New Roman" pitchFamily="18" charset="0"/>
                        </a:rPr>
                        <a:t>triggered when a touch is detected</a:t>
                      </a:r>
                    </a:p>
                  </a:txBody>
                  <a:tcPr anchor="ctr">
                    <a:lnL>
                      <a:noFill/>
                    </a:lnL>
                    <a:lnR>
                      <a:noFill/>
                    </a:lnR>
                    <a:lnT>
                      <a:noFill/>
                    </a:lnT>
                    <a:lnB>
                      <a:noFill/>
                    </a:lnB>
                    <a:solidFill>
                      <a:srgbClr val="FFFFFF"/>
                    </a:solidFill>
                  </a:tcPr>
                </a:tc>
              </a:tr>
              <a:tr h="849823">
                <a:tc>
                  <a:txBody>
                    <a:bodyPr/>
                    <a:lstStyle/>
                    <a:p>
                      <a:r>
                        <a:rPr lang="en-US" sz="2500" b="1" dirty="0" err="1">
                          <a:solidFill>
                            <a:srgbClr val="FF0000"/>
                          </a:solidFill>
                          <a:effectLst/>
                          <a:latin typeface="Times New Roman" pitchFamily="18" charset="0"/>
                          <a:cs typeface="Times New Roman" pitchFamily="18" charset="0"/>
                        </a:rPr>
                        <a:t>touchmove</a:t>
                      </a:r>
                      <a:endParaRPr lang="en-US" sz="2500" b="1" dirty="0">
                        <a:solidFill>
                          <a:srgbClr val="FF0000"/>
                        </a:solidFill>
                        <a:effectLst/>
                        <a:latin typeface="Times New Roman" pitchFamily="18" charset="0"/>
                        <a:cs typeface="Times New Roman" pitchFamily="18" charset="0"/>
                      </a:endParaRPr>
                    </a:p>
                  </a:txBody>
                  <a:tcPr anchor="ctr">
                    <a:lnL>
                      <a:noFill/>
                    </a:lnL>
                    <a:lnR>
                      <a:noFill/>
                    </a:lnR>
                    <a:lnT>
                      <a:noFill/>
                    </a:lnT>
                    <a:lnB>
                      <a:noFill/>
                    </a:lnB>
                    <a:solidFill>
                      <a:srgbClr val="FFFFFF"/>
                    </a:solidFill>
                  </a:tcPr>
                </a:tc>
                <a:tc>
                  <a:txBody>
                    <a:bodyPr/>
                    <a:lstStyle/>
                    <a:p>
                      <a:r>
                        <a:rPr lang="en-US" sz="2500">
                          <a:effectLst/>
                          <a:latin typeface="Times New Roman" pitchFamily="18" charset="0"/>
                          <a:cs typeface="Times New Roman" pitchFamily="18" charset="0"/>
                        </a:rPr>
                        <a:t>triggered when a touch movement is detected</a:t>
                      </a:r>
                    </a:p>
                  </a:txBody>
                  <a:tcPr anchor="ctr">
                    <a:lnL>
                      <a:noFill/>
                    </a:lnL>
                    <a:lnR>
                      <a:noFill/>
                    </a:lnR>
                    <a:lnT>
                      <a:noFill/>
                    </a:lnT>
                    <a:lnB>
                      <a:noFill/>
                    </a:lnB>
                    <a:solidFill>
                      <a:srgbClr val="FFFFFF"/>
                    </a:solidFill>
                  </a:tcPr>
                </a:tc>
              </a:tr>
              <a:tr h="1214033">
                <a:tc>
                  <a:txBody>
                    <a:bodyPr/>
                    <a:lstStyle/>
                    <a:p>
                      <a:r>
                        <a:rPr lang="en-US" sz="2500" b="1">
                          <a:solidFill>
                            <a:srgbClr val="FF0000"/>
                          </a:solidFill>
                          <a:effectLst/>
                          <a:latin typeface="Times New Roman" pitchFamily="18" charset="0"/>
                          <a:cs typeface="Times New Roman" pitchFamily="18" charset="0"/>
                        </a:rPr>
                        <a:t>touchend</a:t>
                      </a:r>
                    </a:p>
                  </a:txBody>
                  <a:tcPr anchor="ctr">
                    <a:lnL>
                      <a:noFill/>
                    </a:lnL>
                    <a:lnR>
                      <a:noFill/>
                    </a:lnR>
                    <a:lnT>
                      <a:noFill/>
                    </a:lnT>
                    <a:lnB>
                      <a:noFill/>
                    </a:lnB>
                    <a:solidFill>
                      <a:srgbClr val="FFFFFF"/>
                    </a:solidFill>
                  </a:tcPr>
                </a:tc>
                <a:tc>
                  <a:txBody>
                    <a:bodyPr/>
                    <a:lstStyle/>
                    <a:p>
                      <a:r>
                        <a:rPr lang="en-US" sz="2500">
                          <a:effectLst/>
                          <a:latin typeface="Times New Roman" pitchFamily="18" charset="0"/>
                          <a:cs typeface="Times New Roman" pitchFamily="18" charset="0"/>
                        </a:rPr>
                        <a:t>triggered when a touch is removed e.g. the user’s finger is removed from the touchscreen</a:t>
                      </a:r>
                    </a:p>
                  </a:txBody>
                  <a:tcPr anchor="ctr">
                    <a:lnL>
                      <a:noFill/>
                    </a:lnL>
                    <a:lnR>
                      <a:noFill/>
                    </a:lnR>
                    <a:lnT>
                      <a:noFill/>
                    </a:lnT>
                    <a:lnB>
                      <a:noFill/>
                    </a:lnB>
                    <a:solidFill>
                      <a:srgbClr val="FFFFFF"/>
                    </a:solidFill>
                  </a:tcPr>
                </a:tc>
              </a:tr>
              <a:tr h="1214033">
                <a:tc>
                  <a:txBody>
                    <a:bodyPr/>
                    <a:lstStyle/>
                    <a:p>
                      <a:r>
                        <a:rPr lang="en-US" sz="2500" b="1" dirty="0" err="1">
                          <a:solidFill>
                            <a:srgbClr val="FF0000"/>
                          </a:solidFill>
                          <a:effectLst/>
                          <a:latin typeface="Times New Roman" pitchFamily="18" charset="0"/>
                          <a:cs typeface="Times New Roman" pitchFamily="18" charset="0"/>
                        </a:rPr>
                        <a:t>touchcancel</a:t>
                      </a:r>
                      <a:endParaRPr lang="en-US" sz="2500" b="1" dirty="0">
                        <a:solidFill>
                          <a:srgbClr val="FF0000"/>
                        </a:solidFill>
                        <a:effectLst/>
                        <a:latin typeface="Times New Roman" pitchFamily="18" charset="0"/>
                        <a:cs typeface="Times New Roman" pitchFamily="18" charset="0"/>
                      </a:endParaRPr>
                    </a:p>
                  </a:txBody>
                  <a:tcPr anchor="ctr">
                    <a:lnL>
                      <a:noFill/>
                    </a:lnL>
                    <a:lnR>
                      <a:noFill/>
                    </a:lnR>
                    <a:lnT>
                      <a:noFill/>
                    </a:lnT>
                    <a:lnB>
                      <a:noFill/>
                    </a:lnB>
                    <a:solidFill>
                      <a:srgbClr val="FFFFFF"/>
                    </a:solidFill>
                  </a:tcPr>
                </a:tc>
                <a:tc>
                  <a:txBody>
                    <a:bodyPr/>
                    <a:lstStyle/>
                    <a:p>
                      <a:r>
                        <a:rPr lang="en-US" sz="2500" dirty="0">
                          <a:effectLst/>
                          <a:latin typeface="Times New Roman" pitchFamily="18" charset="0"/>
                          <a:cs typeface="Times New Roman" pitchFamily="18" charset="0"/>
                        </a:rPr>
                        <a:t>triggered when a touch is interrupted, e.g. if touch moves outside of the touch-capable area</a:t>
                      </a:r>
                    </a:p>
                  </a:txBody>
                  <a:tcPr anchor="ctr">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831588845"/>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err="1"/>
              <a:t>TouchList</a:t>
            </a:r>
            <a:r>
              <a:rPr lang="en-US" dirty="0" err="1"/>
              <a:t>s</a:t>
            </a:r>
            <a:r>
              <a:rPr lang="en-US" dirty="0"/>
              <a:t>, are associated with each of the events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86565166"/>
              </p:ext>
            </p:extLst>
          </p:nvPr>
        </p:nvGraphicFramePr>
        <p:xfrm>
          <a:off x="304800" y="1676400"/>
          <a:ext cx="8229600" cy="4800599"/>
        </p:xfrm>
        <a:graphic>
          <a:graphicData uri="http://schemas.openxmlformats.org/drawingml/2006/table">
            <a:tbl>
              <a:tblPr/>
              <a:tblGrid>
                <a:gridCol w="2743200"/>
                <a:gridCol w="5486400"/>
              </a:tblGrid>
              <a:tr h="1010652">
                <a:tc>
                  <a:txBody>
                    <a:bodyPr/>
                    <a:lstStyle/>
                    <a:p>
                      <a:r>
                        <a:rPr lang="en-US" sz="2500" b="1" dirty="0">
                          <a:solidFill>
                            <a:srgbClr val="FF0000"/>
                          </a:solidFill>
                          <a:effectLst/>
                          <a:latin typeface="Times New Roman" pitchFamily="18" charset="0"/>
                          <a:cs typeface="Times New Roman" pitchFamily="18" charset="0"/>
                        </a:rPr>
                        <a:t>List</a:t>
                      </a:r>
                    </a:p>
                  </a:txBody>
                  <a:tcPr anchor="ctr">
                    <a:lnL>
                      <a:noFill/>
                    </a:lnL>
                    <a:lnR>
                      <a:noFill/>
                    </a:lnR>
                    <a:lnT>
                      <a:noFill/>
                    </a:lnT>
                    <a:lnB>
                      <a:noFill/>
                    </a:lnB>
                    <a:solidFill>
                      <a:srgbClr val="FFFFFF"/>
                    </a:solidFill>
                  </a:tcPr>
                </a:tc>
                <a:tc>
                  <a:txBody>
                    <a:bodyPr/>
                    <a:lstStyle/>
                    <a:p>
                      <a:r>
                        <a:rPr lang="en-US" sz="2500" b="1" dirty="0">
                          <a:solidFill>
                            <a:srgbClr val="FF0000"/>
                          </a:solidFill>
                          <a:effectLst/>
                          <a:latin typeface="Times New Roman" pitchFamily="18" charset="0"/>
                          <a:cs typeface="Times New Roman" pitchFamily="18" charset="0"/>
                        </a:rPr>
                        <a:t>Description</a:t>
                      </a:r>
                    </a:p>
                  </a:txBody>
                  <a:tcPr anchor="ctr">
                    <a:lnL>
                      <a:noFill/>
                    </a:lnL>
                    <a:lnR>
                      <a:noFill/>
                    </a:lnR>
                    <a:lnT>
                      <a:noFill/>
                    </a:lnT>
                    <a:lnB>
                      <a:noFill/>
                    </a:lnB>
                    <a:solidFill>
                      <a:srgbClr val="FFFFFF"/>
                    </a:solidFill>
                  </a:tcPr>
                </a:tc>
              </a:tr>
              <a:tr h="1010652">
                <a:tc>
                  <a:txBody>
                    <a:bodyPr/>
                    <a:lstStyle/>
                    <a:p>
                      <a:r>
                        <a:rPr lang="en-US" sz="2500" b="1" dirty="0">
                          <a:solidFill>
                            <a:srgbClr val="FF0000"/>
                          </a:solidFill>
                          <a:effectLst/>
                          <a:latin typeface="Times New Roman" pitchFamily="18" charset="0"/>
                          <a:cs typeface="Times New Roman" pitchFamily="18" charset="0"/>
                        </a:rPr>
                        <a:t>touches</a:t>
                      </a:r>
                    </a:p>
                  </a:txBody>
                  <a:tcPr anchor="ctr">
                    <a:lnL>
                      <a:noFill/>
                    </a:lnL>
                    <a:lnR>
                      <a:noFill/>
                    </a:lnR>
                    <a:lnT>
                      <a:noFill/>
                    </a:lnT>
                    <a:lnB>
                      <a:noFill/>
                    </a:lnB>
                    <a:solidFill>
                      <a:srgbClr val="FFFFFF"/>
                    </a:solidFill>
                  </a:tcPr>
                </a:tc>
                <a:tc>
                  <a:txBody>
                    <a:bodyPr/>
                    <a:lstStyle/>
                    <a:p>
                      <a:r>
                        <a:rPr lang="en-US" sz="2500">
                          <a:effectLst/>
                          <a:latin typeface="Times New Roman" pitchFamily="18" charset="0"/>
                          <a:cs typeface="Times New Roman" pitchFamily="18" charset="0"/>
                        </a:rPr>
                        <a:t>all current touches on the screen</a:t>
                      </a:r>
                    </a:p>
                  </a:txBody>
                  <a:tcPr anchor="ctr">
                    <a:lnL>
                      <a:noFill/>
                    </a:lnL>
                    <a:lnR>
                      <a:noFill/>
                    </a:lnR>
                    <a:lnT>
                      <a:noFill/>
                    </a:lnT>
                    <a:lnB>
                      <a:noFill/>
                    </a:lnB>
                    <a:solidFill>
                      <a:srgbClr val="FFFFFF"/>
                    </a:solidFill>
                  </a:tcPr>
                </a:tc>
              </a:tr>
              <a:tr h="1768643">
                <a:tc>
                  <a:txBody>
                    <a:bodyPr/>
                    <a:lstStyle/>
                    <a:p>
                      <a:r>
                        <a:rPr lang="en-US" sz="2500" b="1" dirty="0" err="1">
                          <a:solidFill>
                            <a:srgbClr val="FF0000"/>
                          </a:solidFill>
                          <a:effectLst/>
                          <a:latin typeface="Times New Roman" pitchFamily="18" charset="0"/>
                          <a:cs typeface="Times New Roman" pitchFamily="18" charset="0"/>
                        </a:rPr>
                        <a:t>targetTouches</a:t>
                      </a:r>
                      <a:endParaRPr lang="en-US" sz="2500" b="1" dirty="0">
                        <a:solidFill>
                          <a:srgbClr val="FF0000"/>
                        </a:solidFill>
                        <a:effectLst/>
                        <a:latin typeface="Times New Roman" pitchFamily="18" charset="0"/>
                        <a:cs typeface="Times New Roman" pitchFamily="18" charset="0"/>
                      </a:endParaRPr>
                    </a:p>
                  </a:txBody>
                  <a:tcPr anchor="ctr">
                    <a:lnL>
                      <a:noFill/>
                    </a:lnL>
                    <a:lnR>
                      <a:noFill/>
                    </a:lnR>
                    <a:lnT>
                      <a:noFill/>
                    </a:lnT>
                    <a:lnB>
                      <a:noFill/>
                    </a:lnB>
                    <a:solidFill>
                      <a:srgbClr val="FFFFFF"/>
                    </a:solidFill>
                  </a:tcPr>
                </a:tc>
                <a:tc>
                  <a:txBody>
                    <a:bodyPr/>
                    <a:lstStyle/>
                    <a:p>
                      <a:r>
                        <a:rPr lang="en-US" sz="2500" dirty="0">
                          <a:effectLst/>
                          <a:latin typeface="Times New Roman" pitchFamily="18" charset="0"/>
                          <a:cs typeface="Times New Roman" pitchFamily="18" charset="0"/>
                        </a:rPr>
                        <a:t>all current touches that started on the target element of the event</a:t>
                      </a:r>
                    </a:p>
                  </a:txBody>
                  <a:tcPr anchor="ctr">
                    <a:lnL>
                      <a:noFill/>
                    </a:lnL>
                    <a:lnR>
                      <a:noFill/>
                    </a:lnR>
                    <a:lnT>
                      <a:noFill/>
                    </a:lnT>
                    <a:lnB>
                      <a:noFill/>
                    </a:lnB>
                    <a:solidFill>
                      <a:srgbClr val="FFFFFF"/>
                    </a:solidFill>
                  </a:tcPr>
                </a:tc>
              </a:tr>
              <a:tr h="1010652">
                <a:tc>
                  <a:txBody>
                    <a:bodyPr/>
                    <a:lstStyle/>
                    <a:p>
                      <a:r>
                        <a:rPr lang="en-US" sz="2500" b="1" dirty="0" err="1">
                          <a:solidFill>
                            <a:srgbClr val="FF0000"/>
                          </a:solidFill>
                          <a:effectLst/>
                          <a:latin typeface="Times New Roman" pitchFamily="18" charset="0"/>
                          <a:cs typeface="Times New Roman" pitchFamily="18" charset="0"/>
                        </a:rPr>
                        <a:t>changedTouches</a:t>
                      </a:r>
                      <a:endParaRPr lang="en-US" sz="2500" b="1" dirty="0">
                        <a:solidFill>
                          <a:srgbClr val="FF0000"/>
                        </a:solidFill>
                        <a:effectLst/>
                        <a:latin typeface="Times New Roman" pitchFamily="18" charset="0"/>
                        <a:cs typeface="Times New Roman" pitchFamily="18" charset="0"/>
                      </a:endParaRPr>
                    </a:p>
                  </a:txBody>
                  <a:tcPr anchor="ctr">
                    <a:lnL>
                      <a:noFill/>
                    </a:lnL>
                    <a:lnR>
                      <a:noFill/>
                    </a:lnR>
                    <a:lnT>
                      <a:noFill/>
                    </a:lnT>
                    <a:lnB>
                      <a:noFill/>
                    </a:lnB>
                    <a:solidFill>
                      <a:srgbClr val="FFFFFF"/>
                    </a:solidFill>
                  </a:tcPr>
                </a:tc>
                <a:tc>
                  <a:txBody>
                    <a:bodyPr/>
                    <a:lstStyle/>
                    <a:p>
                      <a:r>
                        <a:rPr lang="en-US" sz="2500" dirty="0">
                          <a:effectLst/>
                          <a:latin typeface="Times New Roman" pitchFamily="18" charset="0"/>
                          <a:cs typeface="Times New Roman" pitchFamily="18" charset="0"/>
                        </a:rPr>
                        <a:t>all touches involved in the current event</a:t>
                      </a:r>
                    </a:p>
                  </a:txBody>
                  <a:tcPr anchor="ctr">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2829151084"/>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	</a:t>
            </a:r>
            <a:r>
              <a:rPr lang="en-US" dirty="0"/>
              <a:t> Create a canvas</a:t>
            </a:r>
            <a:br>
              <a:rPr lang="en-US" dirty="0"/>
            </a:br>
            <a:endParaRPr lang="en-US" dirty="0"/>
          </a:p>
        </p:txBody>
      </p:sp>
      <p:sp>
        <p:nvSpPr>
          <p:cNvPr id="3" name="Content Placeholder 2"/>
          <p:cNvSpPr>
            <a:spLocks noGrp="1"/>
          </p:cNvSpPr>
          <p:nvPr>
            <p:ph idx="1"/>
          </p:nvPr>
        </p:nvSpPr>
        <p:spPr/>
        <p:txBody>
          <a:bodyPr>
            <a:normAutofit/>
          </a:bodyPr>
          <a:lstStyle/>
          <a:p>
            <a:pPr marL="0" indent="0">
              <a:buNone/>
            </a:pPr>
            <a:r>
              <a:rPr lang="en-US" dirty="0">
                <a:latin typeface="Times New Roman" pitchFamily="18" charset="0"/>
                <a:cs typeface="Times New Roman" pitchFamily="18" charset="0"/>
              </a:rPr>
              <a:t>&lt;canvas id="canvas" width="600" height="600" style="</a:t>
            </a:r>
            <a:r>
              <a:rPr lang="en-US" dirty="0" err="1">
                <a:latin typeface="Times New Roman" pitchFamily="18" charset="0"/>
                <a:cs typeface="Times New Roman" pitchFamily="18" charset="0"/>
              </a:rPr>
              <a:t>border:solid</a:t>
            </a:r>
            <a:r>
              <a:rPr lang="en-US" dirty="0">
                <a:latin typeface="Times New Roman" pitchFamily="18" charset="0"/>
                <a:cs typeface="Times New Roman" pitchFamily="18" charset="0"/>
              </a:rPr>
              <a:t> black 1px;"&gt; Your browser does not support canvas element. &lt;/canvas&gt; &lt;</a:t>
            </a:r>
            <a:r>
              <a:rPr lang="en-US" dirty="0" err="1">
                <a:latin typeface="Times New Roman" pitchFamily="18" charset="0"/>
                <a:cs typeface="Times New Roman" pitchFamily="18" charset="0"/>
              </a:rPr>
              <a:t>br</a:t>
            </a:r>
            <a:r>
              <a:rPr lang="en-US" dirty="0">
                <a:latin typeface="Times New Roman" pitchFamily="18" charset="0"/>
                <a:cs typeface="Times New Roman" pitchFamily="18" charset="0"/>
              </a:rPr>
              <a:t>&gt; </a:t>
            </a:r>
          </a:p>
          <a:p>
            <a:pPr marL="0" indent="0">
              <a:buNone/>
            </a:pPr>
            <a:r>
              <a:rPr lang="en-US" dirty="0">
                <a:latin typeface="Times New Roman" pitchFamily="18" charset="0"/>
                <a:cs typeface="Times New Roman" pitchFamily="18" charset="0"/>
              </a:rPr>
              <a:t>&lt;button </a:t>
            </a:r>
            <a:r>
              <a:rPr lang="en-US" dirty="0" err="1">
                <a:latin typeface="Times New Roman" pitchFamily="18" charset="0"/>
                <a:cs typeface="Times New Roman" pitchFamily="18" charset="0"/>
              </a:rPr>
              <a:t>onclick</a:t>
            </a:r>
            <a:r>
              <a:rPr lang="en-US" dirty="0">
                <a:latin typeface="Times New Roman" pitchFamily="18" charset="0"/>
                <a:cs typeface="Times New Roman" pitchFamily="18" charset="0"/>
              </a:rPr>
              <a:t>="startup()"&gt;Initialize&lt;/button&gt; &lt;</a:t>
            </a:r>
            <a:r>
              <a:rPr lang="en-US" dirty="0" err="1">
                <a:latin typeface="Times New Roman" pitchFamily="18" charset="0"/>
                <a:cs typeface="Times New Roman" pitchFamily="18" charset="0"/>
              </a:rPr>
              <a:t>br</a:t>
            </a:r>
            <a:r>
              <a:rPr lang="en-US" dirty="0">
                <a:latin typeface="Times New Roman" pitchFamily="18" charset="0"/>
                <a:cs typeface="Times New Roman" pitchFamily="18" charset="0"/>
              </a:rPr>
              <a:t>&gt; </a:t>
            </a:r>
          </a:p>
          <a:p>
            <a:pPr marL="0" indent="0">
              <a:buNone/>
            </a:pPr>
            <a:r>
              <a:rPr lang="en-US" dirty="0">
                <a:latin typeface="Times New Roman" pitchFamily="18" charset="0"/>
                <a:cs typeface="Times New Roman" pitchFamily="18" charset="0"/>
              </a:rPr>
              <a:t>Log: &lt;pre id="log" style="border: 1px solid #ccc;"&gt;&lt;/pre&gt;</a:t>
            </a:r>
          </a:p>
        </p:txBody>
      </p:sp>
    </p:spTree>
    <p:extLst>
      <p:ext uri="{BB962C8B-B14F-4D97-AF65-F5344CB8AC3E}">
        <p14:creationId xmlns:p14="http://schemas.microsoft.com/office/powerpoint/2010/main" val="2111546097"/>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Setting up the event handlers</a:t>
            </a:r>
          </a:p>
        </p:txBody>
      </p:sp>
      <p:sp>
        <p:nvSpPr>
          <p:cNvPr id="3" name="Content Placeholder 2"/>
          <p:cNvSpPr>
            <a:spLocks noGrp="1"/>
          </p:cNvSpPr>
          <p:nvPr>
            <p:ph idx="1"/>
          </p:nvPr>
        </p:nvSpPr>
        <p:spPr>
          <a:xfrm>
            <a:off x="152400" y="1295400"/>
            <a:ext cx="8763000" cy="4525963"/>
          </a:xfrm>
        </p:spPr>
        <p:txBody>
          <a:bodyPr>
            <a:normAutofit fontScale="92500" lnSpcReduction="20000"/>
          </a:bodyPr>
          <a:lstStyle/>
          <a:p>
            <a:pPr marL="0" indent="0">
              <a:buNone/>
            </a:pPr>
            <a:r>
              <a:rPr lang="en-US" dirty="0">
                <a:latin typeface="Times New Roman" pitchFamily="18" charset="0"/>
                <a:cs typeface="Times New Roman" pitchFamily="18" charset="0"/>
              </a:rPr>
              <a:t>function startup()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a:t>
            </a:r>
          </a:p>
          <a:p>
            <a:pPr marL="0" indent="0">
              <a:buNone/>
            </a:pPr>
            <a:r>
              <a:rPr lang="en-US" dirty="0" err="1" smtClean="0">
                <a:latin typeface="Times New Roman" pitchFamily="18" charset="0"/>
                <a:cs typeface="Times New Roman" pitchFamily="18" charset="0"/>
              </a:rPr>
              <a:t>var</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el = </a:t>
            </a:r>
            <a:r>
              <a:rPr lang="en-US" dirty="0" err="1">
                <a:latin typeface="Times New Roman" pitchFamily="18" charset="0"/>
                <a:cs typeface="Times New Roman" pitchFamily="18" charset="0"/>
              </a:rPr>
              <a:t>document.getElementsByTagName</a:t>
            </a:r>
            <a:r>
              <a:rPr lang="en-US" dirty="0">
                <a:latin typeface="Times New Roman" pitchFamily="18" charset="0"/>
                <a:cs typeface="Times New Roman" pitchFamily="18" charset="0"/>
              </a:rPr>
              <a:t>("canvas")[0]; </a:t>
            </a:r>
            <a:endParaRPr lang="en-US" dirty="0" smtClean="0">
              <a:latin typeface="Times New Roman" pitchFamily="18" charset="0"/>
              <a:cs typeface="Times New Roman" pitchFamily="18" charset="0"/>
            </a:endParaRPr>
          </a:p>
          <a:p>
            <a:pPr marL="0" indent="0">
              <a:buNone/>
            </a:pPr>
            <a:r>
              <a:rPr lang="en-US" dirty="0" err="1" smtClean="0">
                <a:latin typeface="Times New Roman" pitchFamily="18" charset="0"/>
                <a:cs typeface="Times New Roman" pitchFamily="18" charset="0"/>
              </a:rPr>
              <a:t>el.addEventListener</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touchstart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handleStart</a:t>
            </a:r>
            <a:r>
              <a:rPr lang="en-US" dirty="0">
                <a:latin typeface="Times New Roman" pitchFamily="18" charset="0"/>
                <a:cs typeface="Times New Roman" pitchFamily="18" charset="0"/>
              </a:rPr>
              <a:t>, false</a:t>
            </a:r>
            <a:r>
              <a:rPr lang="en-US" dirty="0" smtClean="0">
                <a:latin typeface="Times New Roman" pitchFamily="18" charset="0"/>
                <a:cs typeface="Times New Roman" pitchFamily="18" charset="0"/>
              </a:rPr>
              <a:t>);</a:t>
            </a:r>
          </a:p>
          <a:p>
            <a:pPr marL="0" indent="0">
              <a:buNone/>
            </a:pPr>
            <a:r>
              <a:rPr lang="en-US" dirty="0" err="1" smtClean="0">
                <a:latin typeface="Times New Roman" pitchFamily="18" charset="0"/>
                <a:cs typeface="Times New Roman" pitchFamily="18" charset="0"/>
              </a:rPr>
              <a:t>el.addEventListener</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touchend</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handleEnd</a:t>
            </a:r>
            <a:r>
              <a:rPr lang="en-US" dirty="0">
                <a:latin typeface="Times New Roman" pitchFamily="18" charset="0"/>
                <a:cs typeface="Times New Roman" pitchFamily="18" charset="0"/>
              </a:rPr>
              <a:t>, false); </a:t>
            </a:r>
            <a:r>
              <a:rPr lang="en-US" dirty="0" err="1">
                <a:latin typeface="Times New Roman" pitchFamily="18" charset="0"/>
                <a:cs typeface="Times New Roman" pitchFamily="18" charset="0"/>
              </a:rPr>
              <a:t>el.addEventListener</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touchcancel</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handleCancel</a:t>
            </a:r>
            <a:r>
              <a:rPr lang="en-US" dirty="0">
                <a:latin typeface="Times New Roman" pitchFamily="18" charset="0"/>
                <a:cs typeface="Times New Roman" pitchFamily="18" charset="0"/>
              </a:rPr>
              <a:t>, false); </a:t>
            </a:r>
            <a:endParaRPr lang="en-US" dirty="0" smtClean="0">
              <a:latin typeface="Times New Roman" pitchFamily="18" charset="0"/>
              <a:cs typeface="Times New Roman" pitchFamily="18" charset="0"/>
            </a:endParaRPr>
          </a:p>
          <a:p>
            <a:pPr marL="0" indent="0">
              <a:buNone/>
            </a:pPr>
            <a:r>
              <a:rPr lang="en-US" dirty="0" err="1" smtClean="0">
                <a:latin typeface="Times New Roman" pitchFamily="18" charset="0"/>
                <a:cs typeface="Times New Roman" pitchFamily="18" charset="0"/>
              </a:rPr>
              <a:t>el.addEventListener</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touchmove</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handleMove</a:t>
            </a:r>
            <a:r>
              <a:rPr lang="en-US" dirty="0">
                <a:latin typeface="Times New Roman" pitchFamily="18" charset="0"/>
                <a:cs typeface="Times New Roman" pitchFamily="18" charset="0"/>
              </a:rPr>
              <a:t>, false); console.log("initialized."); }</a:t>
            </a:r>
          </a:p>
        </p:txBody>
      </p:sp>
    </p:spTree>
    <p:extLst>
      <p:ext uri="{BB962C8B-B14F-4D97-AF65-F5344CB8AC3E}">
        <p14:creationId xmlns:p14="http://schemas.microsoft.com/office/powerpoint/2010/main" val="398720698"/>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r>
              <a:rPr lang="en-US" b="1" dirty="0"/>
              <a:t>Tracking new touches</a:t>
            </a:r>
          </a:p>
          <a:p>
            <a:pPr marL="0" indent="0">
              <a:buNone/>
            </a:pPr>
            <a:r>
              <a:rPr lang="en-US" dirty="0"/>
              <a:t>We'll keep track of the touches in-progress.</a:t>
            </a:r>
          </a:p>
          <a:p>
            <a:pPr marL="0" indent="0">
              <a:buNone/>
            </a:pPr>
            <a:r>
              <a:rPr lang="en-US" dirty="0" err="1"/>
              <a:t>var</a:t>
            </a:r>
            <a:r>
              <a:rPr lang="en-US" dirty="0"/>
              <a:t> </a:t>
            </a:r>
            <a:r>
              <a:rPr lang="en-US" dirty="0" err="1"/>
              <a:t>ongoingTouches</a:t>
            </a:r>
            <a:r>
              <a:rPr lang="en-US" dirty="0"/>
              <a:t> = [];</a:t>
            </a:r>
          </a:p>
        </p:txBody>
      </p:sp>
    </p:spTree>
    <p:extLst>
      <p:ext uri="{BB962C8B-B14F-4D97-AF65-F5344CB8AC3E}">
        <p14:creationId xmlns:p14="http://schemas.microsoft.com/office/powerpoint/2010/main" val="2475215893"/>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a:t>
            </a:r>
            <a:r>
              <a:rPr lang="en-US" dirty="0" err="1"/>
              <a:t>handleStart</a:t>
            </a:r>
            <a:r>
              <a:rPr lang="en-US" dirty="0"/>
              <a:t>()</a:t>
            </a:r>
          </a:p>
        </p:txBody>
      </p:sp>
      <p:sp>
        <p:nvSpPr>
          <p:cNvPr id="3" name="Content Placeholder 2"/>
          <p:cNvSpPr>
            <a:spLocks noGrp="1"/>
          </p:cNvSpPr>
          <p:nvPr>
            <p:ph idx="1"/>
          </p:nvPr>
        </p:nvSpPr>
        <p:spPr/>
        <p:txBody>
          <a:bodyPr/>
          <a:lstStyle/>
          <a:p>
            <a:r>
              <a:rPr lang="en-US" dirty="0"/>
              <a:t>When a </a:t>
            </a:r>
            <a:r>
              <a:rPr lang="en-US" dirty="0" err="1">
                <a:hlinkClick r:id="rId2" tooltip="/en-US/docs/Web/Events/touchstart"/>
              </a:rPr>
              <a:t>touchstart</a:t>
            </a:r>
            <a:r>
              <a:rPr lang="en-US" dirty="0"/>
              <a:t> event occurs, indicating that a new touch on the surface has occurred, the </a:t>
            </a:r>
            <a:r>
              <a:rPr lang="en-US" dirty="0" err="1"/>
              <a:t>handleStart</a:t>
            </a:r>
            <a:r>
              <a:rPr lang="en-US" dirty="0"/>
              <a:t>() function below is called.</a:t>
            </a:r>
          </a:p>
        </p:txBody>
      </p:sp>
    </p:spTree>
    <p:extLst>
      <p:ext uri="{BB962C8B-B14F-4D97-AF65-F5344CB8AC3E}">
        <p14:creationId xmlns:p14="http://schemas.microsoft.com/office/powerpoint/2010/main" val="4252419112"/>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a:bodyPr>
          <a:lstStyle/>
          <a:p>
            <a:pPr marL="0" indent="0">
              <a:buNone/>
            </a:pPr>
            <a:r>
              <a:rPr lang="en-US" dirty="0"/>
              <a:t>&lt;!DOCTYPE html&gt;</a:t>
            </a:r>
          </a:p>
          <a:p>
            <a:pPr marL="0" indent="0">
              <a:buNone/>
            </a:pPr>
            <a:r>
              <a:rPr lang="en-US" dirty="0"/>
              <a:t>&lt;html&gt;</a:t>
            </a:r>
          </a:p>
          <a:p>
            <a:pPr marL="0" indent="0">
              <a:buNone/>
            </a:pPr>
            <a:r>
              <a:rPr lang="en-US" dirty="0"/>
              <a:t>  &lt;head&gt;</a:t>
            </a:r>
          </a:p>
          <a:p>
            <a:pPr marL="0" indent="0">
              <a:buNone/>
            </a:pPr>
            <a:r>
              <a:rPr lang="en-US" dirty="0"/>
              <a:t>    &lt;title&gt;HTML5 input &lt;/title&gt;</a:t>
            </a:r>
          </a:p>
          <a:p>
            <a:pPr marL="0" indent="0">
              <a:buNone/>
            </a:pPr>
            <a:r>
              <a:rPr lang="en-US" dirty="0"/>
              <a:t>    &lt;script type='text/</a:t>
            </a:r>
            <a:r>
              <a:rPr lang="en-US" dirty="0" err="1"/>
              <a:t>javascript</a:t>
            </a:r>
            <a:r>
              <a:rPr lang="en-US" dirty="0"/>
              <a:t>'&gt;</a:t>
            </a:r>
          </a:p>
          <a:p>
            <a:pPr marL="0" indent="0">
              <a:buNone/>
            </a:pPr>
            <a:r>
              <a:rPr lang="en-US" dirty="0" smtClean="0"/>
              <a:t> </a:t>
            </a:r>
          </a:p>
        </p:txBody>
      </p:sp>
    </p:spTree>
    <p:extLst>
      <p:ext uri="{BB962C8B-B14F-4D97-AF65-F5344CB8AC3E}">
        <p14:creationId xmlns:p14="http://schemas.microsoft.com/office/powerpoint/2010/main" val="4168154278"/>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dirty="0"/>
              <a:t> function </a:t>
            </a:r>
            <a:r>
              <a:rPr lang="en-US" dirty="0" err="1"/>
              <a:t>init</a:t>
            </a:r>
            <a:r>
              <a:rPr lang="en-US" dirty="0"/>
              <a:t>() {</a:t>
            </a:r>
          </a:p>
          <a:p>
            <a:pPr marL="0" indent="0">
              <a:buNone/>
            </a:pPr>
            <a:r>
              <a:rPr lang="en-US" dirty="0"/>
              <a:t>      </a:t>
            </a:r>
            <a:r>
              <a:rPr lang="en-US" dirty="0" err="1"/>
              <a:t>var</a:t>
            </a:r>
            <a:r>
              <a:rPr lang="en-US" dirty="0"/>
              <a:t> </a:t>
            </a:r>
            <a:r>
              <a:rPr lang="en-US" dirty="0" err="1"/>
              <a:t>touchzone</a:t>
            </a:r>
            <a:r>
              <a:rPr lang="en-US" dirty="0"/>
              <a:t> = </a:t>
            </a:r>
            <a:r>
              <a:rPr lang="en-US" dirty="0" err="1"/>
              <a:t>document.getElementById</a:t>
            </a:r>
            <a:r>
              <a:rPr lang="en-US" dirty="0"/>
              <a:t>("</a:t>
            </a:r>
            <a:r>
              <a:rPr lang="en-US" dirty="0" err="1"/>
              <a:t>mycanvas</a:t>
            </a:r>
            <a:r>
              <a:rPr lang="en-US" dirty="0"/>
              <a:t>");</a:t>
            </a:r>
          </a:p>
          <a:p>
            <a:pPr marL="0" indent="0">
              <a:buNone/>
            </a:pPr>
            <a:r>
              <a:rPr lang="en-US" dirty="0"/>
              <a:t>      </a:t>
            </a:r>
            <a:r>
              <a:rPr lang="en-US" dirty="0" err="1"/>
              <a:t>touchzone.addEventListener</a:t>
            </a:r>
            <a:r>
              <a:rPr lang="en-US" dirty="0"/>
              <a:t>("</a:t>
            </a:r>
            <a:r>
              <a:rPr lang="en-US" dirty="0" err="1"/>
              <a:t>touchstart</a:t>
            </a:r>
            <a:r>
              <a:rPr lang="en-US" dirty="0"/>
              <a:t>", draw, false);</a:t>
            </a:r>
          </a:p>
          <a:p>
            <a:pPr marL="0" indent="0">
              <a:buNone/>
            </a:pPr>
            <a:r>
              <a:rPr lang="en-US" dirty="0"/>
              <a:t>    }</a:t>
            </a:r>
          </a:p>
          <a:p>
            <a:pPr marL="0" indent="0">
              <a:buNone/>
            </a:pPr>
            <a:r>
              <a:rPr lang="en-US" dirty="0"/>
              <a:t> </a:t>
            </a:r>
          </a:p>
        </p:txBody>
      </p:sp>
    </p:spTree>
    <p:extLst>
      <p:ext uri="{BB962C8B-B14F-4D97-AF65-F5344CB8AC3E}">
        <p14:creationId xmlns:p14="http://schemas.microsoft.com/office/powerpoint/2010/main" val="117159030"/>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686800" cy="5287963"/>
          </a:xfrm>
        </p:spPr>
        <p:txBody>
          <a:bodyPr>
            <a:noAutofit/>
          </a:bodyPr>
          <a:lstStyle/>
          <a:p>
            <a:pPr marL="0" indent="0">
              <a:buNone/>
            </a:pPr>
            <a:r>
              <a:rPr lang="en-US" sz="3300" dirty="0">
                <a:latin typeface="Times New Roman" pitchFamily="18" charset="0"/>
                <a:cs typeface="Times New Roman" pitchFamily="18" charset="0"/>
              </a:rPr>
              <a:t> function draw() {</a:t>
            </a:r>
          </a:p>
          <a:p>
            <a:pPr marL="0" indent="0">
              <a:buNone/>
            </a:pPr>
            <a:r>
              <a:rPr lang="en-US" sz="3300" dirty="0" err="1" smtClean="0">
                <a:latin typeface="Times New Roman" pitchFamily="18" charset="0"/>
                <a:cs typeface="Times New Roman" pitchFamily="18" charset="0"/>
              </a:rPr>
              <a:t>var</a:t>
            </a:r>
            <a:r>
              <a:rPr lang="en-US" sz="3300" dirty="0" smtClean="0">
                <a:latin typeface="Times New Roman" pitchFamily="18" charset="0"/>
                <a:cs typeface="Times New Roman" pitchFamily="18" charset="0"/>
              </a:rPr>
              <a:t> </a:t>
            </a:r>
            <a:r>
              <a:rPr lang="en-US" sz="3300" dirty="0">
                <a:latin typeface="Times New Roman" pitchFamily="18" charset="0"/>
                <a:cs typeface="Times New Roman" pitchFamily="18" charset="0"/>
              </a:rPr>
              <a:t>canvas = </a:t>
            </a:r>
            <a:r>
              <a:rPr lang="en-US" sz="3300" dirty="0" err="1">
                <a:latin typeface="Times New Roman" pitchFamily="18" charset="0"/>
                <a:cs typeface="Times New Roman" pitchFamily="18" charset="0"/>
              </a:rPr>
              <a:t>document.getElementById</a:t>
            </a:r>
            <a:r>
              <a:rPr lang="en-US" sz="3300" dirty="0">
                <a:latin typeface="Times New Roman" pitchFamily="18" charset="0"/>
                <a:cs typeface="Times New Roman" pitchFamily="18" charset="0"/>
              </a:rPr>
              <a:t>('</a:t>
            </a:r>
            <a:r>
              <a:rPr lang="en-US" sz="3300" dirty="0" err="1">
                <a:latin typeface="Times New Roman" pitchFamily="18" charset="0"/>
                <a:cs typeface="Times New Roman" pitchFamily="18" charset="0"/>
              </a:rPr>
              <a:t>mycanvas</a:t>
            </a:r>
            <a:r>
              <a:rPr lang="en-US" sz="3300" dirty="0">
                <a:latin typeface="Times New Roman" pitchFamily="18" charset="0"/>
                <a:cs typeface="Times New Roman" pitchFamily="18" charset="0"/>
              </a:rPr>
              <a:t>');</a:t>
            </a:r>
          </a:p>
          <a:p>
            <a:pPr marL="0" indent="0">
              <a:buNone/>
            </a:pPr>
            <a:r>
              <a:rPr lang="en-US" sz="3300" dirty="0" smtClean="0">
                <a:latin typeface="Times New Roman" pitchFamily="18" charset="0"/>
                <a:cs typeface="Times New Roman" pitchFamily="18" charset="0"/>
              </a:rPr>
              <a:t> </a:t>
            </a:r>
            <a:r>
              <a:rPr lang="en-US" sz="3300" dirty="0">
                <a:latin typeface="Times New Roman" pitchFamily="18" charset="0"/>
                <a:cs typeface="Times New Roman" pitchFamily="18" charset="0"/>
              </a:rPr>
              <a:t>if(</a:t>
            </a:r>
            <a:r>
              <a:rPr lang="en-US" sz="3300" dirty="0" err="1">
                <a:latin typeface="Times New Roman" pitchFamily="18" charset="0"/>
                <a:cs typeface="Times New Roman" pitchFamily="18" charset="0"/>
              </a:rPr>
              <a:t>canvas.getContext</a:t>
            </a:r>
            <a:r>
              <a:rPr lang="en-US" sz="3300" dirty="0">
                <a:latin typeface="Times New Roman" pitchFamily="18" charset="0"/>
                <a:cs typeface="Times New Roman" pitchFamily="18" charset="0"/>
              </a:rPr>
              <a:t>) {</a:t>
            </a:r>
          </a:p>
          <a:p>
            <a:pPr marL="0" indent="0">
              <a:buNone/>
            </a:pP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var</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ctx</a:t>
            </a:r>
            <a:r>
              <a:rPr lang="en-US" sz="3300" dirty="0">
                <a:latin typeface="Times New Roman" pitchFamily="18" charset="0"/>
                <a:cs typeface="Times New Roman" pitchFamily="18" charset="0"/>
              </a:rPr>
              <a:t> = </a:t>
            </a:r>
            <a:r>
              <a:rPr lang="en-US" sz="3300" dirty="0" err="1">
                <a:latin typeface="Times New Roman" pitchFamily="18" charset="0"/>
                <a:cs typeface="Times New Roman" pitchFamily="18" charset="0"/>
              </a:rPr>
              <a:t>canvas.getContext</a:t>
            </a:r>
            <a:r>
              <a:rPr lang="en-US" sz="3300" dirty="0">
                <a:latin typeface="Times New Roman" pitchFamily="18" charset="0"/>
                <a:cs typeface="Times New Roman" pitchFamily="18" charset="0"/>
              </a:rPr>
              <a:t>("2d");</a:t>
            </a:r>
          </a:p>
          <a:p>
            <a:pPr marL="0" indent="0">
              <a:buNone/>
            </a:pPr>
            <a:r>
              <a:rPr lang="en-US" sz="3300" dirty="0" err="1" smtClean="0">
                <a:latin typeface="Times New Roman" pitchFamily="18" charset="0"/>
                <a:cs typeface="Times New Roman" pitchFamily="18" charset="0"/>
              </a:rPr>
              <a:t>ctx.fillRect</a:t>
            </a:r>
            <a:r>
              <a:rPr lang="en-US" sz="3300" dirty="0" smtClean="0">
                <a:latin typeface="Times New Roman" pitchFamily="18" charset="0"/>
                <a:cs typeface="Times New Roman" pitchFamily="18" charset="0"/>
              </a:rPr>
              <a:t> </a:t>
            </a:r>
            <a:r>
              <a:rPr lang="en-US" sz="3300" dirty="0">
                <a:latin typeface="Times New Roman" pitchFamily="18" charset="0"/>
                <a:cs typeface="Times New Roman" pitchFamily="18" charset="0"/>
              </a:rPr>
              <a:t>(</a:t>
            </a:r>
            <a:r>
              <a:rPr lang="en-US" sz="3300" dirty="0" err="1">
                <a:latin typeface="Times New Roman" pitchFamily="18" charset="0"/>
                <a:cs typeface="Times New Roman" pitchFamily="18" charset="0"/>
              </a:rPr>
              <a:t>event.touches</a:t>
            </a:r>
            <a:r>
              <a:rPr lang="en-US" sz="3300" dirty="0">
                <a:latin typeface="Times New Roman" pitchFamily="18" charset="0"/>
                <a:cs typeface="Times New Roman" pitchFamily="18" charset="0"/>
              </a:rPr>
              <a:t>[0].</a:t>
            </a:r>
            <a:r>
              <a:rPr lang="en-US" sz="3300" dirty="0" err="1">
                <a:latin typeface="Times New Roman" pitchFamily="18" charset="0"/>
                <a:cs typeface="Times New Roman" pitchFamily="18" charset="0"/>
              </a:rPr>
              <a:t>pageX</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event.touches</a:t>
            </a:r>
            <a:r>
              <a:rPr lang="en-US" sz="3300" dirty="0">
                <a:latin typeface="Times New Roman" pitchFamily="18" charset="0"/>
                <a:cs typeface="Times New Roman" pitchFamily="18" charset="0"/>
              </a:rPr>
              <a:t>[0].</a:t>
            </a:r>
            <a:r>
              <a:rPr lang="en-US" sz="3300" dirty="0" err="1">
                <a:latin typeface="Times New Roman" pitchFamily="18" charset="0"/>
                <a:cs typeface="Times New Roman" pitchFamily="18" charset="0"/>
              </a:rPr>
              <a:t>pageY</a:t>
            </a:r>
            <a:r>
              <a:rPr lang="en-US" sz="3300" dirty="0">
                <a:latin typeface="Times New Roman" pitchFamily="18" charset="0"/>
                <a:cs typeface="Times New Roman" pitchFamily="18" charset="0"/>
              </a:rPr>
              <a:t>, 5, 5);</a:t>
            </a:r>
          </a:p>
          <a:p>
            <a:pPr marL="0" indent="0">
              <a:buNone/>
            </a:pPr>
            <a:r>
              <a:rPr lang="en-US" sz="3300" dirty="0">
                <a:latin typeface="Times New Roman" pitchFamily="18" charset="0"/>
                <a:cs typeface="Times New Roman" pitchFamily="18" charset="0"/>
              </a:rPr>
              <a:t>      </a:t>
            </a:r>
            <a:r>
              <a:rPr lang="en-US" sz="3300" dirty="0" smtClean="0">
                <a:latin typeface="Times New Roman" pitchFamily="18" charset="0"/>
                <a:cs typeface="Times New Roman" pitchFamily="18" charset="0"/>
              </a:rPr>
              <a:t>}    </a:t>
            </a:r>
            <a:r>
              <a:rPr lang="en-US" sz="3300" dirty="0">
                <a:latin typeface="Times New Roman" pitchFamily="18" charset="0"/>
                <a:cs typeface="Times New Roman" pitchFamily="18" charset="0"/>
              </a:rPr>
              <a:t>}</a:t>
            </a:r>
          </a:p>
          <a:p>
            <a:pPr marL="0" indent="0">
              <a:buNone/>
            </a:pPr>
            <a:r>
              <a:rPr lang="en-US" sz="3300" dirty="0">
                <a:latin typeface="Times New Roman" pitchFamily="18" charset="0"/>
                <a:cs typeface="Times New Roman" pitchFamily="18" charset="0"/>
              </a:rPr>
              <a:t>    &lt;/script&gt;</a:t>
            </a:r>
          </a:p>
          <a:p>
            <a:pPr marL="0" indent="0">
              <a:buNone/>
            </a:pPr>
            <a:r>
              <a:rPr lang="en-US" sz="3300" dirty="0">
                <a:latin typeface="Times New Roman" pitchFamily="18" charset="0"/>
                <a:cs typeface="Times New Roman" pitchFamily="18" charset="0"/>
              </a:rPr>
              <a:t>  </a:t>
            </a:r>
            <a:r>
              <a:rPr lang="en-US" sz="3300" dirty="0" smtClean="0">
                <a:latin typeface="Times New Roman" pitchFamily="18" charset="0"/>
                <a:cs typeface="Times New Roman" pitchFamily="18" charset="0"/>
              </a:rPr>
              <a:t>  </a:t>
            </a:r>
            <a:r>
              <a:rPr lang="en-US" sz="3300" dirty="0">
                <a:latin typeface="Times New Roman" pitchFamily="18" charset="0"/>
                <a:cs typeface="Times New Roman" pitchFamily="18" charset="0"/>
              </a:rPr>
              <a:t>&lt;/head&gt;</a:t>
            </a:r>
          </a:p>
        </p:txBody>
      </p:sp>
    </p:spTree>
    <p:extLst>
      <p:ext uri="{BB962C8B-B14F-4D97-AF65-F5344CB8AC3E}">
        <p14:creationId xmlns:p14="http://schemas.microsoft.com/office/powerpoint/2010/main" val="8962695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a:solidFill>
                  <a:srgbClr val="FF0066"/>
                </a:solidFill>
                <a:latin typeface="Monotype Corsiva" pitchFamily="66" charset="0"/>
              </a:rPr>
              <a:t>HTML Character</a:t>
            </a:r>
            <a:br>
              <a:rPr lang="en-US" b="1" dirty="0">
                <a:solidFill>
                  <a:srgbClr val="FF0066"/>
                </a:solidFill>
                <a:latin typeface="Monotype Corsiva" pitchFamily="66" charset="0"/>
              </a:rPr>
            </a:br>
            <a:r>
              <a:rPr lang="en-US" b="1" dirty="0">
                <a:solidFill>
                  <a:srgbClr val="FF0066"/>
                </a:solidFill>
                <a:latin typeface="Monotype Corsiva" pitchFamily="66" charset="0"/>
              </a:rPr>
              <a:t>Entities</a:t>
            </a:r>
            <a:br>
              <a:rPr lang="en-US" b="1" dirty="0">
                <a:solidFill>
                  <a:srgbClr val="FF0066"/>
                </a:solidFill>
                <a:latin typeface="Monotype Corsiva" pitchFamily="66" charset="0"/>
              </a:rPr>
            </a:br>
            <a:endParaRPr lang="en-US" b="1" dirty="0">
              <a:solidFill>
                <a:srgbClr val="FF0066"/>
              </a:solidFill>
              <a:latin typeface="Monotype Corsiva" pitchFamily="66"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42767468"/>
              </p:ext>
            </p:extLst>
          </p:nvPr>
        </p:nvGraphicFramePr>
        <p:xfrm>
          <a:off x="914400" y="1143000"/>
          <a:ext cx="7325408" cy="5912586"/>
        </p:xfrm>
        <a:graphic>
          <a:graphicData uri="http://schemas.openxmlformats.org/drawingml/2006/table">
            <a:tbl>
              <a:tblPr/>
              <a:tblGrid>
                <a:gridCol w="1831352"/>
                <a:gridCol w="1831352"/>
                <a:gridCol w="1831352"/>
                <a:gridCol w="1831352"/>
              </a:tblGrid>
              <a:tr h="418163">
                <a:tc>
                  <a:txBody>
                    <a:bodyPr/>
                    <a:lstStyle/>
                    <a:p>
                      <a:pPr algn="l" fontAlgn="t"/>
                      <a:r>
                        <a:rPr lang="en-US" sz="1600" dirty="0">
                          <a:effectLst/>
                          <a:latin typeface="Times New Roman" pitchFamily="18" charset="0"/>
                          <a:cs typeface="Times New Roman" pitchFamily="18" charset="0"/>
                        </a:rPr>
                        <a:t>Result</a:t>
                      </a:r>
                    </a:p>
                  </a:txBody>
                  <a:tcPr marL="113149" marR="56575" marT="56575" marB="565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latin typeface="Times New Roman" pitchFamily="18" charset="0"/>
                          <a:cs typeface="Times New Roman" pitchFamily="18" charset="0"/>
                        </a:rPr>
                        <a:t>Description</a:t>
                      </a:r>
                    </a:p>
                  </a:txBody>
                  <a:tcPr marL="56575" marR="56575" marT="56575" marB="565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b="1" dirty="0">
                          <a:solidFill>
                            <a:srgbClr val="C00000"/>
                          </a:solidFill>
                          <a:effectLst/>
                          <a:latin typeface="Times New Roman" pitchFamily="18" charset="0"/>
                          <a:cs typeface="Times New Roman" pitchFamily="18" charset="0"/>
                        </a:rPr>
                        <a:t>Entity Name</a:t>
                      </a:r>
                    </a:p>
                  </a:txBody>
                  <a:tcPr marL="56575" marR="56575" marT="56575" marB="565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latin typeface="Times New Roman" pitchFamily="18" charset="0"/>
                          <a:cs typeface="Times New Roman" pitchFamily="18" charset="0"/>
                        </a:rPr>
                        <a:t>Entity Number</a:t>
                      </a:r>
                    </a:p>
                  </a:txBody>
                  <a:tcPr marL="56575" marR="56575" marT="56575" marB="565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18163">
                <a:tc>
                  <a:txBody>
                    <a:bodyPr/>
                    <a:lstStyle/>
                    <a:p>
                      <a:pPr algn="l" fontAlgn="t"/>
                      <a:endParaRPr lang="en-US" sz="1600" dirty="0">
                        <a:effectLst/>
                        <a:latin typeface="Times New Roman" pitchFamily="18" charset="0"/>
                        <a:cs typeface="Times New Roman" pitchFamily="18" charset="0"/>
                      </a:endParaRPr>
                    </a:p>
                  </a:txBody>
                  <a:tcPr marL="113149" marR="56575" marT="56575" marB="565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600">
                          <a:effectLst/>
                          <a:latin typeface="Times New Roman" pitchFamily="18" charset="0"/>
                          <a:cs typeface="Times New Roman" pitchFamily="18" charset="0"/>
                        </a:rPr>
                        <a:t>non-breaking space</a:t>
                      </a:r>
                    </a:p>
                  </a:txBody>
                  <a:tcPr marL="56575" marR="56575" marT="56575" marB="565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600" b="1" dirty="0">
                          <a:solidFill>
                            <a:srgbClr val="C00000"/>
                          </a:solidFill>
                          <a:effectLst/>
                          <a:latin typeface="Times New Roman" pitchFamily="18" charset="0"/>
                          <a:cs typeface="Times New Roman" pitchFamily="18" charset="0"/>
                        </a:rPr>
                        <a:t>&amp;</a:t>
                      </a:r>
                      <a:r>
                        <a:rPr lang="en-US" sz="1600" b="1" dirty="0" err="1">
                          <a:solidFill>
                            <a:srgbClr val="C00000"/>
                          </a:solidFill>
                          <a:effectLst/>
                          <a:latin typeface="Times New Roman" pitchFamily="18" charset="0"/>
                          <a:cs typeface="Times New Roman" pitchFamily="18" charset="0"/>
                        </a:rPr>
                        <a:t>nbsp</a:t>
                      </a:r>
                      <a:r>
                        <a:rPr lang="en-US" sz="1600" b="1" dirty="0">
                          <a:solidFill>
                            <a:srgbClr val="C00000"/>
                          </a:solidFill>
                          <a:effectLst/>
                          <a:latin typeface="Times New Roman" pitchFamily="18" charset="0"/>
                          <a:cs typeface="Times New Roman" pitchFamily="18" charset="0"/>
                        </a:rPr>
                        <a:t>;</a:t>
                      </a:r>
                    </a:p>
                  </a:txBody>
                  <a:tcPr marL="56575" marR="56575" marT="56575" marB="565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600">
                          <a:effectLst/>
                          <a:latin typeface="Times New Roman" pitchFamily="18" charset="0"/>
                          <a:cs typeface="Times New Roman" pitchFamily="18" charset="0"/>
                        </a:rPr>
                        <a:t>&amp;#160;</a:t>
                      </a:r>
                    </a:p>
                  </a:txBody>
                  <a:tcPr marL="56575" marR="56575" marT="56575" marB="565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418163">
                <a:tc>
                  <a:txBody>
                    <a:bodyPr/>
                    <a:lstStyle/>
                    <a:p>
                      <a:pPr algn="l" fontAlgn="t"/>
                      <a:r>
                        <a:rPr lang="en-US" sz="1600" dirty="0">
                          <a:effectLst/>
                          <a:latin typeface="Times New Roman" pitchFamily="18" charset="0"/>
                          <a:cs typeface="Times New Roman" pitchFamily="18" charset="0"/>
                        </a:rPr>
                        <a:t>&lt;</a:t>
                      </a:r>
                    </a:p>
                  </a:txBody>
                  <a:tcPr marL="113149" marR="56575" marT="56575" marB="565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latin typeface="Times New Roman" pitchFamily="18" charset="0"/>
                          <a:cs typeface="Times New Roman" pitchFamily="18" charset="0"/>
                        </a:rPr>
                        <a:t>less than</a:t>
                      </a:r>
                    </a:p>
                  </a:txBody>
                  <a:tcPr marL="56575" marR="56575" marT="56575" marB="565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b="1" dirty="0">
                          <a:solidFill>
                            <a:srgbClr val="C00000"/>
                          </a:solidFill>
                          <a:effectLst/>
                          <a:latin typeface="Times New Roman" pitchFamily="18" charset="0"/>
                          <a:cs typeface="Times New Roman" pitchFamily="18" charset="0"/>
                        </a:rPr>
                        <a:t>&amp;</a:t>
                      </a:r>
                      <a:r>
                        <a:rPr lang="en-US" sz="1600" b="1" dirty="0" err="1">
                          <a:solidFill>
                            <a:srgbClr val="C00000"/>
                          </a:solidFill>
                          <a:effectLst/>
                          <a:latin typeface="Times New Roman" pitchFamily="18" charset="0"/>
                          <a:cs typeface="Times New Roman" pitchFamily="18" charset="0"/>
                        </a:rPr>
                        <a:t>lt</a:t>
                      </a:r>
                      <a:r>
                        <a:rPr lang="en-US" sz="1600" b="1" dirty="0">
                          <a:solidFill>
                            <a:srgbClr val="C00000"/>
                          </a:solidFill>
                          <a:effectLst/>
                          <a:latin typeface="Times New Roman" pitchFamily="18" charset="0"/>
                          <a:cs typeface="Times New Roman" pitchFamily="18" charset="0"/>
                        </a:rPr>
                        <a:t>;</a:t>
                      </a:r>
                    </a:p>
                  </a:txBody>
                  <a:tcPr marL="56575" marR="56575" marT="56575" marB="565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latin typeface="Times New Roman" pitchFamily="18" charset="0"/>
                          <a:cs typeface="Times New Roman" pitchFamily="18" charset="0"/>
                        </a:rPr>
                        <a:t>&amp;#60;</a:t>
                      </a:r>
                    </a:p>
                  </a:txBody>
                  <a:tcPr marL="56575" marR="56575" marT="56575" marB="565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18163">
                <a:tc>
                  <a:txBody>
                    <a:bodyPr/>
                    <a:lstStyle/>
                    <a:p>
                      <a:pPr algn="l" fontAlgn="t"/>
                      <a:r>
                        <a:rPr lang="en-US" sz="1600" dirty="0">
                          <a:effectLst/>
                          <a:latin typeface="Times New Roman" pitchFamily="18" charset="0"/>
                          <a:cs typeface="Times New Roman" pitchFamily="18" charset="0"/>
                        </a:rPr>
                        <a:t>&gt;</a:t>
                      </a:r>
                    </a:p>
                  </a:txBody>
                  <a:tcPr marL="113149" marR="56575" marT="56575" marB="565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600">
                          <a:effectLst/>
                          <a:latin typeface="Times New Roman" pitchFamily="18" charset="0"/>
                          <a:cs typeface="Times New Roman" pitchFamily="18" charset="0"/>
                        </a:rPr>
                        <a:t>greater than</a:t>
                      </a:r>
                    </a:p>
                  </a:txBody>
                  <a:tcPr marL="56575" marR="56575" marT="56575" marB="565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600" b="1" dirty="0">
                          <a:solidFill>
                            <a:srgbClr val="C00000"/>
                          </a:solidFill>
                          <a:effectLst/>
                          <a:latin typeface="Times New Roman" pitchFamily="18" charset="0"/>
                          <a:cs typeface="Times New Roman" pitchFamily="18" charset="0"/>
                        </a:rPr>
                        <a:t>&amp;</a:t>
                      </a:r>
                      <a:r>
                        <a:rPr lang="en-US" sz="1600" b="1" dirty="0" err="1">
                          <a:solidFill>
                            <a:srgbClr val="C00000"/>
                          </a:solidFill>
                          <a:effectLst/>
                          <a:latin typeface="Times New Roman" pitchFamily="18" charset="0"/>
                          <a:cs typeface="Times New Roman" pitchFamily="18" charset="0"/>
                        </a:rPr>
                        <a:t>gt</a:t>
                      </a:r>
                      <a:r>
                        <a:rPr lang="en-US" sz="1600" b="1" dirty="0">
                          <a:solidFill>
                            <a:srgbClr val="C00000"/>
                          </a:solidFill>
                          <a:effectLst/>
                          <a:latin typeface="Times New Roman" pitchFamily="18" charset="0"/>
                          <a:cs typeface="Times New Roman" pitchFamily="18" charset="0"/>
                        </a:rPr>
                        <a:t>;</a:t>
                      </a:r>
                    </a:p>
                  </a:txBody>
                  <a:tcPr marL="56575" marR="56575" marT="56575" marB="565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600">
                          <a:effectLst/>
                          <a:latin typeface="Times New Roman" pitchFamily="18" charset="0"/>
                          <a:cs typeface="Times New Roman" pitchFamily="18" charset="0"/>
                        </a:rPr>
                        <a:t>&amp;#62;</a:t>
                      </a:r>
                    </a:p>
                  </a:txBody>
                  <a:tcPr marL="56575" marR="56575" marT="56575" marB="565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418163">
                <a:tc>
                  <a:txBody>
                    <a:bodyPr/>
                    <a:lstStyle/>
                    <a:p>
                      <a:pPr algn="l" fontAlgn="t"/>
                      <a:r>
                        <a:rPr lang="en-US" sz="1600">
                          <a:effectLst/>
                          <a:latin typeface="Times New Roman" pitchFamily="18" charset="0"/>
                          <a:cs typeface="Times New Roman" pitchFamily="18" charset="0"/>
                        </a:rPr>
                        <a:t>&amp;</a:t>
                      </a:r>
                    </a:p>
                  </a:txBody>
                  <a:tcPr marL="113149" marR="56575" marT="56575" marB="565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latin typeface="Times New Roman" pitchFamily="18" charset="0"/>
                          <a:cs typeface="Times New Roman" pitchFamily="18" charset="0"/>
                        </a:rPr>
                        <a:t>ampersand</a:t>
                      </a:r>
                    </a:p>
                  </a:txBody>
                  <a:tcPr marL="56575" marR="56575" marT="56575" marB="565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b="1" dirty="0">
                          <a:solidFill>
                            <a:srgbClr val="C00000"/>
                          </a:solidFill>
                          <a:effectLst/>
                          <a:latin typeface="Times New Roman" pitchFamily="18" charset="0"/>
                          <a:cs typeface="Times New Roman" pitchFamily="18" charset="0"/>
                        </a:rPr>
                        <a:t>&amp;amp;</a:t>
                      </a:r>
                    </a:p>
                  </a:txBody>
                  <a:tcPr marL="56575" marR="56575" marT="56575" marB="565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latin typeface="Times New Roman" pitchFamily="18" charset="0"/>
                          <a:cs typeface="Times New Roman" pitchFamily="18" charset="0"/>
                        </a:rPr>
                        <a:t>&amp;#38;</a:t>
                      </a:r>
                    </a:p>
                  </a:txBody>
                  <a:tcPr marL="56575" marR="56575" marT="56575" marB="565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686983">
                <a:tc>
                  <a:txBody>
                    <a:bodyPr/>
                    <a:lstStyle/>
                    <a:p>
                      <a:pPr algn="l" fontAlgn="t"/>
                      <a:r>
                        <a:rPr lang="en-US" sz="1600" dirty="0">
                          <a:effectLst/>
                          <a:latin typeface="Times New Roman" pitchFamily="18" charset="0"/>
                          <a:cs typeface="Times New Roman" pitchFamily="18" charset="0"/>
                        </a:rPr>
                        <a:t>"</a:t>
                      </a:r>
                    </a:p>
                  </a:txBody>
                  <a:tcPr marL="113149" marR="56575" marT="56575" marB="565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600" dirty="0">
                          <a:effectLst/>
                          <a:latin typeface="Times New Roman" pitchFamily="18" charset="0"/>
                          <a:cs typeface="Times New Roman" pitchFamily="18" charset="0"/>
                        </a:rPr>
                        <a:t>double quotation mark</a:t>
                      </a:r>
                    </a:p>
                  </a:txBody>
                  <a:tcPr marL="56575" marR="56575" marT="56575" marB="565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600" b="1" dirty="0">
                          <a:solidFill>
                            <a:srgbClr val="C00000"/>
                          </a:solidFill>
                          <a:effectLst/>
                          <a:latin typeface="Times New Roman" pitchFamily="18" charset="0"/>
                          <a:cs typeface="Times New Roman" pitchFamily="18" charset="0"/>
                        </a:rPr>
                        <a:t>&amp;</a:t>
                      </a:r>
                      <a:r>
                        <a:rPr lang="en-US" sz="1600" b="1" dirty="0" err="1">
                          <a:solidFill>
                            <a:srgbClr val="C00000"/>
                          </a:solidFill>
                          <a:effectLst/>
                          <a:latin typeface="Times New Roman" pitchFamily="18" charset="0"/>
                          <a:cs typeface="Times New Roman" pitchFamily="18" charset="0"/>
                        </a:rPr>
                        <a:t>quot</a:t>
                      </a:r>
                      <a:r>
                        <a:rPr lang="en-US" sz="1600" b="1" dirty="0">
                          <a:solidFill>
                            <a:srgbClr val="C00000"/>
                          </a:solidFill>
                          <a:effectLst/>
                          <a:latin typeface="Times New Roman" pitchFamily="18" charset="0"/>
                          <a:cs typeface="Times New Roman" pitchFamily="18" charset="0"/>
                        </a:rPr>
                        <a:t>;</a:t>
                      </a:r>
                    </a:p>
                  </a:txBody>
                  <a:tcPr marL="56575" marR="56575" marT="56575" marB="565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600">
                          <a:effectLst/>
                          <a:latin typeface="Times New Roman" pitchFamily="18" charset="0"/>
                          <a:cs typeface="Times New Roman" pitchFamily="18" charset="0"/>
                        </a:rPr>
                        <a:t>&amp;#34;</a:t>
                      </a:r>
                    </a:p>
                  </a:txBody>
                  <a:tcPr marL="56575" marR="56575" marT="56575" marB="565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686983">
                <a:tc>
                  <a:txBody>
                    <a:bodyPr/>
                    <a:lstStyle/>
                    <a:p>
                      <a:pPr algn="l" fontAlgn="t"/>
                      <a:r>
                        <a:rPr lang="en-US" sz="1600">
                          <a:effectLst/>
                          <a:latin typeface="Times New Roman" pitchFamily="18" charset="0"/>
                          <a:cs typeface="Times New Roman" pitchFamily="18" charset="0"/>
                        </a:rPr>
                        <a:t>'</a:t>
                      </a:r>
                    </a:p>
                  </a:txBody>
                  <a:tcPr marL="113149" marR="56575" marT="56575" marB="565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latin typeface="Times New Roman" pitchFamily="18" charset="0"/>
                          <a:cs typeface="Times New Roman" pitchFamily="18" charset="0"/>
                        </a:rPr>
                        <a:t>single quotation mark (apostrophe)</a:t>
                      </a:r>
                    </a:p>
                  </a:txBody>
                  <a:tcPr marL="56575" marR="56575" marT="56575" marB="565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b="1" dirty="0">
                          <a:solidFill>
                            <a:srgbClr val="C00000"/>
                          </a:solidFill>
                          <a:effectLst/>
                          <a:latin typeface="Times New Roman" pitchFamily="18" charset="0"/>
                          <a:cs typeface="Times New Roman" pitchFamily="18" charset="0"/>
                        </a:rPr>
                        <a:t>&amp;</a:t>
                      </a:r>
                      <a:r>
                        <a:rPr lang="en-US" sz="1600" b="1" dirty="0" err="1">
                          <a:solidFill>
                            <a:srgbClr val="C00000"/>
                          </a:solidFill>
                          <a:effectLst/>
                          <a:latin typeface="Times New Roman" pitchFamily="18" charset="0"/>
                          <a:cs typeface="Times New Roman" pitchFamily="18" charset="0"/>
                        </a:rPr>
                        <a:t>apos</a:t>
                      </a:r>
                      <a:r>
                        <a:rPr lang="en-US" sz="1600" b="1" dirty="0">
                          <a:solidFill>
                            <a:srgbClr val="C00000"/>
                          </a:solidFill>
                          <a:effectLst/>
                          <a:latin typeface="Times New Roman" pitchFamily="18" charset="0"/>
                          <a:cs typeface="Times New Roman" pitchFamily="18" charset="0"/>
                        </a:rPr>
                        <a:t>;</a:t>
                      </a:r>
                    </a:p>
                  </a:txBody>
                  <a:tcPr marL="56575" marR="56575" marT="56575" marB="565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latin typeface="Times New Roman" pitchFamily="18" charset="0"/>
                          <a:cs typeface="Times New Roman" pitchFamily="18" charset="0"/>
                        </a:rPr>
                        <a:t>&amp;#39;</a:t>
                      </a:r>
                    </a:p>
                  </a:txBody>
                  <a:tcPr marL="56575" marR="56575" marT="56575" marB="565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18163">
                <a:tc>
                  <a:txBody>
                    <a:bodyPr/>
                    <a:lstStyle/>
                    <a:p>
                      <a:pPr algn="l" fontAlgn="t"/>
                      <a:r>
                        <a:rPr lang="en-US" sz="1600">
                          <a:effectLst/>
                          <a:latin typeface="Times New Roman" pitchFamily="18" charset="0"/>
                          <a:cs typeface="Times New Roman" pitchFamily="18" charset="0"/>
                        </a:rPr>
                        <a:t>¢</a:t>
                      </a:r>
                    </a:p>
                  </a:txBody>
                  <a:tcPr marL="113149" marR="56575" marT="56575" marB="565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600">
                          <a:effectLst/>
                          <a:latin typeface="Times New Roman" pitchFamily="18" charset="0"/>
                          <a:cs typeface="Times New Roman" pitchFamily="18" charset="0"/>
                        </a:rPr>
                        <a:t>cent</a:t>
                      </a:r>
                    </a:p>
                  </a:txBody>
                  <a:tcPr marL="56575" marR="56575" marT="56575" marB="565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600" b="1" dirty="0">
                          <a:solidFill>
                            <a:srgbClr val="C00000"/>
                          </a:solidFill>
                          <a:effectLst/>
                          <a:latin typeface="Times New Roman" pitchFamily="18" charset="0"/>
                          <a:cs typeface="Times New Roman" pitchFamily="18" charset="0"/>
                        </a:rPr>
                        <a:t>&amp;cent;</a:t>
                      </a:r>
                    </a:p>
                  </a:txBody>
                  <a:tcPr marL="56575" marR="56575" marT="56575" marB="565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600">
                          <a:effectLst/>
                          <a:latin typeface="Times New Roman" pitchFamily="18" charset="0"/>
                          <a:cs typeface="Times New Roman" pitchFamily="18" charset="0"/>
                        </a:rPr>
                        <a:t>&amp;#162;</a:t>
                      </a:r>
                    </a:p>
                  </a:txBody>
                  <a:tcPr marL="56575" marR="56575" marT="56575" marB="565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418163">
                <a:tc>
                  <a:txBody>
                    <a:bodyPr/>
                    <a:lstStyle/>
                    <a:p>
                      <a:pPr algn="l" fontAlgn="t"/>
                      <a:r>
                        <a:rPr lang="en-US" sz="1600">
                          <a:effectLst/>
                          <a:latin typeface="Times New Roman" pitchFamily="18" charset="0"/>
                          <a:cs typeface="Times New Roman" pitchFamily="18" charset="0"/>
                        </a:rPr>
                        <a:t>£</a:t>
                      </a:r>
                    </a:p>
                  </a:txBody>
                  <a:tcPr marL="113149" marR="56575" marT="56575" marB="565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latin typeface="Times New Roman" pitchFamily="18" charset="0"/>
                          <a:cs typeface="Times New Roman" pitchFamily="18" charset="0"/>
                        </a:rPr>
                        <a:t>pound</a:t>
                      </a:r>
                    </a:p>
                  </a:txBody>
                  <a:tcPr marL="56575" marR="56575" marT="56575" marB="565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b="1" dirty="0">
                          <a:solidFill>
                            <a:srgbClr val="C00000"/>
                          </a:solidFill>
                          <a:effectLst/>
                          <a:latin typeface="Times New Roman" pitchFamily="18" charset="0"/>
                          <a:cs typeface="Times New Roman" pitchFamily="18" charset="0"/>
                        </a:rPr>
                        <a:t>&amp;pound;</a:t>
                      </a:r>
                    </a:p>
                  </a:txBody>
                  <a:tcPr marL="56575" marR="56575" marT="56575" marB="565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latin typeface="Times New Roman" pitchFamily="18" charset="0"/>
                          <a:cs typeface="Times New Roman" pitchFamily="18" charset="0"/>
                        </a:rPr>
                        <a:t>&amp;#163;</a:t>
                      </a:r>
                    </a:p>
                  </a:txBody>
                  <a:tcPr marL="56575" marR="56575" marT="56575" marB="565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18163">
                <a:tc>
                  <a:txBody>
                    <a:bodyPr/>
                    <a:lstStyle/>
                    <a:p>
                      <a:pPr algn="l" fontAlgn="t"/>
                      <a:r>
                        <a:rPr lang="en-US" sz="1600">
                          <a:effectLst/>
                          <a:latin typeface="Times New Roman" pitchFamily="18" charset="0"/>
                          <a:cs typeface="Times New Roman" pitchFamily="18" charset="0"/>
                        </a:rPr>
                        <a:t>¥</a:t>
                      </a:r>
                    </a:p>
                  </a:txBody>
                  <a:tcPr marL="113149" marR="56575" marT="56575" marB="565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600">
                          <a:effectLst/>
                          <a:latin typeface="Times New Roman" pitchFamily="18" charset="0"/>
                          <a:cs typeface="Times New Roman" pitchFamily="18" charset="0"/>
                        </a:rPr>
                        <a:t>yen</a:t>
                      </a:r>
                    </a:p>
                  </a:txBody>
                  <a:tcPr marL="56575" marR="56575" marT="56575" marB="565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600" b="1" dirty="0">
                          <a:solidFill>
                            <a:srgbClr val="C00000"/>
                          </a:solidFill>
                          <a:effectLst/>
                          <a:latin typeface="Times New Roman" pitchFamily="18" charset="0"/>
                          <a:cs typeface="Times New Roman" pitchFamily="18" charset="0"/>
                        </a:rPr>
                        <a:t>&amp;yen;</a:t>
                      </a:r>
                    </a:p>
                  </a:txBody>
                  <a:tcPr marL="56575" marR="56575" marT="56575" marB="565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600">
                          <a:effectLst/>
                          <a:latin typeface="Times New Roman" pitchFamily="18" charset="0"/>
                          <a:cs typeface="Times New Roman" pitchFamily="18" charset="0"/>
                        </a:rPr>
                        <a:t>&amp;#165;</a:t>
                      </a:r>
                    </a:p>
                  </a:txBody>
                  <a:tcPr marL="56575" marR="56575" marT="56575" marB="565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418163">
                <a:tc>
                  <a:txBody>
                    <a:bodyPr/>
                    <a:lstStyle/>
                    <a:p>
                      <a:pPr algn="l" fontAlgn="t"/>
                      <a:r>
                        <a:rPr lang="en-US" sz="1600">
                          <a:effectLst/>
                          <a:latin typeface="Times New Roman" pitchFamily="18" charset="0"/>
                          <a:cs typeface="Times New Roman" pitchFamily="18" charset="0"/>
                        </a:rPr>
                        <a:t>€</a:t>
                      </a:r>
                    </a:p>
                  </a:txBody>
                  <a:tcPr marL="113149" marR="56575" marT="56575" marB="565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latin typeface="Times New Roman" pitchFamily="18" charset="0"/>
                          <a:cs typeface="Times New Roman" pitchFamily="18" charset="0"/>
                        </a:rPr>
                        <a:t>euro</a:t>
                      </a:r>
                    </a:p>
                  </a:txBody>
                  <a:tcPr marL="56575" marR="56575" marT="56575" marB="565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b="1" dirty="0">
                          <a:solidFill>
                            <a:srgbClr val="C00000"/>
                          </a:solidFill>
                          <a:effectLst/>
                          <a:latin typeface="Times New Roman" pitchFamily="18" charset="0"/>
                          <a:cs typeface="Times New Roman" pitchFamily="18" charset="0"/>
                        </a:rPr>
                        <a:t>&amp;euro;</a:t>
                      </a:r>
                    </a:p>
                  </a:txBody>
                  <a:tcPr marL="56575" marR="56575" marT="56575" marB="565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latin typeface="Times New Roman" pitchFamily="18" charset="0"/>
                          <a:cs typeface="Times New Roman" pitchFamily="18" charset="0"/>
                        </a:rPr>
                        <a:t>&amp;#8364;</a:t>
                      </a:r>
                    </a:p>
                  </a:txBody>
                  <a:tcPr marL="56575" marR="56575" marT="56575" marB="565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18163">
                <a:tc>
                  <a:txBody>
                    <a:bodyPr/>
                    <a:lstStyle/>
                    <a:p>
                      <a:pPr algn="l" fontAlgn="t"/>
                      <a:r>
                        <a:rPr lang="en-US" sz="1600">
                          <a:effectLst/>
                          <a:latin typeface="Times New Roman" pitchFamily="18" charset="0"/>
                          <a:cs typeface="Times New Roman" pitchFamily="18" charset="0"/>
                        </a:rPr>
                        <a:t>©</a:t>
                      </a:r>
                    </a:p>
                  </a:txBody>
                  <a:tcPr marL="113149" marR="56575" marT="56575" marB="565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600">
                          <a:effectLst/>
                          <a:latin typeface="Times New Roman" pitchFamily="18" charset="0"/>
                          <a:cs typeface="Times New Roman" pitchFamily="18" charset="0"/>
                        </a:rPr>
                        <a:t>copyright</a:t>
                      </a:r>
                    </a:p>
                  </a:txBody>
                  <a:tcPr marL="56575" marR="56575" marT="56575" marB="565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600" b="1" dirty="0">
                          <a:solidFill>
                            <a:srgbClr val="C00000"/>
                          </a:solidFill>
                          <a:effectLst/>
                          <a:latin typeface="Times New Roman" pitchFamily="18" charset="0"/>
                          <a:cs typeface="Times New Roman" pitchFamily="18" charset="0"/>
                        </a:rPr>
                        <a:t>&amp;copy;</a:t>
                      </a:r>
                    </a:p>
                  </a:txBody>
                  <a:tcPr marL="56575" marR="56575" marT="56575" marB="565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600">
                          <a:effectLst/>
                          <a:latin typeface="Times New Roman" pitchFamily="18" charset="0"/>
                          <a:cs typeface="Times New Roman" pitchFamily="18" charset="0"/>
                        </a:rPr>
                        <a:t>&amp;#169;</a:t>
                      </a:r>
                    </a:p>
                  </a:txBody>
                  <a:tcPr marL="56575" marR="56575" marT="56575" marB="565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159404">
                <a:tc>
                  <a:txBody>
                    <a:bodyPr/>
                    <a:lstStyle/>
                    <a:p>
                      <a:pPr algn="l" fontAlgn="t"/>
                      <a:r>
                        <a:rPr lang="en-US" sz="1600">
                          <a:effectLst/>
                          <a:latin typeface="Times New Roman" pitchFamily="18" charset="0"/>
                          <a:cs typeface="Times New Roman" pitchFamily="18" charset="0"/>
                        </a:rPr>
                        <a:t>®</a:t>
                      </a:r>
                    </a:p>
                  </a:txBody>
                  <a:tcPr marL="113149" marR="56575" marT="56575" marB="565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a:effectLst/>
                          <a:latin typeface="Times New Roman" pitchFamily="18" charset="0"/>
                          <a:cs typeface="Times New Roman" pitchFamily="18" charset="0"/>
                        </a:rPr>
                        <a:t>registered trademark</a:t>
                      </a:r>
                    </a:p>
                  </a:txBody>
                  <a:tcPr marL="56575" marR="56575" marT="56575" marB="565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b="1" dirty="0">
                          <a:solidFill>
                            <a:srgbClr val="C00000"/>
                          </a:solidFill>
                          <a:effectLst/>
                          <a:latin typeface="Times New Roman" pitchFamily="18" charset="0"/>
                          <a:cs typeface="Times New Roman" pitchFamily="18" charset="0"/>
                        </a:rPr>
                        <a:t>&amp;</a:t>
                      </a:r>
                      <a:r>
                        <a:rPr lang="en-US" sz="1600" b="1" dirty="0" err="1">
                          <a:solidFill>
                            <a:srgbClr val="C00000"/>
                          </a:solidFill>
                          <a:effectLst/>
                          <a:latin typeface="Times New Roman" pitchFamily="18" charset="0"/>
                          <a:cs typeface="Times New Roman" pitchFamily="18" charset="0"/>
                        </a:rPr>
                        <a:t>reg</a:t>
                      </a:r>
                      <a:r>
                        <a:rPr lang="en-US" sz="1600" b="1" dirty="0">
                          <a:solidFill>
                            <a:srgbClr val="C00000"/>
                          </a:solidFill>
                          <a:effectLst/>
                          <a:latin typeface="Times New Roman" pitchFamily="18" charset="0"/>
                          <a:cs typeface="Times New Roman" pitchFamily="18" charset="0"/>
                        </a:rPr>
                        <a:t>;</a:t>
                      </a:r>
                    </a:p>
                  </a:txBody>
                  <a:tcPr marL="56575" marR="56575" marT="56575" marB="565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dirty="0">
                          <a:effectLst/>
                          <a:latin typeface="Times New Roman" pitchFamily="18" charset="0"/>
                          <a:cs typeface="Times New Roman" pitchFamily="18" charset="0"/>
                        </a:rPr>
                        <a:t>&amp;#174;</a:t>
                      </a:r>
                    </a:p>
                  </a:txBody>
                  <a:tcPr marL="56575" marR="56575" marT="56575" marB="565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633015692"/>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 &lt;body </a:t>
            </a:r>
            <a:r>
              <a:rPr lang="en-US" dirty="0" err="1"/>
              <a:t>onload</a:t>
            </a:r>
            <a:r>
              <a:rPr lang="en-US" dirty="0"/>
              <a:t>="</a:t>
            </a:r>
            <a:r>
              <a:rPr lang="en-US" dirty="0" err="1"/>
              <a:t>init</a:t>
            </a:r>
            <a:r>
              <a:rPr lang="en-US" dirty="0"/>
              <a:t>()"&gt;</a:t>
            </a:r>
          </a:p>
          <a:p>
            <a:pPr marL="0" indent="0">
              <a:buNone/>
            </a:pPr>
            <a:r>
              <a:rPr lang="en-US" dirty="0"/>
              <a:t>    &lt;canvas id="</a:t>
            </a:r>
            <a:r>
              <a:rPr lang="en-US" dirty="0" err="1"/>
              <a:t>mycanvas</a:t>
            </a:r>
            <a:r>
              <a:rPr lang="en-US" dirty="0"/>
              <a:t>" width="500" height="500"&gt;</a:t>
            </a:r>
          </a:p>
          <a:p>
            <a:pPr marL="0" indent="0">
              <a:buNone/>
            </a:pPr>
            <a:r>
              <a:rPr lang="en-US" dirty="0"/>
              <a:t>      Canvas element not supported.</a:t>
            </a:r>
          </a:p>
          <a:p>
            <a:pPr marL="0" indent="0">
              <a:buNone/>
            </a:pPr>
            <a:r>
              <a:rPr lang="en-US" dirty="0"/>
              <a:t>    &lt;/canvas&gt;</a:t>
            </a:r>
          </a:p>
          <a:p>
            <a:pPr marL="0" indent="0">
              <a:buNone/>
            </a:pPr>
            <a:r>
              <a:rPr lang="en-US" dirty="0"/>
              <a:t>  &lt;/body&gt;</a:t>
            </a:r>
          </a:p>
          <a:p>
            <a:pPr marL="0" indent="0">
              <a:buNone/>
            </a:pPr>
            <a:r>
              <a:rPr lang="en-US" dirty="0"/>
              <a:t>&lt;/html&gt;</a:t>
            </a:r>
          </a:p>
        </p:txBody>
      </p:sp>
    </p:spTree>
    <p:extLst>
      <p:ext uri="{BB962C8B-B14F-4D97-AF65-F5344CB8AC3E}">
        <p14:creationId xmlns:p14="http://schemas.microsoft.com/office/powerpoint/2010/main" val="3357298499"/>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idx="1"/>
          </p:nvPr>
        </p:nvSpPr>
        <p:spPr/>
        <p:txBody>
          <a:bodyPr/>
          <a:lstStyle/>
          <a:p>
            <a:r>
              <a:rPr lang="en-US" dirty="0"/>
              <a:t>https://mobiforge.com/design-development/html5-mobile-web-touch-events</a:t>
            </a:r>
          </a:p>
          <a:p>
            <a:r>
              <a:rPr lang="en-US" dirty="0"/>
              <a:t>https://developer.mozilla.org/en-US/docs/Web/API/Touch_events</a:t>
            </a:r>
          </a:p>
        </p:txBody>
      </p:sp>
    </p:spTree>
    <p:extLst>
      <p:ext uri="{BB962C8B-B14F-4D97-AF65-F5344CB8AC3E}">
        <p14:creationId xmlns:p14="http://schemas.microsoft.com/office/powerpoint/2010/main" val="2447279931"/>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GeoLocation</a:t>
            </a:r>
            <a:endParaRPr lang="en-US" dirty="0"/>
          </a:p>
        </p:txBody>
      </p:sp>
      <p:sp>
        <p:nvSpPr>
          <p:cNvPr id="3" name="Content Placeholder 2"/>
          <p:cNvSpPr>
            <a:spLocks noGrp="1"/>
          </p:cNvSpPr>
          <p:nvPr>
            <p:ph idx="1"/>
          </p:nvPr>
        </p:nvSpPr>
        <p:spPr/>
        <p:txBody>
          <a:bodyPr>
            <a:normAutofit/>
          </a:bodyPr>
          <a:lstStyle/>
          <a:p>
            <a:pPr marL="0" indent="0">
              <a:buNone/>
            </a:pPr>
            <a:r>
              <a:rPr lang="en-US" dirty="0" err="1" smtClean="0"/>
              <a:t>position.coords.latitude</a:t>
            </a:r>
            <a:endParaRPr lang="en-US" dirty="0" smtClean="0"/>
          </a:p>
          <a:p>
            <a:pPr marL="0" indent="0">
              <a:buNone/>
            </a:pPr>
            <a:r>
              <a:rPr lang="en-US" dirty="0" err="1" smtClean="0"/>
              <a:t>position.coords.longitude</a:t>
            </a:r>
            <a:endParaRPr lang="en-US" dirty="0" smtClean="0"/>
          </a:p>
          <a:p>
            <a:pPr marL="0" indent="0">
              <a:buNone/>
            </a:pPr>
            <a:r>
              <a:rPr lang="en-US" dirty="0" err="1" smtClean="0">
                <a:solidFill>
                  <a:srgbClr val="FF0000"/>
                </a:solidFill>
              </a:rPr>
              <a:t>navigator.geolocation</a:t>
            </a:r>
            <a:endParaRPr lang="en-US" dirty="0" smtClean="0">
              <a:solidFill>
                <a:srgbClr val="FF0000"/>
              </a:solidFill>
            </a:endParaRPr>
          </a:p>
          <a:p>
            <a:pPr marL="0" indent="0">
              <a:buNone/>
            </a:pPr>
            <a:r>
              <a:rPr lang="en-US" dirty="0" smtClean="0">
                <a:solidFill>
                  <a:srgbClr val="FF0000"/>
                </a:solidFill>
              </a:rPr>
              <a:t>True</a:t>
            </a:r>
          </a:p>
          <a:p>
            <a:pPr marL="0" indent="0">
              <a:buNone/>
            </a:pPr>
            <a:r>
              <a:rPr lang="en-US" dirty="0" err="1" smtClean="0"/>
              <a:t>navigator.geolocation.getCurrentPosition</a:t>
            </a:r>
            <a:r>
              <a:rPr lang="en-US" dirty="0" smtClean="0"/>
              <a:t>;</a:t>
            </a:r>
            <a:endParaRPr lang="en-US" dirty="0"/>
          </a:p>
        </p:txBody>
      </p:sp>
    </p:spTree>
    <p:extLst>
      <p:ext uri="{BB962C8B-B14F-4D97-AF65-F5344CB8AC3E}">
        <p14:creationId xmlns:p14="http://schemas.microsoft.com/office/powerpoint/2010/main" val="997326225"/>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&lt;!DOCTYPE html&gt;</a:t>
            </a:r>
          </a:p>
          <a:p>
            <a:pPr marL="0" indent="0">
              <a:buNone/>
            </a:pPr>
            <a:r>
              <a:rPr lang="en-US" dirty="0"/>
              <a:t>&lt;html&gt;</a:t>
            </a:r>
          </a:p>
          <a:p>
            <a:pPr marL="0" indent="0">
              <a:buNone/>
            </a:pPr>
            <a:r>
              <a:rPr lang="en-US" dirty="0"/>
              <a:t>&lt;body&gt;</a:t>
            </a:r>
          </a:p>
          <a:p>
            <a:pPr marL="0" indent="0">
              <a:buNone/>
            </a:pPr>
            <a:endParaRPr lang="en-US" dirty="0"/>
          </a:p>
          <a:p>
            <a:pPr marL="0" indent="0">
              <a:buNone/>
            </a:pPr>
            <a:r>
              <a:rPr lang="en-US" dirty="0"/>
              <a:t>&lt;p&gt;Click the button to get your coordinates.&lt;/p&gt;</a:t>
            </a:r>
          </a:p>
          <a:p>
            <a:pPr marL="0" indent="0">
              <a:buNone/>
            </a:pPr>
            <a:endParaRPr lang="en-US" dirty="0"/>
          </a:p>
          <a:p>
            <a:pPr marL="0" indent="0">
              <a:buNone/>
            </a:pPr>
            <a:r>
              <a:rPr lang="en-US" dirty="0"/>
              <a:t>&lt;button </a:t>
            </a:r>
            <a:r>
              <a:rPr lang="en-US" dirty="0" err="1"/>
              <a:t>onclick</a:t>
            </a:r>
            <a:r>
              <a:rPr lang="en-US" dirty="0"/>
              <a:t>="</a:t>
            </a:r>
            <a:r>
              <a:rPr lang="en-US" dirty="0" err="1"/>
              <a:t>getLocation</a:t>
            </a:r>
            <a:r>
              <a:rPr lang="en-US" dirty="0"/>
              <a:t>()"&gt;Try It&lt;/button&gt;</a:t>
            </a:r>
          </a:p>
          <a:p>
            <a:pPr marL="0" indent="0">
              <a:buNone/>
            </a:pPr>
            <a:endParaRPr lang="en-US" dirty="0"/>
          </a:p>
          <a:p>
            <a:pPr marL="0" indent="0">
              <a:buNone/>
            </a:pPr>
            <a:r>
              <a:rPr lang="en-US" dirty="0"/>
              <a:t>&lt;p id="demo"&gt;&lt;/p&gt;</a:t>
            </a:r>
          </a:p>
          <a:p>
            <a:pPr marL="0" indent="0">
              <a:buNone/>
            </a:pPr>
            <a:endParaRPr lang="en-US" dirty="0"/>
          </a:p>
        </p:txBody>
      </p:sp>
    </p:spTree>
    <p:extLst>
      <p:ext uri="{BB962C8B-B14F-4D97-AF65-F5344CB8AC3E}">
        <p14:creationId xmlns:p14="http://schemas.microsoft.com/office/powerpoint/2010/main" val="856829668"/>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85000" lnSpcReduction="10000"/>
          </a:bodyPr>
          <a:lstStyle/>
          <a:p>
            <a:pPr marL="0" indent="0">
              <a:buNone/>
            </a:pPr>
            <a:r>
              <a:rPr lang="en-US" dirty="0"/>
              <a:t>&lt;script&gt;</a:t>
            </a:r>
          </a:p>
          <a:p>
            <a:pPr marL="0" indent="0">
              <a:buNone/>
            </a:pPr>
            <a:r>
              <a:rPr lang="en-US" dirty="0" err="1"/>
              <a:t>var</a:t>
            </a:r>
            <a:r>
              <a:rPr lang="en-US" dirty="0"/>
              <a:t> x = </a:t>
            </a:r>
            <a:r>
              <a:rPr lang="en-US" dirty="0" err="1"/>
              <a:t>document.getElementById</a:t>
            </a:r>
            <a:r>
              <a:rPr lang="en-US" dirty="0"/>
              <a:t>("demo");</a:t>
            </a:r>
          </a:p>
          <a:p>
            <a:pPr marL="0" indent="0">
              <a:buNone/>
            </a:pPr>
            <a:endParaRPr lang="en-US" dirty="0"/>
          </a:p>
          <a:p>
            <a:pPr marL="0" indent="0">
              <a:buNone/>
            </a:pPr>
            <a:r>
              <a:rPr lang="en-US" dirty="0"/>
              <a:t>function </a:t>
            </a:r>
            <a:r>
              <a:rPr lang="en-US" dirty="0" err="1"/>
              <a:t>getLocation</a:t>
            </a:r>
            <a:r>
              <a:rPr lang="en-US" dirty="0"/>
              <a:t>() {</a:t>
            </a:r>
          </a:p>
          <a:p>
            <a:pPr marL="0" indent="0">
              <a:buNone/>
            </a:pPr>
            <a:r>
              <a:rPr lang="en-US" dirty="0"/>
              <a:t>  if (</a:t>
            </a:r>
            <a:r>
              <a:rPr lang="en-US" dirty="0" err="1"/>
              <a:t>navigator.geolocation</a:t>
            </a:r>
            <a:r>
              <a:rPr lang="en-US" dirty="0"/>
              <a:t>) {</a:t>
            </a:r>
          </a:p>
          <a:p>
            <a:pPr marL="0" indent="0">
              <a:buNone/>
            </a:pPr>
            <a:r>
              <a:rPr lang="en-US" dirty="0"/>
              <a:t>    </a:t>
            </a:r>
            <a:r>
              <a:rPr lang="en-US" dirty="0" err="1"/>
              <a:t>navigator.geolocation.getCurrentPosition</a:t>
            </a:r>
            <a:r>
              <a:rPr lang="en-US" dirty="0"/>
              <a:t>(</a:t>
            </a:r>
            <a:r>
              <a:rPr lang="en-US" dirty="0" err="1"/>
              <a:t>showPosition</a:t>
            </a:r>
            <a:r>
              <a:rPr lang="en-US" dirty="0"/>
              <a:t>);</a:t>
            </a:r>
          </a:p>
          <a:p>
            <a:pPr marL="0" indent="0">
              <a:buNone/>
            </a:pPr>
            <a:r>
              <a:rPr lang="en-US" dirty="0"/>
              <a:t>  } else { </a:t>
            </a:r>
          </a:p>
          <a:p>
            <a:pPr marL="0" indent="0">
              <a:buNone/>
            </a:pPr>
            <a:r>
              <a:rPr lang="en-US" dirty="0"/>
              <a:t>    </a:t>
            </a:r>
            <a:r>
              <a:rPr lang="en-US" dirty="0" err="1"/>
              <a:t>x.innerHTML</a:t>
            </a:r>
            <a:r>
              <a:rPr lang="en-US" dirty="0"/>
              <a:t> = "</a:t>
            </a:r>
            <a:r>
              <a:rPr lang="en-US" dirty="0" err="1"/>
              <a:t>Geolocation</a:t>
            </a:r>
            <a:r>
              <a:rPr lang="en-US" dirty="0"/>
              <a:t> is not supported by this browser.";</a:t>
            </a:r>
          </a:p>
          <a:p>
            <a:pPr marL="0" indent="0">
              <a:buNone/>
            </a:pPr>
            <a:r>
              <a:rPr lang="en-US" dirty="0"/>
              <a:t>  }</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1811062385"/>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marL="0" indent="0">
              <a:buNone/>
            </a:pPr>
            <a:r>
              <a:rPr lang="en-US" dirty="0"/>
              <a:t>function </a:t>
            </a:r>
            <a:r>
              <a:rPr lang="en-US" dirty="0" err="1"/>
              <a:t>showPosition</a:t>
            </a:r>
            <a:r>
              <a:rPr lang="en-US" dirty="0"/>
              <a:t>(position) {</a:t>
            </a:r>
          </a:p>
          <a:p>
            <a:pPr marL="0" indent="0">
              <a:buNone/>
            </a:pPr>
            <a:r>
              <a:rPr lang="en-US" dirty="0"/>
              <a:t>  </a:t>
            </a:r>
            <a:r>
              <a:rPr lang="en-US" dirty="0" err="1"/>
              <a:t>x.innerHTML</a:t>
            </a:r>
            <a:r>
              <a:rPr lang="en-US" dirty="0"/>
              <a:t> = "Latitude: " + </a:t>
            </a:r>
            <a:r>
              <a:rPr lang="en-US" dirty="0" err="1"/>
              <a:t>position.coords.latitude</a:t>
            </a:r>
            <a:r>
              <a:rPr lang="en-US" dirty="0"/>
              <a:t> + </a:t>
            </a:r>
          </a:p>
          <a:p>
            <a:pPr marL="0" indent="0">
              <a:buNone/>
            </a:pPr>
            <a:r>
              <a:rPr lang="en-US" dirty="0"/>
              <a:t>  "&lt;</a:t>
            </a:r>
            <a:r>
              <a:rPr lang="en-US" dirty="0" err="1"/>
              <a:t>br</a:t>
            </a:r>
            <a:r>
              <a:rPr lang="en-US" dirty="0"/>
              <a:t>&gt;Longitude: " + </a:t>
            </a:r>
            <a:r>
              <a:rPr lang="en-US" dirty="0" err="1"/>
              <a:t>position.coords.longitude</a:t>
            </a:r>
            <a:r>
              <a:rPr lang="en-US" dirty="0"/>
              <a:t>;</a:t>
            </a:r>
          </a:p>
          <a:p>
            <a:pPr marL="0" indent="0">
              <a:buNone/>
            </a:pPr>
            <a:r>
              <a:rPr lang="en-US" dirty="0"/>
              <a:t>}</a:t>
            </a:r>
          </a:p>
          <a:p>
            <a:pPr marL="0" indent="0">
              <a:buNone/>
            </a:pPr>
            <a:r>
              <a:rPr lang="en-US" dirty="0"/>
              <a:t>&lt;/script&gt;</a:t>
            </a:r>
          </a:p>
          <a:p>
            <a:pPr marL="0" indent="0">
              <a:buNone/>
            </a:pPr>
            <a:endParaRPr lang="en-US" dirty="0"/>
          </a:p>
          <a:p>
            <a:pPr marL="0" indent="0">
              <a:buNone/>
            </a:pPr>
            <a:r>
              <a:rPr lang="en-US" dirty="0"/>
              <a:t>&lt;/body&gt;</a:t>
            </a:r>
          </a:p>
          <a:p>
            <a:pPr marL="0" indent="0">
              <a:buNone/>
            </a:pPr>
            <a:r>
              <a:rPr lang="en-US" dirty="0"/>
              <a:t>&lt;/html&gt;</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834170268"/>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Screen Orientation</a:t>
            </a:r>
            <a:br>
              <a:rPr lang="en-US" b="1" dirty="0"/>
            </a:br>
            <a:endParaRPr lang="en-US" dirty="0"/>
          </a:p>
        </p:txBody>
      </p:sp>
      <p:sp>
        <p:nvSpPr>
          <p:cNvPr id="3" name="Content Placeholder 2"/>
          <p:cNvSpPr>
            <a:spLocks noGrp="1"/>
          </p:cNvSpPr>
          <p:nvPr>
            <p:ph idx="1"/>
          </p:nvPr>
        </p:nvSpPr>
        <p:spPr>
          <a:xfrm>
            <a:off x="457200" y="1295400"/>
            <a:ext cx="8229600" cy="4525963"/>
          </a:xfrm>
        </p:spPr>
        <p:txBody>
          <a:bodyPr>
            <a:noAutofit/>
          </a:bodyPr>
          <a:lstStyle/>
          <a:p>
            <a:pPr algn="just"/>
            <a:r>
              <a:rPr lang="en-US" sz="2900" dirty="0"/>
              <a:t>The screen orientation can be adjusted via the </a:t>
            </a:r>
            <a:r>
              <a:rPr lang="en-US" sz="2900" dirty="0" err="1">
                <a:solidFill>
                  <a:srgbClr val="FF0000"/>
                </a:solidFill>
              </a:rPr>
              <a:t>screen.orientation</a:t>
            </a:r>
            <a:r>
              <a:rPr lang="en-US" sz="2900" dirty="0"/>
              <a:t> property and the lock() </a:t>
            </a:r>
            <a:r>
              <a:rPr lang="en-US" sz="2900" dirty="0" smtClean="0"/>
              <a:t>method.</a:t>
            </a:r>
            <a:r>
              <a:rPr lang="en-US" sz="2900" dirty="0"/>
              <a:t> </a:t>
            </a:r>
            <a:endParaRPr lang="en-US" sz="2900" dirty="0" smtClean="0"/>
          </a:p>
          <a:p>
            <a:pPr algn="just"/>
            <a:r>
              <a:rPr lang="en-US" sz="2900" dirty="0" smtClean="0"/>
              <a:t>The </a:t>
            </a:r>
            <a:r>
              <a:rPr lang="en-US" sz="2900" dirty="0"/>
              <a:t>method’s default value is “any”. </a:t>
            </a:r>
            <a:endParaRPr lang="en-US" sz="2900" dirty="0" smtClean="0"/>
          </a:p>
          <a:p>
            <a:pPr algn="just"/>
            <a:r>
              <a:rPr lang="en-US" sz="2900" dirty="0" smtClean="0"/>
              <a:t>This </a:t>
            </a:r>
            <a:r>
              <a:rPr lang="en-US" sz="2900" dirty="0"/>
              <a:t>allows the device to apply any orientation depending on the physical orientation of the device. </a:t>
            </a:r>
            <a:endParaRPr lang="en-US" sz="2900" dirty="0" smtClean="0"/>
          </a:p>
          <a:p>
            <a:pPr algn="just"/>
            <a:r>
              <a:rPr lang="en-US" sz="2900" dirty="0" smtClean="0"/>
              <a:t>The </a:t>
            </a:r>
            <a:r>
              <a:rPr lang="en-US" sz="2900" dirty="0"/>
              <a:t>value “natural” displays the website in the device’s natural orientation, which varies from device to device</a:t>
            </a:r>
            <a:r>
              <a:rPr lang="en-US" sz="2900" dirty="0" smtClean="0"/>
              <a:t>.</a:t>
            </a:r>
          </a:p>
          <a:p>
            <a:pPr algn="just"/>
            <a:r>
              <a:rPr lang="en-US" sz="2900" dirty="0" smtClean="0"/>
              <a:t> </a:t>
            </a:r>
            <a:r>
              <a:rPr lang="en-US" sz="2900" dirty="0"/>
              <a:t>Smartphones usually use the portrait mode, whereas tablets prefer the landscape mode.</a:t>
            </a:r>
          </a:p>
        </p:txBody>
      </p:sp>
    </p:spTree>
    <p:extLst>
      <p:ext uri="{BB962C8B-B14F-4D97-AF65-F5344CB8AC3E}">
        <p14:creationId xmlns:p14="http://schemas.microsoft.com/office/powerpoint/2010/main" val="1473700407"/>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err="1"/>
              <a:t>screen.orientation.lock</a:t>
            </a:r>
            <a:r>
              <a:rPr lang="en-US" dirty="0"/>
              <a:t>("natural</a:t>
            </a:r>
            <a:r>
              <a:rPr lang="en-US" dirty="0" smtClean="0"/>
              <a:t>");</a:t>
            </a:r>
          </a:p>
          <a:p>
            <a:r>
              <a:rPr lang="en-US" dirty="0"/>
              <a:t>natural orientation of the device</a:t>
            </a:r>
            <a:r>
              <a:rPr lang="en-US" dirty="0" smtClean="0"/>
              <a:t>.</a:t>
            </a:r>
          </a:p>
          <a:p>
            <a:r>
              <a:rPr lang="en-US" dirty="0" smtClean="0"/>
              <a:t>Four values</a:t>
            </a:r>
          </a:p>
          <a:p>
            <a:pPr marL="0" indent="0">
              <a:buNone/>
            </a:pPr>
            <a:r>
              <a:rPr lang="en-US" dirty="0"/>
              <a:t>“portrait-primary</a:t>
            </a:r>
            <a:r>
              <a:rPr lang="en-US" dirty="0" smtClean="0"/>
              <a:t>”,</a:t>
            </a:r>
          </a:p>
          <a:p>
            <a:pPr marL="0" indent="0">
              <a:buNone/>
            </a:pPr>
            <a:r>
              <a:rPr lang="en-US" dirty="0" smtClean="0"/>
              <a:t> </a:t>
            </a:r>
            <a:r>
              <a:rPr lang="en-US" dirty="0"/>
              <a:t>“portrait-secondary”, </a:t>
            </a:r>
            <a:endParaRPr lang="en-US" dirty="0" smtClean="0"/>
          </a:p>
          <a:p>
            <a:pPr marL="0" indent="0">
              <a:buNone/>
            </a:pPr>
            <a:r>
              <a:rPr lang="en-US" dirty="0" smtClean="0"/>
              <a:t>“</a:t>
            </a:r>
            <a:r>
              <a:rPr lang="en-US" dirty="0"/>
              <a:t>landscape-primary”, </a:t>
            </a:r>
            <a:endParaRPr lang="en-US" dirty="0" smtClean="0"/>
          </a:p>
          <a:p>
            <a:pPr marL="0" indent="0">
              <a:buNone/>
            </a:pPr>
            <a:r>
              <a:rPr lang="en-US" dirty="0" smtClean="0"/>
              <a:t>“</a:t>
            </a:r>
            <a:r>
              <a:rPr lang="en-US" dirty="0"/>
              <a:t>landscape-secondary”.</a:t>
            </a:r>
          </a:p>
        </p:txBody>
      </p:sp>
    </p:spTree>
    <p:extLst>
      <p:ext uri="{BB962C8B-B14F-4D97-AF65-F5344CB8AC3E}">
        <p14:creationId xmlns:p14="http://schemas.microsoft.com/office/powerpoint/2010/main" val="2392295151"/>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3" name="Content Placeholder 2"/>
          <p:cNvSpPr>
            <a:spLocks noGrp="1"/>
          </p:cNvSpPr>
          <p:nvPr>
            <p:ph idx="1"/>
          </p:nvPr>
        </p:nvSpPr>
        <p:spPr/>
        <p:txBody>
          <a:bodyPr/>
          <a:lstStyle/>
          <a:p>
            <a:r>
              <a:rPr lang="en-US" dirty="0"/>
              <a:t>The value “portrait-primary” for smartphones is identical to the value “natural” and corresponds to the default orientation. The value “portrait-secondary” rotates the portrait mode 180°, so that the website is virtually upside down when holding the device in its natural orientation.</a:t>
            </a:r>
          </a:p>
        </p:txBody>
      </p:sp>
    </p:spTree>
    <p:extLst>
      <p:ext uri="{BB962C8B-B14F-4D97-AF65-F5344CB8AC3E}">
        <p14:creationId xmlns:p14="http://schemas.microsoft.com/office/powerpoint/2010/main" val="2501945352"/>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solidFill>
                  <a:srgbClr val="FF0000"/>
                </a:solidFill>
              </a:rPr>
              <a:t>screen.orientation.lock</a:t>
            </a:r>
            <a:r>
              <a:rPr lang="en-US" dirty="0">
                <a:solidFill>
                  <a:srgbClr val="FF0000"/>
                </a:solidFill>
              </a:rPr>
              <a:t>("portrait-primary</a:t>
            </a:r>
            <a:r>
              <a:rPr lang="en-US" dirty="0" smtClean="0">
                <a:solidFill>
                  <a:srgbClr val="FF0000"/>
                </a:solidFill>
              </a:rPr>
              <a:t>");</a:t>
            </a:r>
          </a:p>
          <a:p>
            <a:r>
              <a:rPr lang="en-US" dirty="0"/>
              <a:t>If you want to remove the defined orientation, call the unlock() method</a:t>
            </a:r>
            <a:r>
              <a:rPr lang="en-US" dirty="0" smtClean="0"/>
              <a:t>.</a:t>
            </a:r>
          </a:p>
          <a:p>
            <a:r>
              <a:rPr lang="en-US" dirty="0" err="1">
                <a:solidFill>
                  <a:srgbClr val="FF0000"/>
                </a:solidFill>
              </a:rPr>
              <a:t>screen.orientation.unlock</a:t>
            </a:r>
            <a:r>
              <a:rPr lang="en-US" dirty="0">
                <a:solidFill>
                  <a:srgbClr val="FF0000"/>
                </a:solidFill>
              </a:rPr>
              <a:t>();</a:t>
            </a:r>
          </a:p>
        </p:txBody>
      </p:sp>
    </p:spTree>
    <p:extLst>
      <p:ext uri="{BB962C8B-B14F-4D97-AF65-F5344CB8AC3E}">
        <p14:creationId xmlns:p14="http://schemas.microsoft.com/office/powerpoint/2010/main" val="36886264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229600" cy="6629400"/>
          </a:xfrm>
        </p:spPr>
        <p:txBody>
          <a:bodyPr/>
          <a:lstStyle/>
          <a:p>
            <a:r>
              <a:rPr lang="en-US" sz="4400" b="1" dirty="0">
                <a:solidFill>
                  <a:srgbClr val="FF0066"/>
                </a:solidFill>
                <a:latin typeface="Monotype Corsiva" pitchFamily="66" charset="0"/>
                <a:ea typeface="+mj-ea"/>
                <a:cs typeface="+mj-cs"/>
              </a:rPr>
              <a:t>Diacritical Marks</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203382469"/>
              </p:ext>
            </p:extLst>
          </p:nvPr>
        </p:nvGraphicFramePr>
        <p:xfrm>
          <a:off x="381000" y="838200"/>
          <a:ext cx="8229600" cy="5864175"/>
        </p:xfrm>
        <a:graphic>
          <a:graphicData uri="http://schemas.openxmlformats.org/drawingml/2006/table">
            <a:tbl>
              <a:tblPr/>
              <a:tblGrid>
                <a:gridCol w="2057400"/>
                <a:gridCol w="2057400"/>
                <a:gridCol w="2057400"/>
                <a:gridCol w="2057400"/>
              </a:tblGrid>
              <a:tr h="651575">
                <a:tc>
                  <a:txBody>
                    <a:bodyPr/>
                    <a:lstStyle/>
                    <a:p>
                      <a:pPr algn="l" fontAlgn="t"/>
                      <a:r>
                        <a:rPr lang="en-US" sz="1700" dirty="0">
                          <a:effectLst/>
                        </a:rPr>
                        <a:t>Mark</a:t>
                      </a:r>
                    </a:p>
                  </a:txBody>
                  <a:tcPr marL="145015"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dirty="0">
                          <a:effectLst/>
                        </a:rPr>
                        <a:t>Character</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a:effectLst/>
                        </a:rPr>
                        <a:t>Construct</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a:effectLst/>
                        </a:rPr>
                        <a:t>Result</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651575">
                <a:tc>
                  <a:txBody>
                    <a:bodyPr/>
                    <a:lstStyle/>
                    <a:p>
                      <a:pPr algn="l" fontAlgn="t"/>
                      <a:r>
                        <a:rPr lang="en-US" sz="1700">
                          <a:effectLst/>
                        </a:rPr>
                        <a:t> ̀</a:t>
                      </a:r>
                    </a:p>
                  </a:txBody>
                  <a:tcPr marL="145015"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700">
                          <a:effectLst/>
                        </a:rPr>
                        <a:t>a</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700">
                          <a:effectLst/>
                        </a:rPr>
                        <a:t>a&amp;#768;</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vi-VN" sz="1700">
                          <a:effectLst/>
                        </a:rPr>
                        <a:t>à</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651575">
                <a:tc>
                  <a:txBody>
                    <a:bodyPr/>
                    <a:lstStyle/>
                    <a:p>
                      <a:pPr algn="l" fontAlgn="t"/>
                      <a:r>
                        <a:rPr lang="en-US" sz="1700">
                          <a:effectLst/>
                        </a:rPr>
                        <a:t> ́</a:t>
                      </a:r>
                    </a:p>
                  </a:txBody>
                  <a:tcPr marL="145015"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a:effectLst/>
                        </a:rPr>
                        <a:t>a</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a:effectLst/>
                        </a:rPr>
                        <a:t>a&amp;#769;</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vi-VN" sz="1700">
                          <a:effectLst/>
                        </a:rPr>
                        <a:t>á</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651575">
                <a:tc>
                  <a:txBody>
                    <a:bodyPr/>
                    <a:lstStyle/>
                    <a:p>
                      <a:pPr algn="l" fontAlgn="t"/>
                      <a:r>
                        <a:rPr lang="en-US" sz="1700">
                          <a:effectLst/>
                        </a:rPr>
                        <a:t>̂</a:t>
                      </a:r>
                    </a:p>
                  </a:txBody>
                  <a:tcPr marL="145015"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700">
                          <a:effectLst/>
                        </a:rPr>
                        <a:t>a</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700">
                          <a:effectLst/>
                        </a:rPr>
                        <a:t>a&amp;#770;</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700">
                          <a:effectLst/>
                        </a:rPr>
                        <a:t>â</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651575">
                <a:tc>
                  <a:txBody>
                    <a:bodyPr/>
                    <a:lstStyle/>
                    <a:p>
                      <a:pPr algn="l" fontAlgn="t"/>
                      <a:r>
                        <a:rPr lang="en-US" sz="1700">
                          <a:effectLst/>
                        </a:rPr>
                        <a:t> ̃</a:t>
                      </a:r>
                    </a:p>
                  </a:txBody>
                  <a:tcPr marL="145015"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a:effectLst/>
                        </a:rPr>
                        <a:t>a</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a:effectLst/>
                        </a:rPr>
                        <a:t>a&amp;#771;</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vi-VN" sz="1700">
                          <a:effectLst/>
                        </a:rPr>
                        <a:t>ã</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651575">
                <a:tc>
                  <a:txBody>
                    <a:bodyPr/>
                    <a:lstStyle/>
                    <a:p>
                      <a:pPr algn="l" fontAlgn="t"/>
                      <a:r>
                        <a:rPr lang="en-US" sz="1700">
                          <a:effectLst/>
                        </a:rPr>
                        <a:t> ̀</a:t>
                      </a:r>
                    </a:p>
                  </a:txBody>
                  <a:tcPr marL="145015"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700">
                          <a:effectLst/>
                        </a:rPr>
                        <a:t>O</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700">
                          <a:effectLst/>
                        </a:rPr>
                        <a:t>O&amp;#768;</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vi-VN" sz="1700">
                          <a:effectLst/>
                        </a:rPr>
                        <a:t>Ò</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651575">
                <a:tc>
                  <a:txBody>
                    <a:bodyPr/>
                    <a:lstStyle/>
                    <a:p>
                      <a:pPr algn="l" fontAlgn="t"/>
                      <a:r>
                        <a:rPr lang="en-US" sz="1700">
                          <a:effectLst/>
                        </a:rPr>
                        <a:t> ́</a:t>
                      </a:r>
                    </a:p>
                  </a:txBody>
                  <a:tcPr marL="145015"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dirty="0">
                          <a:effectLst/>
                        </a:rPr>
                        <a:t>O</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a:effectLst/>
                        </a:rPr>
                        <a:t>O&amp;#769;</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vi-VN" sz="1700">
                          <a:effectLst/>
                        </a:rPr>
                        <a:t>Ó</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651575">
                <a:tc>
                  <a:txBody>
                    <a:bodyPr/>
                    <a:lstStyle/>
                    <a:p>
                      <a:pPr algn="l" fontAlgn="t"/>
                      <a:r>
                        <a:rPr lang="en-US" sz="1700">
                          <a:effectLst/>
                        </a:rPr>
                        <a:t>̂</a:t>
                      </a:r>
                    </a:p>
                  </a:txBody>
                  <a:tcPr marL="145015"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700">
                          <a:effectLst/>
                        </a:rPr>
                        <a:t>O</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700">
                          <a:effectLst/>
                        </a:rPr>
                        <a:t>O&amp;#770;</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700">
                          <a:effectLst/>
                        </a:rPr>
                        <a:t>Ô</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651575">
                <a:tc>
                  <a:txBody>
                    <a:bodyPr/>
                    <a:lstStyle/>
                    <a:p>
                      <a:pPr algn="l" fontAlgn="t"/>
                      <a:r>
                        <a:rPr lang="en-US" sz="1700" dirty="0">
                          <a:effectLst/>
                        </a:rPr>
                        <a:t> ̃</a:t>
                      </a:r>
                    </a:p>
                  </a:txBody>
                  <a:tcPr marL="145015"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700">
                          <a:effectLst/>
                        </a:rPr>
                        <a:t>O</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700">
                          <a:effectLst/>
                        </a:rPr>
                        <a:t>O&amp;#771;</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vi-VN" sz="1700" dirty="0">
                          <a:effectLst/>
                        </a:rPr>
                        <a:t>Õ</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874113321"/>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Read Orientation</a:t>
            </a:r>
          </a:p>
          <a:p>
            <a:r>
              <a:rPr lang="en-US" dirty="0">
                <a:solidFill>
                  <a:srgbClr val="FF0000"/>
                </a:solidFill>
              </a:rPr>
              <a:t>alert(</a:t>
            </a:r>
            <a:r>
              <a:rPr lang="en-US" dirty="0" err="1">
                <a:solidFill>
                  <a:srgbClr val="FF0000"/>
                </a:solidFill>
              </a:rPr>
              <a:t>screen.orientation.type</a:t>
            </a:r>
            <a:r>
              <a:rPr lang="en-US" dirty="0" smtClean="0">
                <a:solidFill>
                  <a:srgbClr val="FF0000"/>
                </a:solidFill>
              </a:rPr>
              <a:t>);</a:t>
            </a:r>
          </a:p>
          <a:p>
            <a:r>
              <a:rPr lang="en-US" dirty="0"/>
              <a:t>display the orientation angle by using the angle property</a:t>
            </a:r>
            <a:r>
              <a:rPr lang="en-US" dirty="0" smtClean="0"/>
              <a:t>.</a:t>
            </a:r>
          </a:p>
          <a:p>
            <a:r>
              <a:rPr lang="en-US" dirty="0">
                <a:solidFill>
                  <a:srgbClr val="FF0000"/>
                </a:solidFill>
              </a:rPr>
              <a:t>alert(</a:t>
            </a:r>
            <a:r>
              <a:rPr lang="en-US" dirty="0" err="1">
                <a:solidFill>
                  <a:srgbClr val="FF0000"/>
                </a:solidFill>
              </a:rPr>
              <a:t>screen.orientation.angle</a:t>
            </a:r>
            <a:r>
              <a:rPr lang="en-US" dirty="0">
                <a:solidFill>
                  <a:srgbClr val="FF0000"/>
                </a:solidFill>
              </a:rPr>
              <a:t>);</a:t>
            </a:r>
            <a:endParaRPr lang="en-US" b="1" dirty="0">
              <a:solidFill>
                <a:srgbClr val="FF0000"/>
              </a:solidFill>
            </a:endParaRPr>
          </a:p>
        </p:txBody>
      </p:sp>
    </p:spTree>
    <p:extLst>
      <p:ext uri="{BB962C8B-B14F-4D97-AF65-F5344CB8AC3E}">
        <p14:creationId xmlns:p14="http://schemas.microsoft.com/office/powerpoint/2010/main" val="3166888088"/>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just">
              <a:buNone/>
            </a:pPr>
            <a:r>
              <a:rPr lang="en-US" dirty="0" smtClean="0"/>
              <a:t>0</a:t>
            </a:r>
            <a:r>
              <a:rPr lang="en-US" dirty="0"/>
              <a:t>° corresponds to the natural orientation, which is mostly “portrait-primary” for smartphones</a:t>
            </a:r>
            <a:r>
              <a:rPr lang="en-US" dirty="0" smtClean="0"/>
              <a:t>.</a:t>
            </a:r>
          </a:p>
          <a:p>
            <a:pPr marL="0" indent="0" algn="just">
              <a:buNone/>
            </a:pPr>
            <a:r>
              <a:rPr lang="en-US" dirty="0" smtClean="0"/>
              <a:t> </a:t>
            </a:r>
            <a:r>
              <a:rPr lang="en-US" dirty="0"/>
              <a:t>90° correspond to “landscape-primary”, </a:t>
            </a:r>
            <a:endParaRPr lang="en-US" dirty="0" smtClean="0"/>
          </a:p>
          <a:p>
            <a:pPr marL="0" indent="0" algn="just">
              <a:buNone/>
            </a:pPr>
            <a:r>
              <a:rPr lang="en-US" dirty="0" smtClean="0"/>
              <a:t>180</a:t>
            </a:r>
            <a:r>
              <a:rPr lang="en-US" dirty="0"/>
              <a:t>° to “portrait-secondary”, </a:t>
            </a:r>
            <a:endParaRPr lang="en-US" dirty="0" smtClean="0"/>
          </a:p>
          <a:p>
            <a:pPr marL="0" indent="0" algn="just">
              <a:buNone/>
            </a:pPr>
            <a:r>
              <a:rPr lang="en-US" dirty="0" smtClean="0"/>
              <a:t> </a:t>
            </a:r>
            <a:r>
              <a:rPr lang="en-US" dirty="0"/>
              <a:t>270° to “landscape-secondary”. Depending on the device, the angles can stand for different keywords.</a:t>
            </a:r>
          </a:p>
        </p:txBody>
      </p:sp>
    </p:spTree>
    <p:extLst>
      <p:ext uri="{BB962C8B-B14F-4D97-AF65-F5344CB8AC3E}">
        <p14:creationId xmlns:p14="http://schemas.microsoft.com/office/powerpoint/2010/main" val="1381301296"/>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idx="1"/>
          </p:nvPr>
        </p:nvSpPr>
        <p:spPr/>
        <p:txBody>
          <a:bodyPr/>
          <a:lstStyle/>
          <a:p>
            <a:r>
              <a:rPr lang="en-US" dirty="0"/>
              <a:t>https://www.jotform.com/blog/html5-screen-orientation-api-uses-javascript-to-rotate-the-screen-89639/</a:t>
            </a:r>
          </a:p>
        </p:txBody>
      </p:sp>
    </p:spTree>
    <p:extLst>
      <p:ext uri="{BB962C8B-B14F-4D97-AF65-F5344CB8AC3E}">
        <p14:creationId xmlns:p14="http://schemas.microsoft.com/office/powerpoint/2010/main" val="3033671838"/>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just"/>
            <a:r>
              <a:rPr lang="en-US" dirty="0"/>
              <a:t>Cross Browser Incompatibility: </a:t>
            </a:r>
            <a:r>
              <a:rPr lang="en-US" dirty="0" smtClean="0"/>
              <a:t>Reasons and Solutions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98294224"/>
              </p:ext>
            </p:extLst>
          </p:nvPr>
        </p:nvGraphicFramePr>
        <p:xfrm>
          <a:off x="228600" y="1447800"/>
          <a:ext cx="8458200" cy="4800598"/>
        </p:xfrm>
        <a:graphic>
          <a:graphicData uri="http://schemas.openxmlformats.org/drawingml/2006/table">
            <a:tbl>
              <a:tblPr/>
              <a:tblGrid>
                <a:gridCol w="1409700"/>
                <a:gridCol w="1409700"/>
                <a:gridCol w="1409700"/>
                <a:gridCol w="1409700"/>
                <a:gridCol w="1409700"/>
                <a:gridCol w="1409700"/>
              </a:tblGrid>
              <a:tr h="418346">
                <a:tc>
                  <a:txBody>
                    <a:bodyPr/>
                    <a:lstStyle/>
                    <a:p>
                      <a:pPr algn="l" fontAlgn="t"/>
                      <a:endParaRPr lang="en-US" sz="1700" dirty="0">
                        <a:effectLst/>
                      </a:endParaRPr>
                    </a:p>
                  </a:txBody>
                  <a:tcPr marL="144757" marR="72378" marT="72378" marB="72378">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solidFill>
                      <a:srgbClr val="FFFFFF"/>
                    </a:solidFill>
                  </a:tcPr>
                </a:tc>
                <a:tc>
                  <a:txBody>
                    <a:bodyPr/>
                    <a:lstStyle/>
                    <a:p>
                      <a:pPr algn="r" fontAlgn="t"/>
                      <a:r>
                        <a:rPr lang="en-US" sz="1700">
                          <a:solidFill>
                            <a:srgbClr val="000000"/>
                          </a:solidFill>
                          <a:effectLst/>
                          <a:hlinkClick r:id="rId2"/>
                        </a:rPr>
                        <a:t>Chrome</a:t>
                      </a:r>
                      <a:endParaRPr lang="en-US" sz="1700">
                        <a:effectLst/>
                      </a:endParaRPr>
                    </a:p>
                  </a:txBody>
                  <a:tcPr marL="72378" marR="72378" marT="72378" marB="72378">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solidFill>
                      <a:srgbClr val="FFFFFF"/>
                    </a:solidFill>
                  </a:tcPr>
                </a:tc>
                <a:tc>
                  <a:txBody>
                    <a:bodyPr/>
                    <a:lstStyle/>
                    <a:p>
                      <a:pPr algn="r" fontAlgn="t"/>
                      <a:r>
                        <a:rPr lang="en-US" sz="1700">
                          <a:solidFill>
                            <a:srgbClr val="000000"/>
                          </a:solidFill>
                          <a:effectLst/>
                          <a:hlinkClick r:id="rId3"/>
                        </a:rPr>
                        <a:t>Edge/IE</a:t>
                      </a:r>
                      <a:endParaRPr lang="en-US" sz="1700">
                        <a:effectLst/>
                      </a:endParaRPr>
                    </a:p>
                  </a:txBody>
                  <a:tcPr marL="72378" marR="72378" marT="72378" marB="72378">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solidFill>
                      <a:srgbClr val="FFFFFF"/>
                    </a:solidFill>
                  </a:tcPr>
                </a:tc>
                <a:tc>
                  <a:txBody>
                    <a:bodyPr/>
                    <a:lstStyle/>
                    <a:p>
                      <a:pPr algn="r" fontAlgn="t"/>
                      <a:r>
                        <a:rPr lang="en-US" sz="1700">
                          <a:solidFill>
                            <a:srgbClr val="000000"/>
                          </a:solidFill>
                          <a:effectLst/>
                          <a:hlinkClick r:id="rId4"/>
                        </a:rPr>
                        <a:t>Firefox</a:t>
                      </a:r>
                      <a:endParaRPr lang="en-US" sz="1700">
                        <a:effectLst/>
                      </a:endParaRPr>
                    </a:p>
                  </a:txBody>
                  <a:tcPr marL="72378" marR="72378" marT="72378" marB="72378">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solidFill>
                      <a:srgbClr val="FFFFFF"/>
                    </a:solidFill>
                  </a:tcPr>
                </a:tc>
                <a:tc>
                  <a:txBody>
                    <a:bodyPr/>
                    <a:lstStyle/>
                    <a:p>
                      <a:pPr algn="r" fontAlgn="t"/>
                      <a:r>
                        <a:rPr lang="en-US" sz="1700">
                          <a:solidFill>
                            <a:srgbClr val="000000"/>
                          </a:solidFill>
                          <a:effectLst/>
                          <a:hlinkClick r:id="rId5"/>
                        </a:rPr>
                        <a:t>Safari</a:t>
                      </a:r>
                      <a:endParaRPr lang="en-US" sz="1700">
                        <a:effectLst/>
                      </a:endParaRPr>
                    </a:p>
                  </a:txBody>
                  <a:tcPr marL="72378" marR="72378" marT="72378" marB="72378">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solidFill>
                      <a:srgbClr val="FFFFFF"/>
                    </a:solidFill>
                  </a:tcPr>
                </a:tc>
                <a:tc>
                  <a:txBody>
                    <a:bodyPr/>
                    <a:lstStyle/>
                    <a:p>
                      <a:pPr algn="r" fontAlgn="t"/>
                      <a:r>
                        <a:rPr lang="en-US" sz="1700">
                          <a:solidFill>
                            <a:srgbClr val="000000"/>
                          </a:solidFill>
                          <a:effectLst/>
                          <a:hlinkClick r:id="rId6"/>
                        </a:rPr>
                        <a:t>Opera</a:t>
                      </a:r>
                      <a:endParaRPr lang="en-US" sz="1700">
                        <a:effectLst/>
                      </a:endParaRPr>
                    </a:p>
                  </a:txBody>
                  <a:tcPr marL="72378" marR="72378" marT="72378" marB="72378">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solidFill>
                      <a:srgbClr val="FFFFFF"/>
                    </a:solidFill>
                  </a:tcPr>
                </a:tc>
              </a:tr>
              <a:tr h="418346">
                <a:tc>
                  <a:txBody>
                    <a:bodyPr/>
                    <a:lstStyle/>
                    <a:p>
                      <a:pPr algn="l" fontAlgn="t"/>
                      <a:r>
                        <a:rPr lang="en-US" sz="1700" dirty="0" smtClean="0">
                          <a:effectLst/>
                        </a:rPr>
                        <a:t>2018</a:t>
                      </a:r>
                      <a:endParaRPr lang="en-US" sz="1700" dirty="0">
                        <a:effectLst/>
                      </a:endParaRPr>
                    </a:p>
                  </a:txBody>
                  <a:tcPr marL="144757" marR="72378" marT="72378" marB="72378">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solidFill>
                      <a:srgbClr val="F1F1F1"/>
                    </a:solidFill>
                  </a:tcPr>
                </a:tc>
                <a:tc>
                  <a:txBody>
                    <a:bodyPr/>
                    <a:lstStyle/>
                    <a:p>
                      <a:pPr algn="r" fontAlgn="t"/>
                      <a:r>
                        <a:rPr lang="en-US" sz="1700">
                          <a:effectLst/>
                        </a:rPr>
                        <a:t>79.6 %</a:t>
                      </a:r>
                    </a:p>
                  </a:txBody>
                  <a:tcPr marL="72378" marR="72378" marT="72378" marB="72378">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solidFill>
                      <a:srgbClr val="F1F1F1"/>
                    </a:solidFill>
                  </a:tcPr>
                </a:tc>
                <a:tc>
                  <a:txBody>
                    <a:bodyPr/>
                    <a:lstStyle/>
                    <a:p>
                      <a:pPr algn="r" fontAlgn="t"/>
                      <a:r>
                        <a:rPr lang="en-US" sz="1700">
                          <a:effectLst/>
                        </a:rPr>
                        <a:t>3.8 %</a:t>
                      </a:r>
                    </a:p>
                  </a:txBody>
                  <a:tcPr marL="72378" marR="72378" marT="72378" marB="72378">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solidFill>
                      <a:srgbClr val="F1F1F1"/>
                    </a:solidFill>
                  </a:tcPr>
                </a:tc>
                <a:tc>
                  <a:txBody>
                    <a:bodyPr/>
                    <a:lstStyle/>
                    <a:p>
                      <a:pPr algn="r" fontAlgn="t"/>
                      <a:r>
                        <a:rPr lang="en-US" sz="1700">
                          <a:effectLst/>
                        </a:rPr>
                        <a:t>10.1 %</a:t>
                      </a:r>
                    </a:p>
                  </a:txBody>
                  <a:tcPr marL="72378" marR="72378" marT="72378" marB="72378">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solidFill>
                      <a:srgbClr val="F1F1F1"/>
                    </a:solidFill>
                  </a:tcPr>
                </a:tc>
                <a:tc>
                  <a:txBody>
                    <a:bodyPr/>
                    <a:lstStyle/>
                    <a:p>
                      <a:pPr algn="r" fontAlgn="t"/>
                      <a:r>
                        <a:rPr lang="en-US" sz="1700">
                          <a:effectLst/>
                        </a:rPr>
                        <a:t>3.4 %</a:t>
                      </a:r>
                    </a:p>
                  </a:txBody>
                  <a:tcPr marL="72378" marR="72378" marT="72378" marB="72378">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solidFill>
                      <a:srgbClr val="F1F1F1"/>
                    </a:solidFill>
                  </a:tcPr>
                </a:tc>
                <a:tc>
                  <a:txBody>
                    <a:bodyPr/>
                    <a:lstStyle/>
                    <a:p>
                      <a:pPr algn="r" fontAlgn="t"/>
                      <a:r>
                        <a:rPr lang="en-US" sz="1700" dirty="0">
                          <a:effectLst/>
                        </a:rPr>
                        <a:t>1.7 %</a:t>
                      </a:r>
                    </a:p>
                  </a:txBody>
                  <a:tcPr marL="72378" marR="72378" marT="72378" marB="72378">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solidFill>
                      <a:srgbClr val="F1F1F1"/>
                    </a:solidFill>
                  </a:tcPr>
                </a:tc>
              </a:tr>
              <a:tr h="440434">
                <a:tc>
                  <a:txBody>
                    <a:bodyPr/>
                    <a:lstStyle/>
                    <a:p>
                      <a:pPr algn="l" fontAlgn="t"/>
                      <a:r>
                        <a:rPr lang="en-US" sz="1700" dirty="0" smtClean="0">
                          <a:effectLst/>
                        </a:rPr>
                        <a:t>2017</a:t>
                      </a:r>
                      <a:endParaRPr lang="en-US" sz="1700" dirty="0">
                        <a:effectLst/>
                      </a:endParaRPr>
                    </a:p>
                  </a:txBody>
                  <a:tcPr marL="144757" marR="72378" marT="72378" marB="72378">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solidFill>
                      <a:srgbClr val="F1F1F1"/>
                    </a:solidFill>
                  </a:tcPr>
                </a:tc>
                <a:tc>
                  <a:txBody>
                    <a:bodyPr/>
                    <a:lstStyle/>
                    <a:p>
                      <a:pPr algn="r" fontAlgn="t"/>
                      <a:r>
                        <a:rPr lang="en-US" dirty="0">
                          <a:effectLst/>
                        </a:rPr>
                        <a:t>77.0 %</a:t>
                      </a:r>
                    </a:p>
                  </a:txBody>
                  <a:tcPr marL="76200" marR="76200" marT="76200" marB="76200">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solidFill>
                      <a:srgbClr val="F1F1F1"/>
                    </a:solidFill>
                  </a:tcPr>
                </a:tc>
                <a:tc>
                  <a:txBody>
                    <a:bodyPr/>
                    <a:lstStyle/>
                    <a:p>
                      <a:pPr algn="r" fontAlgn="t"/>
                      <a:r>
                        <a:rPr lang="en-US" dirty="0">
                          <a:effectLst/>
                        </a:rPr>
                        <a:t>3.9 %</a:t>
                      </a:r>
                    </a:p>
                  </a:txBody>
                  <a:tcPr marL="76200" marR="76200" marT="76200" marB="76200">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solidFill>
                      <a:srgbClr val="F1F1F1"/>
                    </a:solidFill>
                  </a:tcPr>
                </a:tc>
                <a:tc>
                  <a:txBody>
                    <a:bodyPr/>
                    <a:lstStyle/>
                    <a:p>
                      <a:pPr algn="r" fontAlgn="t"/>
                      <a:r>
                        <a:rPr lang="en-US" dirty="0">
                          <a:effectLst/>
                        </a:rPr>
                        <a:t>12.4 %</a:t>
                      </a:r>
                    </a:p>
                  </a:txBody>
                  <a:tcPr marL="76200" marR="76200" marT="76200" marB="76200">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solidFill>
                      <a:srgbClr val="F1F1F1"/>
                    </a:solidFill>
                  </a:tcPr>
                </a:tc>
                <a:tc>
                  <a:txBody>
                    <a:bodyPr/>
                    <a:lstStyle/>
                    <a:p>
                      <a:pPr algn="r" fontAlgn="t"/>
                      <a:r>
                        <a:rPr lang="en-US" dirty="0">
                          <a:effectLst/>
                        </a:rPr>
                        <a:t>3.3 %</a:t>
                      </a:r>
                    </a:p>
                  </a:txBody>
                  <a:tcPr marL="76200" marR="76200" marT="76200" marB="76200">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solidFill>
                      <a:srgbClr val="F1F1F1"/>
                    </a:solidFill>
                  </a:tcPr>
                </a:tc>
                <a:tc>
                  <a:txBody>
                    <a:bodyPr/>
                    <a:lstStyle/>
                    <a:p>
                      <a:pPr algn="r" fontAlgn="t"/>
                      <a:r>
                        <a:rPr lang="en-US" dirty="0">
                          <a:effectLst/>
                        </a:rPr>
                        <a:t>1.6 %</a:t>
                      </a:r>
                    </a:p>
                  </a:txBody>
                  <a:tcPr marL="76200" marR="76200" marT="76200" marB="76200">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solidFill>
                      <a:srgbClr val="F1F1F1"/>
                    </a:solidFill>
                  </a:tcPr>
                </a:tc>
              </a:tr>
              <a:tr h="440434">
                <a:tc>
                  <a:txBody>
                    <a:bodyPr/>
                    <a:lstStyle/>
                    <a:p>
                      <a:pPr algn="l" fontAlgn="t"/>
                      <a:r>
                        <a:rPr lang="en-US" sz="1700" dirty="0" smtClean="0">
                          <a:effectLst/>
                        </a:rPr>
                        <a:t>2016</a:t>
                      </a:r>
                      <a:endParaRPr lang="en-US" sz="1700" dirty="0">
                        <a:effectLst/>
                      </a:endParaRPr>
                    </a:p>
                  </a:txBody>
                  <a:tcPr marL="144757" marR="72378" marT="72378" marB="72378">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solidFill>
                      <a:srgbClr val="F1F1F1"/>
                    </a:solidFill>
                  </a:tcPr>
                </a:tc>
                <a:tc>
                  <a:txBody>
                    <a:bodyPr/>
                    <a:lstStyle/>
                    <a:p>
                      <a:pPr algn="r" fontAlgn="t"/>
                      <a:r>
                        <a:rPr lang="en-US" dirty="0">
                          <a:effectLst/>
                        </a:rPr>
                        <a:t>73.7 %</a:t>
                      </a:r>
                    </a:p>
                  </a:txBody>
                  <a:tcPr marL="76200" marR="76200" marT="76200" marB="76200">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solidFill>
                      <a:srgbClr val="F1F1F1"/>
                    </a:solidFill>
                  </a:tcPr>
                </a:tc>
                <a:tc>
                  <a:txBody>
                    <a:bodyPr/>
                    <a:lstStyle/>
                    <a:p>
                      <a:pPr algn="r" fontAlgn="t"/>
                      <a:r>
                        <a:rPr lang="en-US">
                          <a:effectLst/>
                        </a:rPr>
                        <a:t>4.8 %</a:t>
                      </a:r>
                    </a:p>
                  </a:txBody>
                  <a:tcPr marL="76200" marR="76200" marT="76200" marB="76200">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solidFill>
                      <a:srgbClr val="F1F1F1"/>
                    </a:solidFill>
                  </a:tcPr>
                </a:tc>
                <a:tc>
                  <a:txBody>
                    <a:bodyPr/>
                    <a:lstStyle/>
                    <a:p>
                      <a:pPr algn="r" fontAlgn="t"/>
                      <a:r>
                        <a:rPr lang="en-US">
                          <a:effectLst/>
                        </a:rPr>
                        <a:t>15.5 %</a:t>
                      </a:r>
                    </a:p>
                  </a:txBody>
                  <a:tcPr marL="76200" marR="76200" marT="76200" marB="76200">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solidFill>
                      <a:srgbClr val="F1F1F1"/>
                    </a:solidFill>
                  </a:tcPr>
                </a:tc>
                <a:tc>
                  <a:txBody>
                    <a:bodyPr/>
                    <a:lstStyle/>
                    <a:p>
                      <a:pPr algn="r" fontAlgn="t"/>
                      <a:r>
                        <a:rPr lang="en-US">
                          <a:effectLst/>
                        </a:rPr>
                        <a:t>3.5 %</a:t>
                      </a:r>
                    </a:p>
                  </a:txBody>
                  <a:tcPr marL="76200" marR="76200" marT="76200" marB="76200">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solidFill>
                      <a:srgbClr val="F1F1F1"/>
                    </a:solidFill>
                  </a:tcPr>
                </a:tc>
                <a:tc>
                  <a:txBody>
                    <a:bodyPr/>
                    <a:lstStyle/>
                    <a:p>
                      <a:pPr algn="r" fontAlgn="t"/>
                      <a:r>
                        <a:rPr lang="en-US" dirty="0">
                          <a:effectLst/>
                        </a:rPr>
                        <a:t>1.1 %</a:t>
                      </a:r>
                    </a:p>
                  </a:txBody>
                  <a:tcPr marL="76200" marR="76200" marT="76200" marB="76200">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solidFill>
                      <a:srgbClr val="F1F1F1"/>
                    </a:solidFill>
                  </a:tcPr>
                </a:tc>
              </a:tr>
              <a:tr h="440434">
                <a:tc>
                  <a:txBody>
                    <a:bodyPr/>
                    <a:lstStyle/>
                    <a:p>
                      <a:pPr algn="l" fontAlgn="t"/>
                      <a:r>
                        <a:rPr lang="en-US" sz="1700" dirty="0" smtClean="0">
                          <a:effectLst/>
                        </a:rPr>
                        <a:t>2015</a:t>
                      </a:r>
                      <a:endParaRPr lang="en-US" sz="1700" dirty="0">
                        <a:effectLst/>
                      </a:endParaRPr>
                    </a:p>
                  </a:txBody>
                  <a:tcPr marL="144757" marR="72378" marT="72378" marB="72378">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solidFill>
                      <a:srgbClr val="F1F1F1"/>
                    </a:solidFill>
                  </a:tcPr>
                </a:tc>
                <a:tc>
                  <a:txBody>
                    <a:bodyPr/>
                    <a:lstStyle/>
                    <a:p>
                      <a:pPr algn="r" fontAlgn="t"/>
                      <a:r>
                        <a:rPr lang="en-US" dirty="0">
                          <a:effectLst/>
                        </a:rPr>
                        <a:t>68.0 %</a:t>
                      </a:r>
                    </a:p>
                  </a:txBody>
                  <a:tcPr marL="76200" marR="76200" marT="76200" marB="76200">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solidFill>
                      <a:srgbClr val="F1F1F1"/>
                    </a:solidFill>
                  </a:tcPr>
                </a:tc>
                <a:tc>
                  <a:txBody>
                    <a:bodyPr/>
                    <a:lstStyle/>
                    <a:p>
                      <a:pPr algn="r" fontAlgn="t"/>
                      <a:r>
                        <a:rPr lang="en-US">
                          <a:effectLst/>
                        </a:rPr>
                        <a:t>6.3 %</a:t>
                      </a:r>
                    </a:p>
                  </a:txBody>
                  <a:tcPr marL="76200" marR="76200" marT="76200" marB="76200">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solidFill>
                      <a:srgbClr val="F1F1F1"/>
                    </a:solidFill>
                  </a:tcPr>
                </a:tc>
                <a:tc>
                  <a:txBody>
                    <a:bodyPr/>
                    <a:lstStyle/>
                    <a:p>
                      <a:pPr algn="r" fontAlgn="t"/>
                      <a:r>
                        <a:rPr lang="en-US">
                          <a:effectLst/>
                        </a:rPr>
                        <a:t>19.1 %</a:t>
                      </a:r>
                    </a:p>
                  </a:txBody>
                  <a:tcPr marL="76200" marR="76200" marT="76200" marB="76200">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solidFill>
                      <a:srgbClr val="F1F1F1"/>
                    </a:solidFill>
                  </a:tcPr>
                </a:tc>
                <a:tc>
                  <a:txBody>
                    <a:bodyPr/>
                    <a:lstStyle/>
                    <a:p>
                      <a:pPr algn="r" fontAlgn="t"/>
                      <a:r>
                        <a:rPr lang="en-US">
                          <a:effectLst/>
                        </a:rPr>
                        <a:t>3.7 %</a:t>
                      </a:r>
                    </a:p>
                  </a:txBody>
                  <a:tcPr marL="76200" marR="76200" marT="76200" marB="76200">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solidFill>
                      <a:srgbClr val="F1F1F1"/>
                    </a:solidFill>
                  </a:tcPr>
                </a:tc>
                <a:tc>
                  <a:txBody>
                    <a:bodyPr/>
                    <a:lstStyle/>
                    <a:p>
                      <a:pPr algn="r" fontAlgn="t"/>
                      <a:r>
                        <a:rPr lang="en-US" dirty="0">
                          <a:effectLst/>
                        </a:rPr>
                        <a:t>1.5 %</a:t>
                      </a:r>
                    </a:p>
                  </a:txBody>
                  <a:tcPr marL="76200" marR="76200" marT="76200" marB="76200">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solidFill>
                      <a:srgbClr val="F1F1F1"/>
                    </a:solidFill>
                  </a:tcPr>
                </a:tc>
              </a:tr>
              <a:tr h="440434">
                <a:tc>
                  <a:txBody>
                    <a:bodyPr/>
                    <a:lstStyle/>
                    <a:p>
                      <a:pPr algn="l" fontAlgn="t"/>
                      <a:r>
                        <a:rPr lang="en-US" sz="1700" dirty="0" smtClean="0">
                          <a:effectLst/>
                        </a:rPr>
                        <a:t>2014</a:t>
                      </a:r>
                      <a:endParaRPr lang="en-US" sz="1700" dirty="0">
                        <a:effectLst/>
                      </a:endParaRPr>
                    </a:p>
                  </a:txBody>
                  <a:tcPr marL="144757" marR="72378" marT="72378" marB="72378">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solidFill>
                      <a:srgbClr val="F1F1F1"/>
                    </a:solidFill>
                  </a:tcPr>
                </a:tc>
                <a:tc>
                  <a:txBody>
                    <a:bodyPr/>
                    <a:lstStyle/>
                    <a:p>
                      <a:pPr algn="r" fontAlgn="t"/>
                      <a:r>
                        <a:rPr lang="en-US" dirty="0">
                          <a:effectLst/>
                        </a:rPr>
                        <a:t>61.6 %</a:t>
                      </a:r>
                    </a:p>
                  </a:txBody>
                  <a:tcPr marL="76200" marR="76200" marT="76200" marB="76200">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solidFill>
                      <a:srgbClr val="F1F1F1"/>
                    </a:solidFill>
                  </a:tcPr>
                </a:tc>
                <a:tc>
                  <a:txBody>
                    <a:bodyPr/>
                    <a:lstStyle/>
                    <a:p>
                      <a:pPr algn="r" fontAlgn="t"/>
                      <a:r>
                        <a:rPr lang="en-US">
                          <a:effectLst/>
                        </a:rPr>
                        <a:t>8.0 %</a:t>
                      </a:r>
                    </a:p>
                  </a:txBody>
                  <a:tcPr marL="76200" marR="76200" marT="76200" marB="76200">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solidFill>
                      <a:srgbClr val="F1F1F1"/>
                    </a:solidFill>
                  </a:tcPr>
                </a:tc>
                <a:tc>
                  <a:txBody>
                    <a:bodyPr/>
                    <a:lstStyle/>
                    <a:p>
                      <a:pPr algn="r" fontAlgn="t"/>
                      <a:r>
                        <a:rPr lang="en-US">
                          <a:effectLst/>
                        </a:rPr>
                        <a:t>23.6 %</a:t>
                      </a:r>
                    </a:p>
                  </a:txBody>
                  <a:tcPr marL="76200" marR="76200" marT="76200" marB="76200">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solidFill>
                      <a:srgbClr val="F1F1F1"/>
                    </a:solidFill>
                  </a:tcPr>
                </a:tc>
                <a:tc>
                  <a:txBody>
                    <a:bodyPr/>
                    <a:lstStyle/>
                    <a:p>
                      <a:pPr algn="r" fontAlgn="t"/>
                      <a:r>
                        <a:rPr lang="en-US">
                          <a:effectLst/>
                        </a:rPr>
                        <a:t>3.7 %</a:t>
                      </a:r>
                    </a:p>
                  </a:txBody>
                  <a:tcPr marL="76200" marR="76200" marT="76200" marB="76200">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solidFill>
                      <a:srgbClr val="F1F1F1"/>
                    </a:solidFill>
                  </a:tcPr>
                </a:tc>
                <a:tc>
                  <a:txBody>
                    <a:bodyPr/>
                    <a:lstStyle/>
                    <a:p>
                      <a:pPr algn="r" fontAlgn="t"/>
                      <a:r>
                        <a:rPr lang="en-US" dirty="0">
                          <a:effectLst/>
                        </a:rPr>
                        <a:t>1.6 %</a:t>
                      </a:r>
                    </a:p>
                  </a:txBody>
                  <a:tcPr marL="76200" marR="76200" marT="76200" marB="76200">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solidFill>
                      <a:srgbClr val="F1F1F1"/>
                    </a:solidFill>
                  </a:tcPr>
                </a:tc>
              </a:tr>
              <a:tr h="440434">
                <a:tc>
                  <a:txBody>
                    <a:bodyPr/>
                    <a:lstStyle/>
                    <a:p>
                      <a:pPr algn="l" fontAlgn="t"/>
                      <a:r>
                        <a:rPr lang="en-US" sz="1700" dirty="0" smtClean="0">
                          <a:effectLst/>
                        </a:rPr>
                        <a:t>2013</a:t>
                      </a:r>
                      <a:endParaRPr lang="en-US" sz="1700" dirty="0">
                        <a:effectLst/>
                      </a:endParaRPr>
                    </a:p>
                  </a:txBody>
                  <a:tcPr marL="144757" marR="72378" marT="72378" marB="72378">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solidFill>
                      <a:srgbClr val="F1F1F1"/>
                    </a:solidFill>
                  </a:tcPr>
                </a:tc>
                <a:tc>
                  <a:txBody>
                    <a:bodyPr/>
                    <a:lstStyle/>
                    <a:p>
                      <a:pPr algn="r" fontAlgn="t"/>
                      <a:r>
                        <a:rPr lang="en-US" dirty="0">
                          <a:effectLst/>
                        </a:rPr>
                        <a:t>55.8 %</a:t>
                      </a:r>
                    </a:p>
                  </a:txBody>
                  <a:tcPr marL="76200" marR="76200" marT="76200" marB="76200">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solidFill>
                      <a:srgbClr val="F1F1F1"/>
                    </a:solidFill>
                  </a:tcPr>
                </a:tc>
                <a:tc>
                  <a:txBody>
                    <a:bodyPr/>
                    <a:lstStyle/>
                    <a:p>
                      <a:pPr algn="r" fontAlgn="t"/>
                      <a:r>
                        <a:rPr lang="en-US">
                          <a:effectLst/>
                        </a:rPr>
                        <a:t>9.0 %</a:t>
                      </a:r>
                    </a:p>
                  </a:txBody>
                  <a:tcPr marL="76200" marR="76200" marT="76200" marB="76200">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solidFill>
                      <a:srgbClr val="F1F1F1"/>
                    </a:solidFill>
                  </a:tcPr>
                </a:tc>
                <a:tc>
                  <a:txBody>
                    <a:bodyPr/>
                    <a:lstStyle/>
                    <a:p>
                      <a:pPr algn="r" fontAlgn="t"/>
                      <a:r>
                        <a:rPr lang="en-US">
                          <a:effectLst/>
                        </a:rPr>
                        <a:t>26.8 %</a:t>
                      </a:r>
                    </a:p>
                  </a:txBody>
                  <a:tcPr marL="76200" marR="76200" marT="76200" marB="76200">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solidFill>
                      <a:srgbClr val="F1F1F1"/>
                    </a:solidFill>
                  </a:tcPr>
                </a:tc>
                <a:tc>
                  <a:txBody>
                    <a:bodyPr/>
                    <a:lstStyle/>
                    <a:p>
                      <a:pPr algn="r" fontAlgn="t"/>
                      <a:r>
                        <a:rPr lang="en-US">
                          <a:effectLst/>
                        </a:rPr>
                        <a:t>3.8 %</a:t>
                      </a:r>
                    </a:p>
                  </a:txBody>
                  <a:tcPr marL="76200" marR="76200" marT="76200" marB="76200">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solidFill>
                      <a:srgbClr val="F1F1F1"/>
                    </a:solidFill>
                  </a:tcPr>
                </a:tc>
                <a:tc>
                  <a:txBody>
                    <a:bodyPr/>
                    <a:lstStyle/>
                    <a:p>
                      <a:pPr algn="r" fontAlgn="t"/>
                      <a:r>
                        <a:rPr lang="en-US" dirty="0">
                          <a:effectLst/>
                        </a:rPr>
                        <a:t>1.9 %</a:t>
                      </a:r>
                    </a:p>
                  </a:txBody>
                  <a:tcPr marL="76200" marR="76200" marT="76200" marB="76200">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solidFill>
                      <a:srgbClr val="F1F1F1"/>
                    </a:solidFill>
                  </a:tcPr>
                </a:tc>
              </a:tr>
              <a:tr h="440434">
                <a:tc>
                  <a:txBody>
                    <a:bodyPr/>
                    <a:lstStyle/>
                    <a:p>
                      <a:pPr algn="l" fontAlgn="t"/>
                      <a:r>
                        <a:rPr lang="en-US" sz="1700" dirty="0" smtClean="0">
                          <a:effectLst/>
                        </a:rPr>
                        <a:t>2012</a:t>
                      </a:r>
                      <a:endParaRPr lang="en-US" sz="1700" dirty="0">
                        <a:effectLst/>
                      </a:endParaRPr>
                    </a:p>
                  </a:txBody>
                  <a:tcPr marL="144757" marR="72378" marT="72378" marB="72378">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solidFill>
                      <a:srgbClr val="F1F1F1"/>
                    </a:solidFill>
                  </a:tcPr>
                </a:tc>
                <a:tc>
                  <a:txBody>
                    <a:bodyPr/>
                    <a:lstStyle/>
                    <a:p>
                      <a:pPr algn="r" fontAlgn="t"/>
                      <a:r>
                        <a:rPr lang="en-US" dirty="0">
                          <a:effectLst/>
                        </a:rPr>
                        <a:t>46.9 %</a:t>
                      </a:r>
                    </a:p>
                  </a:txBody>
                  <a:tcPr marL="76200" marR="76200" marT="76200" marB="76200">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solidFill>
                      <a:srgbClr val="F1F1F1"/>
                    </a:solidFill>
                  </a:tcPr>
                </a:tc>
                <a:tc>
                  <a:txBody>
                    <a:bodyPr/>
                    <a:lstStyle/>
                    <a:p>
                      <a:pPr algn="r" fontAlgn="t"/>
                      <a:r>
                        <a:rPr lang="en-US" dirty="0">
                          <a:effectLst/>
                        </a:rPr>
                        <a:t>14.7 %</a:t>
                      </a:r>
                    </a:p>
                  </a:txBody>
                  <a:tcPr marL="76200" marR="76200" marT="76200" marB="76200">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solidFill>
                      <a:srgbClr val="F1F1F1"/>
                    </a:solidFill>
                  </a:tcPr>
                </a:tc>
                <a:tc>
                  <a:txBody>
                    <a:bodyPr/>
                    <a:lstStyle/>
                    <a:p>
                      <a:pPr algn="r" fontAlgn="t"/>
                      <a:r>
                        <a:rPr lang="en-US">
                          <a:effectLst/>
                        </a:rPr>
                        <a:t>31.1 %</a:t>
                      </a:r>
                    </a:p>
                  </a:txBody>
                  <a:tcPr marL="76200" marR="76200" marT="76200" marB="76200">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solidFill>
                      <a:srgbClr val="F1F1F1"/>
                    </a:solidFill>
                  </a:tcPr>
                </a:tc>
                <a:tc>
                  <a:txBody>
                    <a:bodyPr/>
                    <a:lstStyle/>
                    <a:p>
                      <a:pPr algn="r" fontAlgn="t"/>
                      <a:r>
                        <a:rPr lang="en-US">
                          <a:effectLst/>
                        </a:rPr>
                        <a:t>4.2 %</a:t>
                      </a:r>
                    </a:p>
                  </a:txBody>
                  <a:tcPr marL="76200" marR="76200" marT="76200" marB="76200">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solidFill>
                      <a:srgbClr val="F1F1F1"/>
                    </a:solidFill>
                  </a:tcPr>
                </a:tc>
                <a:tc>
                  <a:txBody>
                    <a:bodyPr/>
                    <a:lstStyle/>
                    <a:p>
                      <a:pPr algn="r" fontAlgn="t"/>
                      <a:r>
                        <a:rPr lang="en-US" dirty="0">
                          <a:effectLst/>
                        </a:rPr>
                        <a:t>2.1 %</a:t>
                      </a:r>
                    </a:p>
                  </a:txBody>
                  <a:tcPr marL="76200" marR="76200" marT="76200" marB="76200">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solidFill>
                      <a:srgbClr val="F1F1F1"/>
                    </a:solidFill>
                  </a:tcPr>
                </a:tc>
              </a:tr>
              <a:tr h="440434">
                <a:tc>
                  <a:txBody>
                    <a:bodyPr/>
                    <a:lstStyle/>
                    <a:p>
                      <a:pPr algn="l" fontAlgn="t"/>
                      <a:r>
                        <a:rPr lang="en-US" sz="1700" dirty="0" smtClean="0">
                          <a:effectLst/>
                        </a:rPr>
                        <a:t>2011</a:t>
                      </a:r>
                      <a:endParaRPr lang="en-US" sz="1700" dirty="0">
                        <a:effectLst/>
                      </a:endParaRPr>
                    </a:p>
                  </a:txBody>
                  <a:tcPr marL="144757" marR="72378" marT="72378" marB="72378">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solidFill>
                      <a:srgbClr val="F1F1F1"/>
                    </a:solidFill>
                  </a:tcPr>
                </a:tc>
                <a:tc>
                  <a:txBody>
                    <a:bodyPr/>
                    <a:lstStyle/>
                    <a:p>
                      <a:pPr algn="r" fontAlgn="t"/>
                      <a:r>
                        <a:rPr lang="en-US" dirty="0">
                          <a:effectLst/>
                        </a:rPr>
                        <a:t>34.6 %</a:t>
                      </a:r>
                    </a:p>
                  </a:txBody>
                  <a:tcPr marL="76200" marR="76200" marT="76200" marB="76200">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solidFill>
                      <a:srgbClr val="F1F1F1"/>
                    </a:solidFill>
                  </a:tcPr>
                </a:tc>
                <a:tc>
                  <a:txBody>
                    <a:bodyPr/>
                    <a:lstStyle/>
                    <a:p>
                      <a:pPr algn="r" fontAlgn="t"/>
                      <a:r>
                        <a:rPr lang="en-US">
                          <a:effectLst/>
                        </a:rPr>
                        <a:t>20.2 %</a:t>
                      </a:r>
                    </a:p>
                  </a:txBody>
                  <a:tcPr marL="76200" marR="76200" marT="76200" marB="76200">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solidFill>
                      <a:srgbClr val="F1F1F1"/>
                    </a:solidFill>
                  </a:tcPr>
                </a:tc>
                <a:tc>
                  <a:txBody>
                    <a:bodyPr/>
                    <a:lstStyle/>
                    <a:p>
                      <a:pPr algn="r" fontAlgn="t"/>
                      <a:r>
                        <a:rPr lang="en-US">
                          <a:effectLst/>
                        </a:rPr>
                        <a:t>37.7 %</a:t>
                      </a:r>
                    </a:p>
                  </a:txBody>
                  <a:tcPr marL="76200" marR="76200" marT="76200" marB="76200">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solidFill>
                      <a:srgbClr val="F1F1F1"/>
                    </a:solidFill>
                  </a:tcPr>
                </a:tc>
                <a:tc>
                  <a:txBody>
                    <a:bodyPr/>
                    <a:lstStyle/>
                    <a:p>
                      <a:pPr algn="r" fontAlgn="t"/>
                      <a:r>
                        <a:rPr lang="en-US">
                          <a:effectLst/>
                        </a:rPr>
                        <a:t>4.2 %</a:t>
                      </a:r>
                    </a:p>
                  </a:txBody>
                  <a:tcPr marL="76200" marR="76200" marT="76200" marB="76200">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solidFill>
                      <a:srgbClr val="F1F1F1"/>
                    </a:solidFill>
                  </a:tcPr>
                </a:tc>
                <a:tc>
                  <a:txBody>
                    <a:bodyPr/>
                    <a:lstStyle/>
                    <a:p>
                      <a:pPr algn="r" fontAlgn="t"/>
                      <a:r>
                        <a:rPr lang="en-US" dirty="0">
                          <a:effectLst/>
                        </a:rPr>
                        <a:t>2.5 %</a:t>
                      </a:r>
                    </a:p>
                  </a:txBody>
                  <a:tcPr marL="76200" marR="76200" marT="76200" marB="76200">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solidFill>
                      <a:srgbClr val="F1F1F1"/>
                    </a:solidFill>
                  </a:tcPr>
                </a:tc>
              </a:tr>
              <a:tr h="440434">
                <a:tc>
                  <a:txBody>
                    <a:bodyPr/>
                    <a:lstStyle/>
                    <a:p>
                      <a:pPr algn="l" fontAlgn="t"/>
                      <a:r>
                        <a:rPr lang="en-US" sz="1700" dirty="0" smtClean="0">
                          <a:effectLst/>
                        </a:rPr>
                        <a:t>2010</a:t>
                      </a:r>
                      <a:endParaRPr lang="en-US" sz="1700" dirty="0">
                        <a:effectLst/>
                      </a:endParaRPr>
                    </a:p>
                  </a:txBody>
                  <a:tcPr marL="144757" marR="72378" marT="72378" marB="72378">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solidFill>
                      <a:srgbClr val="F1F1F1"/>
                    </a:solidFill>
                  </a:tcPr>
                </a:tc>
                <a:tc>
                  <a:txBody>
                    <a:bodyPr/>
                    <a:lstStyle/>
                    <a:p>
                      <a:pPr algn="r" fontAlgn="t"/>
                      <a:r>
                        <a:rPr lang="en-US" dirty="0">
                          <a:effectLst/>
                        </a:rPr>
                        <a:t>22.4 %</a:t>
                      </a:r>
                    </a:p>
                  </a:txBody>
                  <a:tcPr marL="76200" marR="76200" marT="76200" marB="76200">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solidFill>
                      <a:srgbClr val="F1F1F1"/>
                    </a:solidFill>
                  </a:tcPr>
                </a:tc>
                <a:tc>
                  <a:txBody>
                    <a:bodyPr/>
                    <a:lstStyle/>
                    <a:p>
                      <a:pPr algn="r" fontAlgn="t"/>
                      <a:r>
                        <a:rPr lang="en-US">
                          <a:effectLst/>
                        </a:rPr>
                        <a:t>27.5 %</a:t>
                      </a:r>
                    </a:p>
                  </a:txBody>
                  <a:tcPr marL="76200" marR="76200" marT="76200" marB="76200">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solidFill>
                      <a:srgbClr val="F1F1F1"/>
                    </a:solidFill>
                  </a:tcPr>
                </a:tc>
                <a:tc>
                  <a:txBody>
                    <a:bodyPr/>
                    <a:lstStyle/>
                    <a:p>
                      <a:pPr algn="r" fontAlgn="t"/>
                      <a:r>
                        <a:rPr lang="en-US">
                          <a:effectLst/>
                        </a:rPr>
                        <a:t>43.5 %</a:t>
                      </a:r>
                    </a:p>
                  </a:txBody>
                  <a:tcPr marL="76200" marR="76200" marT="76200" marB="76200">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solidFill>
                      <a:srgbClr val="F1F1F1"/>
                    </a:solidFill>
                  </a:tcPr>
                </a:tc>
                <a:tc>
                  <a:txBody>
                    <a:bodyPr/>
                    <a:lstStyle/>
                    <a:p>
                      <a:pPr algn="r" fontAlgn="t"/>
                      <a:r>
                        <a:rPr lang="en-US">
                          <a:effectLst/>
                        </a:rPr>
                        <a:t>3.8 %</a:t>
                      </a:r>
                    </a:p>
                  </a:txBody>
                  <a:tcPr marL="76200" marR="76200" marT="76200" marB="76200">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solidFill>
                      <a:srgbClr val="F1F1F1"/>
                    </a:solidFill>
                  </a:tcPr>
                </a:tc>
                <a:tc>
                  <a:txBody>
                    <a:bodyPr/>
                    <a:lstStyle/>
                    <a:p>
                      <a:pPr algn="r" fontAlgn="t"/>
                      <a:r>
                        <a:rPr lang="en-US" dirty="0">
                          <a:effectLst/>
                        </a:rPr>
                        <a:t>2.2 %</a:t>
                      </a:r>
                    </a:p>
                  </a:txBody>
                  <a:tcPr marL="76200" marR="76200" marT="76200" marB="76200">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solidFill>
                      <a:srgbClr val="F1F1F1"/>
                    </a:solidFill>
                  </a:tcPr>
                </a:tc>
              </a:tr>
              <a:tr h="440434">
                <a:tc>
                  <a:txBody>
                    <a:bodyPr/>
                    <a:lstStyle/>
                    <a:p>
                      <a:pPr algn="l" fontAlgn="t"/>
                      <a:r>
                        <a:rPr lang="en-US" sz="1700" dirty="0" smtClean="0">
                          <a:effectLst/>
                        </a:rPr>
                        <a:t>2009</a:t>
                      </a:r>
                      <a:endParaRPr lang="en-US" sz="1700" dirty="0">
                        <a:effectLst/>
                      </a:endParaRPr>
                    </a:p>
                  </a:txBody>
                  <a:tcPr marL="144757" marR="72378" marT="72378" marB="72378">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r" fontAlgn="t"/>
                      <a:r>
                        <a:rPr lang="en-US" dirty="0">
                          <a:effectLst/>
                        </a:rPr>
                        <a:t>9.8 %</a:t>
                      </a:r>
                    </a:p>
                  </a:txBody>
                  <a:tcPr marL="76200" marR="76200" marT="76200" marB="76200">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r" fontAlgn="t"/>
                      <a:r>
                        <a:rPr lang="en-US">
                          <a:effectLst/>
                        </a:rPr>
                        <a:t>37.2 %</a:t>
                      </a:r>
                    </a:p>
                  </a:txBody>
                  <a:tcPr marL="76200" marR="76200" marT="76200" marB="76200">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r" fontAlgn="t"/>
                      <a:r>
                        <a:rPr lang="en-US">
                          <a:effectLst/>
                        </a:rPr>
                        <a:t>46.4 %</a:t>
                      </a:r>
                    </a:p>
                  </a:txBody>
                  <a:tcPr marL="76200" marR="76200" marT="76200" marB="76200">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r" fontAlgn="t"/>
                      <a:r>
                        <a:rPr lang="en-US">
                          <a:effectLst/>
                        </a:rPr>
                        <a:t>3.6 %</a:t>
                      </a:r>
                    </a:p>
                  </a:txBody>
                  <a:tcPr marL="76200" marR="76200" marT="76200" marB="76200">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r" fontAlgn="t"/>
                      <a:r>
                        <a:rPr lang="en-US" dirty="0">
                          <a:effectLst/>
                        </a:rPr>
                        <a:t>2.3 %</a:t>
                      </a:r>
                    </a:p>
                  </a:txBody>
                  <a:tcPr marL="76200" marR="76200" marT="76200" marB="76200">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r>
            </a:tbl>
          </a:graphicData>
        </a:graphic>
      </p:graphicFrame>
    </p:spTree>
    <p:extLst>
      <p:ext uri="{BB962C8B-B14F-4D97-AF65-F5344CB8AC3E}">
        <p14:creationId xmlns:p14="http://schemas.microsoft.com/office/powerpoint/2010/main" val="1095927008"/>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lgn="just"/>
            <a:r>
              <a:rPr lang="en-US" dirty="0"/>
              <a:t>site is </a:t>
            </a:r>
            <a:r>
              <a:rPr lang="en-US" dirty="0" smtClean="0"/>
              <a:t>developed</a:t>
            </a:r>
          </a:p>
          <a:p>
            <a:pPr algn="just"/>
            <a:r>
              <a:rPr lang="en-US" dirty="0"/>
              <a:t>Web </a:t>
            </a:r>
            <a:r>
              <a:rPr lang="en-US" dirty="0" smtClean="0"/>
              <a:t>browser compatibility </a:t>
            </a:r>
            <a:r>
              <a:rPr lang="en-US" dirty="0"/>
              <a:t>testing sounds rather technical and confusing - something you ought to let your </a:t>
            </a:r>
            <a:r>
              <a:rPr lang="en-US" dirty="0" smtClean="0"/>
              <a:t>web developer </a:t>
            </a:r>
            <a:r>
              <a:rPr lang="en-US" dirty="0"/>
              <a:t>deal with. </a:t>
            </a:r>
            <a:endParaRPr lang="en-US" dirty="0" smtClean="0"/>
          </a:p>
          <a:p>
            <a:pPr algn="just"/>
            <a:r>
              <a:rPr lang="en-US" dirty="0" smtClean="0"/>
              <a:t>The </a:t>
            </a:r>
            <a:r>
              <a:rPr lang="en-US" dirty="0"/>
              <a:t>problem is that if your website is not compatible with the plethora </a:t>
            </a:r>
            <a:r>
              <a:rPr lang="en-US" dirty="0" smtClean="0"/>
              <a:t>of browsers </a:t>
            </a:r>
            <a:r>
              <a:rPr lang="en-US" dirty="0"/>
              <a:t>available, it will affect your business reputation.</a:t>
            </a:r>
          </a:p>
        </p:txBody>
      </p:sp>
    </p:spTree>
    <p:extLst>
      <p:ext uri="{BB962C8B-B14F-4D97-AF65-F5344CB8AC3E}">
        <p14:creationId xmlns:p14="http://schemas.microsoft.com/office/powerpoint/2010/main" val="3391139899"/>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b="1" dirty="0"/>
              <a:t>Causes to </a:t>
            </a:r>
            <a:r>
              <a:rPr lang="en-US" b="1" dirty="0" smtClean="0"/>
              <a:t>Incompatibility</a:t>
            </a:r>
          </a:p>
          <a:p>
            <a:pPr marL="0" indent="0">
              <a:buNone/>
            </a:pPr>
            <a:r>
              <a:rPr lang="en-US" b="1" dirty="0">
                <a:solidFill>
                  <a:srgbClr val="FF0000"/>
                </a:solidFill>
              </a:rPr>
              <a:t>o </a:t>
            </a:r>
            <a:r>
              <a:rPr lang="en-US" b="1" dirty="0" smtClean="0">
                <a:solidFill>
                  <a:srgbClr val="FF0000"/>
                </a:solidFill>
              </a:rPr>
              <a:t>HTML </a:t>
            </a:r>
            <a:r>
              <a:rPr lang="en-US" b="1" dirty="0">
                <a:solidFill>
                  <a:srgbClr val="FF0000"/>
                </a:solidFill>
              </a:rPr>
              <a:t>Tags</a:t>
            </a:r>
          </a:p>
          <a:p>
            <a:pPr marL="0" indent="0">
              <a:buNone/>
            </a:pPr>
            <a:r>
              <a:rPr lang="en-US" b="1" dirty="0">
                <a:solidFill>
                  <a:srgbClr val="FF0000"/>
                </a:solidFill>
              </a:rPr>
              <a:t>o CSS</a:t>
            </a:r>
          </a:p>
          <a:p>
            <a:pPr marL="0" indent="0">
              <a:buNone/>
            </a:pPr>
            <a:r>
              <a:rPr lang="en-US" b="1" dirty="0">
                <a:solidFill>
                  <a:srgbClr val="FF0000"/>
                </a:solidFill>
              </a:rPr>
              <a:t>o Font Rendering</a:t>
            </a:r>
          </a:p>
          <a:p>
            <a:pPr marL="0" indent="0">
              <a:buNone/>
            </a:pPr>
            <a:r>
              <a:rPr lang="en-US" b="1" dirty="0">
                <a:solidFill>
                  <a:srgbClr val="FF0000"/>
                </a:solidFill>
              </a:rPr>
              <a:t>o DOM</a:t>
            </a:r>
          </a:p>
          <a:p>
            <a:pPr marL="0" indent="0">
              <a:buNone/>
            </a:pPr>
            <a:r>
              <a:rPr lang="en-US" b="1" dirty="0">
                <a:solidFill>
                  <a:srgbClr val="FF0000"/>
                </a:solidFill>
              </a:rPr>
              <a:t>o Scripts</a:t>
            </a:r>
          </a:p>
          <a:p>
            <a:pPr marL="0" indent="0">
              <a:buNone/>
            </a:pPr>
            <a:r>
              <a:rPr lang="en-US" b="1" dirty="0">
                <a:solidFill>
                  <a:srgbClr val="FF0000"/>
                </a:solidFill>
              </a:rPr>
              <a:t>o </a:t>
            </a:r>
            <a:r>
              <a:rPr lang="en-US" b="1" dirty="0" err="1">
                <a:solidFill>
                  <a:srgbClr val="FF0000"/>
                </a:solidFill>
              </a:rPr>
              <a:t>Addons</a:t>
            </a:r>
            <a:endParaRPr lang="en-US" b="1" dirty="0">
              <a:solidFill>
                <a:srgbClr val="FF0000"/>
              </a:solidFill>
            </a:endParaRPr>
          </a:p>
          <a:p>
            <a:pPr marL="0" indent="0">
              <a:buNone/>
            </a:pPr>
            <a:r>
              <a:rPr lang="en-US" b="1" dirty="0">
                <a:solidFill>
                  <a:srgbClr val="FF0000"/>
                </a:solidFill>
              </a:rPr>
              <a:t>o Third Party entities</a:t>
            </a:r>
          </a:p>
        </p:txBody>
      </p:sp>
    </p:spTree>
    <p:extLst>
      <p:ext uri="{BB962C8B-B14F-4D97-AF65-F5344CB8AC3E}">
        <p14:creationId xmlns:p14="http://schemas.microsoft.com/office/powerpoint/2010/main" val="656685571"/>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lgn="just"/>
            <a:r>
              <a:rPr lang="en-US" b="1" dirty="0"/>
              <a:t>HTML </a:t>
            </a:r>
            <a:r>
              <a:rPr lang="en-US" b="1" dirty="0" smtClean="0"/>
              <a:t>Tags</a:t>
            </a:r>
          </a:p>
          <a:p>
            <a:pPr algn="just"/>
            <a:r>
              <a:rPr lang="en-US" dirty="0"/>
              <a:t>Browser Wars, both Netscape and Microsoft tried to get </a:t>
            </a:r>
            <a:r>
              <a:rPr lang="en-US" dirty="0" smtClean="0"/>
              <a:t>a competitive </a:t>
            </a:r>
            <a:r>
              <a:rPr lang="en-US" dirty="0"/>
              <a:t>edge by </a:t>
            </a:r>
            <a:r>
              <a:rPr lang="en-US" dirty="0" smtClean="0"/>
              <a:t>running </a:t>
            </a:r>
            <a:r>
              <a:rPr lang="en-US" dirty="0"/>
              <a:t>ahead of the HTML standards, inventing their own tags </a:t>
            </a:r>
            <a:r>
              <a:rPr lang="en-US" dirty="0" smtClean="0"/>
              <a:t>and attributes.</a:t>
            </a:r>
          </a:p>
          <a:p>
            <a:pPr algn="just"/>
            <a:r>
              <a:rPr lang="en-US" dirty="0"/>
              <a:t>An HTML error is some spot on a Web page where you've violated the official rules of HTML</a:t>
            </a:r>
            <a:r>
              <a:rPr lang="en-US" dirty="0" smtClean="0"/>
              <a:t>. For </a:t>
            </a:r>
            <a:r>
              <a:rPr lang="en-US" dirty="0"/>
              <a:t>example, you may have two tags that overlap one another. In practice, the major </a:t>
            </a:r>
            <a:r>
              <a:rPr lang="en-US" dirty="0" smtClean="0"/>
              <a:t>browsers are </a:t>
            </a:r>
            <a:r>
              <a:rPr lang="en-US" dirty="0"/>
              <a:t>robust and forgive many of these HTML errors</a:t>
            </a:r>
          </a:p>
        </p:txBody>
      </p:sp>
    </p:spTree>
    <p:extLst>
      <p:ext uri="{BB962C8B-B14F-4D97-AF65-F5344CB8AC3E}">
        <p14:creationId xmlns:p14="http://schemas.microsoft.com/office/powerpoint/2010/main" val="3226256482"/>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Cascading Style Sheets</a:t>
            </a:r>
          </a:p>
          <a:p>
            <a:r>
              <a:rPr lang="en-US" dirty="0"/>
              <a:t>CSS is a style sheet language used to describe the presentation semantics (the look and</a:t>
            </a:r>
          </a:p>
          <a:p>
            <a:r>
              <a:rPr lang="en-US" dirty="0"/>
              <a:t>formatting) of a document written in a markup language</a:t>
            </a:r>
          </a:p>
        </p:txBody>
      </p:sp>
    </p:spTree>
    <p:extLst>
      <p:ext uri="{BB962C8B-B14F-4D97-AF65-F5344CB8AC3E}">
        <p14:creationId xmlns:p14="http://schemas.microsoft.com/office/powerpoint/2010/main" val="692202463"/>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object-position: 5px 10</a:t>
            </a:r>
            <a:r>
              <a:rPr lang="en-US" dirty="0" smtClean="0"/>
              <a:t>%;</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2" y="2590800"/>
            <a:ext cx="8789988"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0064188"/>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Font/Page </a:t>
            </a:r>
            <a:r>
              <a:rPr lang="en-US" b="1" dirty="0" smtClean="0"/>
              <a:t>Rendering</a:t>
            </a:r>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2525" y="2895600"/>
            <a:ext cx="6838950" cy="349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7533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a:solidFill>
                  <a:srgbClr val="FF0066"/>
                </a:solidFill>
                <a:latin typeface="Monotype Corsiva" pitchFamily="66" charset="0"/>
              </a:rPr>
              <a:t>HTML Symbol Entities</a:t>
            </a:r>
            <a:br>
              <a:rPr lang="en-US" b="1" dirty="0">
                <a:solidFill>
                  <a:srgbClr val="FF0066"/>
                </a:solidFill>
                <a:latin typeface="Monotype Corsiva" pitchFamily="66" charset="0"/>
              </a:rPr>
            </a:br>
            <a:endParaRPr lang="en-US" b="1" dirty="0">
              <a:solidFill>
                <a:srgbClr val="FF0066"/>
              </a:solidFill>
              <a:latin typeface="Monotype Corsiva" pitchFamily="66" charset="0"/>
            </a:endParaRPr>
          </a:p>
        </p:txBody>
      </p:sp>
      <p:graphicFrame>
        <p:nvGraphicFramePr>
          <p:cNvPr id="4" name="Content Placeholder 3"/>
          <p:cNvGraphicFramePr>
            <a:graphicFrameLocks noGrp="1"/>
          </p:cNvGraphicFramePr>
          <p:nvPr>
            <p:ph idx="1"/>
          </p:nvPr>
        </p:nvGraphicFramePr>
        <p:xfrm>
          <a:off x="457200" y="2311521"/>
          <a:ext cx="8229599" cy="3103321"/>
        </p:xfrm>
        <a:graphic>
          <a:graphicData uri="http://schemas.openxmlformats.org/drawingml/2006/table">
            <a:tbl>
              <a:tblPr/>
              <a:tblGrid>
                <a:gridCol w="815709"/>
                <a:gridCol w="815709"/>
                <a:gridCol w="1232627"/>
                <a:gridCol w="5365554"/>
              </a:tblGrid>
              <a:tr h="667069">
                <a:tc>
                  <a:txBody>
                    <a:bodyPr/>
                    <a:lstStyle/>
                    <a:p>
                      <a:pPr algn="l" fontAlgn="t"/>
                      <a:r>
                        <a:rPr lang="en-US" sz="1700" dirty="0">
                          <a:effectLst/>
                        </a:rPr>
                        <a:t>Char</a:t>
                      </a:r>
                    </a:p>
                  </a:txBody>
                  <a:tcPr marL="145015"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a:effectLst/>
                        </a:rPr>
                        <a:t>Number</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a:effectLst/>
                        </a:rPr>
                        <a:t>Entity</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a:effectLst/>
                        </a:rPr>
                        <a:t>Description</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06042">
                <a:tc>
                  <a:txBody>
                    <a:bodyPr/>
                    <a:lstStyle/>
                    <a:p>
                      <a:pPr algn="l" fontAlgn="t"/>
                      <a:r>
                        <a:rPr lang="el-GR" sz="1700">
                          <a:effectLst/>
                        </a:rPr>
                        <a:t>Α</a:t>
                      </a:r>
                    </a:p>
                  </a:txBody>
                  <a:tcPr marL="145015"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700">
                          <a:effectLst/>
                        </a:rPr>
                        <a:t>&amp;#913;</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700">
                          <a:effectLst/>
                        </a:rPr>
                        <a:t>&amp;Alpha;</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700">
                          <a:effectLst/>
                        </a:rPr>
                        <a:t>GREEK CAPITAL LETTER ALPHA</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406042">
                <a:tc>
                  <a:txBody>
                    <a:bodyPr/>
                    <a:lstStyle/>
                    <a:p>
                      <a:pPr algn="l" fontAlgn="t"/>
                      <a:r>
                        <a:rPr lang="el-GR" sz="1700">
                          <a:effectLst/>
                        </a:rPr>
                        <a:t>Β</a:t>
                      </a:r>
                    </a:p>
                  </a:txBody>
                  <a:tcPr marL="145015"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a:effectLst/>
                        </a:rPr>
                        <a:t>&amp;#914;</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a:effectLst/>
                        </a:rPr>
                        <a:t>&amp;Beta;</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a:effectLst/>
                        </a:rPr>
                        <a:t>GREEK CAPITAL LETTER BETA</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06042">
                <a:tc>
                  <a:txBody>
                    <a:bodyPr/>
                    <a:lstStyle/>
                    <a:p>
                      <a:pPr algn="l" fontAlgn="t"/>
                      <a:r>
                        <a:rPr lang="el-GR" sz="1700">
                          <a:effectLst/>
                        </a:rPr>
                        <a:t>Γ</a:t>
                      </a:r>
                    </a:p>
                  </a:txBody>
                  <a:tcPr marL="145015"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700">
                          <a:effectLst/>
                        </a:rPr>
                        <a:t>&amp;#915;</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700">
                          <a:effectLst/>
                        </a:rPr>
                        <a:t>&amp;Gamma;</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700">
                          <a:effectLst/>
                        </a:rPr>
                        <a:t>GREEK CAPITAL LETTER GAMMA</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406042">
                <a:tc>
                  <a:txBody>
                    <a:bodyPr/>
                    <a:lstStyle/>
                    <a:p>
                      <a:pPr algn="l" fontAlgn="t"/>
                      <a:r>
                        <a:rPr lang="el-GR" sz="1700">
                          <a:effectLst/>
                        </a:rPr>
                        <a:t>Δ</a:t>
                      </a:r>
                    </a:p>
                  </a:txBody>
                  <a:tcPr marL="145015"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a:effectLst/>
                        </a:rPr>
                        <a:t>&amp;#916;</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a:effectLst/>
                        </a:rPr>
                        <a:t>&amp;Delta;</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a:effectLst/>
                        </a:rPr>
                        <a:t>GREEK CAPITAL LETTER DELTA</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06042">
                <a:tc>
                  <a:txBody>
                    <a:bodyPr/>
                    <a:lstStyle/>
                    <a:p>
                      <a:pPr algn="l" fontAlgn="t"/>
                      <a:r>
                        <a:rPr lang="el-GR" sz="1700">
                          <a:effectLst/>
                        </a:rPr>
                        <a:t>Ε</a:t>
                      </a:r>
                    </a:p>
                  </a:txBody>
                  <a:tcPr marL="145015"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700">
                          <a:effectLst/>
                        </a:rPr>
                        <a:t>&amp;#917;</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700">
                          <a:effectLst/>
                        </a:rPr>
                        <a:t>&amp;Epsilon;</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700">
                          <a:effectLst/>
                        </a:rPr>
                        <a:t>GREEK CAPITAL LETTER EPSILON</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406042">
                <a:tc>
                  <a:txBody>
                    <a:bodyPr/>
                    <a:lstStyle/>
                    <a:p>
                      <a:pPr algn="l" fontAlgn="t"/>
                      <a:r>
                        <a:rPr lang="el-GR" sz="1700">
                          <a:effectLst/>
                        </a:rPr>
                        <a:t>Ζ</a:t>
                      </a:r>
                    </a:p>
                  </a:txBody>
                  <a:tcPr marL="145015"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700">
                          <a:effectLst/>
                        </a:rPr>
                        <a:t>&amp;#918;</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700">
                          <a:effectLst/>
                        </a:rPr>
                        <a:t>&amp;Zeta;</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700" dirty="0">
                          <a:effectLst/>
                        </a:rPr>
                        <a:t>GREEK CAPITAL LETTER ZETA</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226929778"/>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b="1" dirty="0"/>
              <a:t>Page rendering</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7978" y="1066800"/>
            <a:ext cx="6315075" cy="566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5577157"/>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Scripting </a:t>
            </a:r>
            <a:r>
              <a:rPr lang="en-US" b="1" dirty="0" smtClean="0"/>
              <a:t>Languages</a:t>
            </a:r>
          </a:p>
          <a:p>
            <a:r>
              <a:rPr lang="en-US" b="1" dirty="0" smtClean="0"/>
              <a:t>Plugin/Add-on</a:t>
            </a:r>
          </a:p>
          <a:p>
            <a:pPr algn="just"/>
            <a:r>
              <a:rPr lang="en-US" dirty="0"/>
              <a:t>For example </a:t>
            </a:r>
            <a:r>
              <a:rPr lang="en-US" dirty="0" smtClean="0"/>
              <a:t>If there </a:t>
            </a:r>
            <a:r>
              <a:rPr lang="en-US" dirty="0"/>
              <a:t>are audio or video components on your page, test that the attributes of the plug-in </a:t>
            </a:r>
            <a:r>
              <a:rPr lang="en-US" dirty="0" smtClean="0"/>
              <a:t>are correct</a:t>
            </a:r>
            <a:r>
              <a:rPr lang="en-US" dirty="0"/>
              <a:t>. This includes volume, replay, and auto-start</a:t>
            </a:r>
          </a:p>
        </p:txBody>
      </p:sp>
    </p:spTree>
    <p:extLst>
      <p:ext uri="{BB962C8B-B14F-4D97-AF65-F5344CB8AC3E}">
        <p14:creationId xmlns:p14="http://schemas.microsoft.com/office/powerpoint/2010/main" val="3706478565"/>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Does the audio/video clip starts and stops at the correct places?</a:t>
            </a:r>
          </a:p>
          <a:p>
            <a:r>
              <a:rPr lang="en-US" dirty="0" smtClean="0"/>
              <a:t>Is </a:t>
            </a:r>
            <a:r>
              <a:rPr lang="en-US" dirty="0"/>
              <a:t>the audio/video quality acceptable?</a:t>
            </a:r>
          </a:p>
          <a:p>
            <a:r>
              <a:rPr lang="en-US" dirty="0"/>
              <a:t>Actually installing plug-in is not a big deal; many of these are freely available on </a:t>
            </a:r>
            <a:r>
              <a:rPr lang="en-US" dirty="0" smtClean="0"/>
              <a:t>the web</a:t>
            </a:r>
            <a:r>
              <a:rPr lang="en-US" dirty="0"/>
              <a:t>.</a:t>
            </a:r>
          </a:p>
        </p:txBody>
      </p:sp>
    </p:spTree>
    <p:extLst>
      <p:ext uri="{BB962C8B-B14F-4D97-AF65-F5344CB8AC3E}">
        <p14:creationId xmlns:p14="http://schemas.microsoft.com/office/powerpoint/2010/main" val="2715779779"/>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lnSpcReduction="10000"/>
          </a:bodyPr>
          <a:lstStyle/>
          <a:p>
            <a:r>
              <a:rPr lang="en-US" b="1" dirty="0"/>
              <a:t>Third Party </a:t>
            </a:r>
            <a:r>
              <a:rPr lang="en-US" b="1" dirty="0" smtClean="0"/>
              <a:t>entities</a:t>
            </a:r>
          </a:p>
          <a:p>
            <a:r>
              <a:rPr lang="en-US" dirty="0" smtClean="0"/>
              <a:t> </a:t>
            </a:r>
            <a:r>
              <a:rPr lang="en-US" dirty="0"/>
              <a:t>Live chat</a:t>
            </a:r>
          </a:p>
          <a:p>
            <a:r>
              <a:rPr lang="en-US" dirty="0" smtClean="0"/>
              <a:t>Checkout </a:t>
            </a:r>
            <a:r>
              <a:rPr lang="en-US" dirty="0"/>
              <a:t>processes</a:t>
            </a:r>
          </a:p>
          <a:p>
            <a:r>
              <a:rPr lang="en-US" dirty="0" smtClean="0"/>
              <a:t>Search </a:t>
            </a:r>
            <a:r>
              <a:rPr lang="en-US" dirty="0"/>
              <a:t>plug-ins</a:t>
            </a:r>
          </a:p>
          <a:p>
            <a:r>
              <a:rPr lang="en-US" dirty="0" smtClean="0"/>
              <a:t>RSS </a:t>
            </a:r>
            <a:r>
              <a:rPr lang="en-US" dirty="0"/>
              <a:t>Feeds</a:t>
            </a:r>
          </a:p>
          <a:p>
            <a:r>
              <a:rPr lang="en-US" dirty="0" smtClean="0"/>
              <a:t>Embedded </a:t>
            </a:r>
            <a:r>
              <a:rPr lang="en-US" dirty="0"/>
              <a:t>videos or audio players</a:t>
            </a:r>
          </a:p>
          <a:p>
            <a:r>
              <a:rPr lang="en-US" dirty="0" smtClean="0"/>
              <a:t>Ad </a:t>
            </a:r>
            <a:r>
              <a:rPr lang="en-US" dirty="0"/>
              <a:t>servers or embedded ads</a:t>
            </a:r>
          </a:p>
          <a:p>
            <a:r>
              <a:rPr lang="en-US" dirty="0" smtClean="0"/>
              <a:t>Web </a:t>
            </a:r>
            <a:r>
              <a:rPr lang="en-US" dirty="0"/>
              <a:t>analytics packages</a:t>
            </a:r>
          </a:p>
          <a:p>
            <a:r>
              <a:rPr lang="en-US" dirty="0" smtClean="0"/>
              <a:t>Blogs</a:t>
            </a:r>
            <a:r>
              <a:rPr lang="en-US" dirty="0"/>
              <a:t>, forums and message boards</a:t>
            </a:r>
          </a:p>
          <a:p>
            <a:r>
              <a:rPr lang="en-US" dirty="0" smtClean="0"/>
              <a:t>Social </a:t>
            </a:r>
            <a:r>
              <a:rPr lang="en-US" dirty="0"/>
              <a:t>networking modules or toolbars (like Tweet streams or </a:t>
            </a:r>
            <a:r>
              <a:rPr lang="en-US" dirty="0" err="1"/>
              <a:t>Digg</a:t>
            </a:r>
            <a:r>
              <a:rPr lang="en-US" dirty="0"/>
              <a:t>).</a:t>
            </a:r>
          </a:p>
        </p:txBody>
      </p:sp>
    </p:spTree>
    <p:extLst>
      <p:ext uri="{BB962C8B-B14F-4D97-AF65-F5344CB8AC3E}">
        <p14:creationId xmlns:p14="http://schemas.microsoft.com/office/powerpoint/2010/main" val="3003423687"/>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t>
            </a:r>
            <a:r>
              <a:rPr lang="en-US" dirty="0" smtClean="0"/>
              <a:t>obile device enhancements</a:t>
            </a:r>
            <a:endParaRPr lang="en-US" dirty="0"/>
          </a:p>
        </p:txBody>
      </p:sp>
      <p:sp>
        <p:nvSpPr>
          <p:cNvPr id="3" name="Content Placeholder 2"/>
          <p:cNvSpPr>
            <a:spLocks noGrp="1"/>
          </p:cNvSpPr>
          <p:nvPr>
            <p:ph idx="1"/>
          </p:nvPr>
        </p:nvSpPr>
        <p:spPr/>
        <p:txBody>
          <a:bodyPr/>
          <a:lstStyle/>
          <a:p>
            <a:r>
              <a:rPr lang="en-US" dirty="0" smtClean="0"/>
              <a:t>Adding separate style sheet for example iphone.css</a:t>
            </a:r>
          </a:p>
          <a:p>
            <a:pPr lvl="1"/>
            <a:r>
              <a:rPr lang="en-US" dirty="0" smtClean="0"/>
              <a:t>Adding conditional comment for IE &lt;10 versions.</a:t>
            </a:r>
          </a:p>
          <a:p>
            <a:r>
              <a:rPr lang="en-US" dirty="0" smtClean="0"/>
              <a:t>Controlling the page scaling</a:t>
            </a:r>
          </a:p>
          <a:p>
            <a:r>
              <a:rPr lang="en-US" dirty="0" smtClean="0"/>
              <a:t>Adding </a:t>
            </a:r>
            <a:r>
              <a:rPr lang="en-US" dirty="0" err="1" smtClean="0"/>
              <a:t>iphone</a:t>
            </a:r>
            <a:r>
              <a:rPr lang="en-US" dirty="0" smtClean="0"/>
              <a:t> CSS</a:t>
            </a:r>
          </a:p>
          <a:p>
            <a:r>
              <a:rPr lang="en-US" dirty="0" smtClean="0"/>
              <a:t>Adding iPhone Look and Feel</a:t>
            </a:r>
            <a:endParaRPr lang="en-US" dirty="0"/>
          </a:p>
        </p:txBody>
      </p:sp>
    </p:spTree>
    <p:extLst>
      <p:ext uri="{BB962C8B-B14F-4D97-AF65-F5344CB8AC3E}">
        <p14:creationId xmlns:p14="http://schemas.microsoft.com/office/powerpoint/2010/main" val="2045398696"/>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1371600"/>
          </a:xfrm>
        </p:spPr>
        <p:txBody>
          <a:bodyPr>
            <a:normAutofit fontScale="90000"/>
          </a:bodyPr>
          <a:lstStyle/>
          <a:p>
            <a:r>
              <a:rPr lang="en-US" dirty="0" smtClean="0"/>
              <a:t/>
            </a:r>
            <a:br>
              <a:rPr lang="en-US" dirty="0" smtClean="0"/>
            </a:br>
            <a:r>
              <a:rPr lang="en-US" dirty="0" smtClean="0"/>
              <a:t>Adding </a:t>
            </a:r>
            <a:r>
              <a:rPr lang="en-US" dirty="0"/>
              <a:t>separate style sheet for example iphone.css</a:t>
            </a:r>
            <a:br>
              <a:rPr lang="en-US" dirty="0"/>
            </a:b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Conditional comments</a:t>
            </a:r>
          </a:p>
          <a:p>
            <a:pPr lvl="1"/>
            <a:r>
              <a:rPr lang="en-US" b="1" dirty="0"/>
              <a:t>only work in </a:t>
            </a:r>
            <a:r>
              <a:rPr lang="en-US" b="1" dirty="0" smtClean="0"/>
              <a:t>IE</a:t>
            </a:r>
          </a:p>
          <a:p>
            <a:pPr lvl="1"/>
            <a:r>
              <a:rPr lang="en-US" b="1" dirty="0"/>
              <a:t>to give special instructions meant only for </a:t>
            </a:r>
            <a:r>
              <a:rPr lang="en-US" b="1" dirty="0" smtClean="0"/>
              <a:t>IE</a:t>
            </a:r>
          </a:p>
          <a:p>
            <a:pPr lvl="1"/>
            <a:r>
              <a:rPr lang="en-US" b="1" dirty="0"/>
              <a:t>They are supported from IE 5 up until IE9 (inclusive</a:t>
            </a:r>
            <a:r>
              <a:rPr lang="en-US" b="1" dirty="0" smtClean="0"/>
              <a:t>).</a:t>
            </a:r>
          </a:p>
          <a:p>
            <a:pPr marL="514350" indent="-457200"/>
            <a:r>
              <a:rPr lang="en-US" b="1" dirty="0" smtClean="0"/>
              <a:t>Basic syntax:</a:t>
            </a:r>
          </a:p>
          <a:p>
            <a:pPr marL="457200" lvl="1" indent="0">
              <a:buNone/>
            </a:pPr>
            <a:r>
              <a:rPr lang="en-US" dirty="0"/>
              <a:t>&lt;!--[if IE 6]&gt; </a:t>
            </a:r>
            <a:endParaRPr lang="en-US" dirty="0" smtClean="0"/>
          </a:p>
          <a:p>
            <a:pPr marL="457200" lvl="1" indent="0">
              <a:buNone/>
            </a:pPr>
            <a:r>
              <a:rPr lang="en-US" dirty="0" smtClean="0"/>
              <a:t>Special </a:t>
            </a:r>
            <a:r>
              <a:rPr lang="en-US" dirty="0"/>
              <a:t>instructions for IE 6 </a:t>
            </a:r>
            <a:r>
              <a:rPr lang="en-US" dirty="0" smtClean="0"/>
              <a:t>here</a:t>
            </a:r>
          </a:p>
          <a:p>
            <a:pPr marL="457200" lvl="1" indent="0">
              <a:buNone/>
            </a:pPr>
            <a:r>
              <a:rPr lang="en-US" dirty="0" smtClean="0"/>
              <a:t> </a:t>
            </a:r>
            <a:r>
              <a:rPr lang="en-US" dirty="0"/>
              <a:t>&lt;![</a:t>
            </a:r>
            <a:r>
              <a:rPr lang="en-US" dirty="0" err="1"/>
              <a:t>endif</a:t>
            </a:r>
            <a:r>
              <a:rPr lang="en-US" dirty="0"/>
              <a:t>]--&gt; </a:t>
            </a:r>
            <a:endParaRPr lang="en-US" dirty="0" smtClean="0"/>
          </a:p>
          <a:p>
            <a:pPr marL="457200" lvl="1" indent="0">
              <a:buNone/>
            </a:pPr>
            <a:r>
              <a:rPr lang="en-US" b="1" dirty="0" smtClean="0"/>
              <a:t>Executes special instructions for IE 6 here only if the condition is executed otherwise it is hided.</a:t>
            </a:r>
          </a:p>
          <a:p>
            <a:r>
              <a:rPr lang="en-US" dirty="0" smtClean="0"/>
              <a:t>Media attribute for link tag</a:t>
            </a:r>
          </a:p>
          <a:p>
            <a:pPr lvl="1"/>
            <a:r>
              <a:rPr lang="en-US" dirty="0"/>
              <a:t>The </a:t>
            </a:r>
            <a:r>
              <a:rPr lang="en-US" b="1" dirty="0"/>
              <a:t>media attribute</a:t>
            </a:r>
            <a:r>
              <a:rPr lang="en-US" dirty="0"/>
              <a:t> specifies what </a:t>
            </a:r>
            <a:r>
              <a:rPr lang="en-US" b="1" dirty="0"/>
              <a:t>media</a:t>
            </a:r>
            <a:r>
              <a:rPr lang="en-US" dirty="0"/>
              <a:t>/device the linked document is optimized for. </a:t>
            </a:r>
            <a:endParaRPr lang="en-US" dirty="0" smtClean="0"/>
          </a:p>
          <a:p>
            <a:pPr lvl="1"/>
            <a:r>
              <a:rPr lang="en-US" dirty="0" smtClean="0"/>
              <a:t>This </a:t>
            </a:r>
            <a:r>
              <a:rPr lang="en-US" b="1" dirty="0"/>
              <a:t>attribute</a:t>
            </a:r>
            <a:r>
              <a:rPr lang="en-US" dirty="0"/>
              <a:t> is used to specify that the target URL is designed for special devices (like iPhone) , speech or print </a:t>
            </a:r>
            <a:r>
              <a:rPr lang="en-US" b="1" dirty="0"/>
              <a:t>media</a:t>
            </a:r>
            <a:r>
              <a:rPr lang="en-US" dirty="0"/>
              <a:t>. This </a:t>
            </a:r>
            <a:r>
              <a:rPr lang="en-US" b="1" dirty="0"/>
              <a:t>attribute</a:t>
            </a:r>
            <a:r>
              <a:rPr lang="en-US" dirty="0"/>
              <a:t> can accept several values.</a:t>
            </a:r>
          </a:p>
        </p:txBody>
      </p:sp>
    </p:spTree>
    <p:extLst>
      <p:ext uri="{BB962C8B-B14F-4D97-AF65-F5344CB8AC3E}">
        <p14:creationId xmlns:p14="http://schemas.microsoft.com/office/powerpoint/2010/main" val="1616185405"/>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a:t>
            </a:r>
            <a:endParaRPr lang="en-US" dirty="0"/>
          </a:p>
        </p:txBody>
      </p:sp>
    </p:spTree>
    <p:extLst>
      <p:ext uri="{BB962C8B-B14F-4D97-AF65-F5344CB8AC3E}">
        <p14:creationId xmlns:p14="http://schemas.microsoft.com/office/powerpoint/2010/main" val="1789882643"/>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Controlling the page scaling</a:t>
            </a:r>
            <a:br>
              <a:rPr lang="en-US" dirty="0"/>
            </a:br>
            <a:endParaRPr lang="en-US" dirty="0"/>
          </a:p>
        </p:txBody>
      </p:sp>
      <p:sp>
        <p:nvSpPr>
          <p:cNvPr id="3" name="Content Placeholder 2"/>
          <p:cNvSpPr>
            <a:spLocks noGrp="1"/>
          </p:cNvSpPr>
          <p:nvPr>
            <p:ph idx="1"/>
          </p:nvPr>
        </p:nvSpPr>
        <p:spPr/>
        <p:txBody>
          <a:bodyPr/>
          <a:lstStyle/>
          <a:p>
            <a:r>
              <a:rPr lang="en-US" dirty="0" smtClean="0"/>
              <a:t>Specifying to display the format of the content according to smaller dimensions of screen.</a:t>
            </a:r>
          </a:p>
          <a:p>
            <a:r>
              <a:rPr lang="en-US" dirty="0" smtClean="0"/>
              <a:t>Adding viewport in metatag of the Html document.</a:t>
            </a:r>
          </a:p>
          <a:p>
            <a:r>
              <a:rPr lang="en-US" dirty="0" smtClean="0"/>
              <a:t>It zoomed out the pages once loaded in the browser.</a:t>
            </a:r>
          </a:p>
          <a:p>
            <a:r>
              <a:rPr lang="en-US" dirty="0" smtClean="0"/>
              <a:t>It makes the pages to read in bigger size.</a:t>
            </a:r>
            <a:endParaRPr lang="en-US" dirty="0"/>
          </a:p>
        </p:txBody>
      </p:sp>
    </p:spTree>
    <p:extLst>
      <p:ext uri="{BB962C8B-B14F-4D97-AF65-F5344CB8AC3E}">
        <p14:creationId xmlns:p14="http://schemas.microsoft.com/office/powerpoint/2010/main" val="3500901504"/>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a:t>
            </a:r>
            <a:endParaRPr lang="en-US" dirty="0"/>
          </a:p>
        </p:txBody>
      </p:sp>
      <p:sp>
        <p:nvSpPr>
          <p:cNvPr id="3" name="Content Placeholder 2"/>
          <p:cNvSpPr>
            <a:spLocks noGrp="1"/>
          </p:cNvSpPr>
          <p:nvPr>
            <p:ph idx="1"/>
          </p:nvPr>
        </p:nvSpPr>
        <p:spPr/>
        <p:txBody>
          <a:bodyPr/>
          <a:lstStyle/>
          <a:p>
            <a:r>
              <a:rPr lang="en-US" dirty="0"/>
              <a:t>&lt;meta name="viewport" content="width=device-width, initial-scale=1.0"&gt;</a:t>
            </a:r>
          </a:p>
        </p:txBody>
      </p:sp>
    </p:spTree>
    <p:extLst>
      <p:ext uri="{BB962C8B-B14F-4D97-AF65-F5344CB8AC3E}">
        <p14:creationId xmlns:p14="http://schemas.microsoft.com/office/powerpoint/2010/main" val="1643683889"/>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iphone.css</a:t>
            </a:r>
            <a:endParaRPr lang="en-US" dirty="0"/>
          </a:p>
        </p:txBody>
      </p:sp>
      <p:sp>
        <p:nvSpPr>
          <p:cNvPr id="3" name="Content Placeholder 2"/>
          <p:cNvSpPr>
            <a:spLocks noGrp="1"/>
          </p:cNvSpPr>
          <p:nvPr>
            <p:ph idx="1"/>
          </p:nvPr>
        </p:nvSpPr>
        <p:spPr/>
        <p:txBody>
          <a:bodyPr>
            <a:normAutofit fontScale="92500"/>
          </a:bodyPr>
          <a:lstStyle/>
          <a:p>
            <a:r>
              <a:rPr lang="en-US" dirty="0" smtClean="0"/>
              <a:t>Changing basic UI conventions or improvements according to the use of mobile for example iPhone</a:t>
            </a:r>
          </a:p>
          <a:p>
            <a:pPr lvl="1"/>
            <a:r>
              <a:rPr lang="en-US" dirty="0" smtClean="0"/>
              <a:t>Styles to html body elements like font to iPhone style</a:t>
            </a:r>
          </a:p>
          <a:p>
            <a:pPr lvl="1"/>
            <a:r>
              <a:rPr lang="en-US" dirty="0" smtClean="0"/>
              <a:t>Navigation elements of h1 from div</a:t>
            </a:r>
          </a:p>
          <a:p>
            <a:pPr lvl="1"/>
            <a:r>
              <a:rPr lang="en-US" dirty="0" err="1" smtClean="0"/>
              <a:t>Ul,li</a:t>
            </a:r>
            <a:r>
              <a:rPr lang="en-US" dirty="0" smtClean="0"/>
              <a:t> list from header element tags</a:t>
            </a:r>
          </a:p>
          <a:p>
            <a:pPr lvl="1"/>
            <a:r>
              <a:rPr lang="en-US" dirty="0" smtClean="0"/>
              <a:t>Content and sidebars </a:t>
            </a:r>
          </a:p>
          <a:p>
            <a:r>
              <a:rPr lang="en-US" dirty="0" smtClean="0"/>
              <a:t>Enhances to wards the usability of mobile phone</a:t>
            </a:r>
            <a:endParaRPr lang="en-US" dirty="0"/>
          </a:p>
        </p:txBody>
      </p:sp>
    </p:spTree>
    <p:extLst>
      <p:ext uri="{BB962C8B-B14F-4D97-AF65-F5344CB8AC3E}">
        <p14:creationId xmlns:p14="http://schemas.microsoft.com/office/powerpoint/2010/main" val="29794838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0066"/>
                </a:solidFill>
                <a:latin typeface="Monotype Corsiva" pitchFamily="66" charset="0"/>
              </a:rPr>
              <a:t>CSS</a:t>
            </a:r>
          </a:p>
        </p:txBody>
      </p:sp>
      <p:sp>
        <p:nvSpPr>
          <p:cNvPr id="3" name="Content Placeholder 2"/>
          <p:cNvSpPr>
            <a:spLocks noGrp="1"/>
          </p:cNvSpPr>
          <p:nvPr>
            <p:ph idx="1"/>
          </p:nvPr>
        </p:nvSpPr>
        <p:spPr/>
        <p:txBody>
          <a:bodyPr>
            <a:normAutofit fontScale="85000" lnSpcReduction="20000"/>
          </a:bodyPr>
          <a:lstStyle/>
          <a:p>
            <a:r>
              <a:rPr lang="en-US" dirty="0"/>
              <a:t>body {</a:t>
            </a:r>
            <a:br>
              <a:rPr lang="en-US" dirty="0"/>
            </a:br>
            <a:r>
              <a:rPr lang="en-US" dirty="0"/>
              <a:t>  background-color: </a:t>
            </a:r>
            <a:r>
              <a:rPr lang="en-US" dirty="0" err="1"/>
              <a:t>lightblue</a:t>
            </a:r>
            <a:r>
              <a:rPr lang="en-US" dirty="0"/>
              <a:t>;</a:t>
            </a:r>
            <a:br>
              <a:rPr lang="en-US" dirty="0"/>
            </a:br>
            <a:r>
              <a:rPr lang="en-US" dirty="0"/>
              <a:t>}</a:t>
            </a:r>
            <a:br>
              <a:rPr lang="en-US" dirty="0"/>
            </a:br>
            <a:r>
              <a:rPr lang="en-US" dirty="0"/>
              <a:t/>
            </a:r>
            <a:br>
              <a:rPr lang="en-US" dirty="0"/>
            </a:br>
            <a:r>
              <a:rPr lang="en-US" dirty="0"/>
              <a:t>h1 {</a:t>
            </a:r>
            <a:br>
              <a:rPr lang="en-US" dirty="0"/>
            </a:br>
            <a:r>
              <a:rPr lang="en-US" dirty="0"/>
              <a:t>  color: white;</a:t>
            </a:r>
            <a:br>
              <a:rPr lang="en-US" dirty="0"/>
            </a:br>
            <a:r>
              <a:rPr lang="en-US" dirty="0"/>
              <a:t>  text-align: center;</a:t>
            </a:r>
            <a:br>
              <a:rPr lang="en-US" dirty="0"/>
            </a:br>
            <a:r>
              <a:rPr lang="en-US" dirty="0"/>
              <a:t>}</a:t>
            </a:r>
            <a:br>
              <a:rPr lang="en-US" dirty="0"/>
            </a:br>
            <a:r>
              <a:rPr lang="en-US" dirty="0"/>
              <a:t/>
            </a:r>
            <a:br>
              <a:rPr lang="en-US" dirty="0"/>
            </a:br>
            <a:r>
              <a:rPr lang="en-US" dirty="0"/>
              <a:t>p {</a:t>
            </a:r>
            <a:br>
              <a:rPr lang="en-US" dirty="0"/>
            </a:br>
            <a:r>
              <a:rPr lang="en-US" dirty="0"/>
              <a:t>  font-family: </a:t>
            </a:r>
            <a:r>
              <a:rPr lang="en-US" dirty="0" err="1"/>
              <a:t>verdana</a:t>
            </a:r>
            <a:r>
              <a:rPr lang="en-US" dirty="0"/>
              <a:t>;</a:t>
            </a:r>
            <a:br>
              <a:rPr lang="en-US" dirty="0"/>
            </a:br>
            <a:r>
              <a:rPr lang="en-US" dirty="0"/>
              <a:t>  font-size: 20px;</a:t>
            </a:r>
            <a:br>
              <a:rPr lang="en-US" dirty="0"/>
            </a:br>
            <a:r>
              <a:rPr lang="en-US" dirty="0"/>
              <a:t>}</a:t>
            </a:r>
          </a:p>
        </p:txBody>
      </p:sp>
    </p:spTree>
    <p:extLst>
      <p:ext uri="{BB962C8B-B14F-4D97-AF65-F5344CB8AC3E}">
        <p14:creationId xmlns:p14="http://schemas.microsoft.com/office/powerpoint/2010/main" val="2292070249"/>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Adding iPhone Look and Feel</a:t>
            </a:r>
            <a:br>
              <a:rPr lang="en-US" dirty="0"/>
            </a:br>
            <a:endParaRPr lang="en-US" dirty="0"/>
          </a:p>
        </p:txBody>
      </p:sp>
      <p:sp>
        <p:nvSpPr>
          <p:cNvPr id="3" name="Content Placeholder 2"/>
          <p:cNvSpPr>
            <a:spLocks noGrp="1"/>
          </p:cNvSpPr>
          <p:nvPr>
            <p:ph idx="1"/>
          </p:nvPr>
        </p:nvSpPr>
        <p:spPr/>
        <p:txBody>
          <a:bodyPr/>
          <a:lstStyle/>
          <a:p>
            <a:r>
              <a:rPr lang="en-US" dirty="0" smtClean="0"/>
              <a:t>Gradients, text shadows and rounded corners to transform the web page  into a native-looking iPhone app.</a:t>
            </a:r>
          </a:p>
          <a:p>
            <a:pPr lvl="1"/>
            <a:r>
              <a:rPr lang="en-US" dirty="0" smtClean="0"/>
              <a:t>Adding round corners to the borders.</a:t>
            </a:r>
            <a:endParaRPr lang="en-US" dirty="0"/>
          </a:p>
        </p:txBody>
      </p:sp>
    </p:spTree>
    <p:extLst>
      <p:ext uri="{BB962C8B-B14F-4D97-AF65-F5344CB8AC3E}">
        <p14:creationId xmlns:p14="http://schemas.microsoft.com/office/powerpoint/2010/main" val="3411182956"/>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617663039"/>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JQuery Mobile Introduction</a:t>
            </a:r>
            <a:endParaRPr lang="en-US" dirty="0"/>
          </a:p>
        </p:txBody>
      </p:sp>
      <p:sp>
        <p:nvSpPr>
          <p:cNvPr id="3" name="Content Placeholder 2"/>
          <p:cNvSpPr>
            <a:spLocks noGrp="1"/>
          </p:cNvSpPr>
          <p:nvPr>
            <p:ph idx="1"/>
          </p:nvPr>
        </p:nvSpPr>
        <p:spPr/>
        <p:txBody>
          <a:bodyPr/>
          <a:lstStyle/>
          <a:p>
            <a:r>
              <a:rPr lang="en-US" dirty="0"/>
              <a:t>JQuery Mobile is a user interface framework, built on jQuery Core and used for developing responsive websites or applications that are accessible on mobile, tablet, and desktop devices. </a:t>
            </a:r>
            <a:endParaRPr lang="en-US" dirty="0" smtClean="0"/>
          </a:p>
          <a:p>
            <a:r>
              <a:rPr lang="en-US" dirty="0" smtClean="0"/>
              <a:t>It </a:t>
            </a:r>
            <a:r>
              <a:rPr lang="en-US" dirty="0"/>
              <a:t>uses features of both jQuery and </a:t>
            </a:r>
            <a:r>
              <a:rPr lang="en-US" dirty="0" err="1"/>
              <a:t>jQueryUI</a:t>
            </a:r>
            <a:r>
              <a:rPr lang="en-US" dirty="0"/>
              <a:t> to provide API features for mobile web applications</a:t>
            </a:r>
          </a:p>
        </p:txBody>
      </p:sp>
    </p:spTree>
    <p:extLst>
      <p:ext uri="{BB962C8B-B14F-4D97-AF65-F5344CB8AC3E}">
        <p14:creationId xmlns:p14="http://schemas.microsoft.com/office/powerpoint/2010/main" val="2332741969"/>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idx="1"/>
          </p:nvPr>
        </p:nvSpPr>
        <p:spPr>
          <a:xfrm>
            <a:off x="457200" y="1295400"/>
            <a:ext cx="8229600" cy="5257800"/>
          </a:xfrm>
        </p:spPr>
        <p:txBody>
          <a:bodyPr>
            <a:normAutofit fontScale="85000" lnSpcReduction="20000"/>
          </a:bodyPr>
          <a:lstStyle/>
          <a:p>
            <a:r>
              <a:rPr lang="en-US" dirty="0"/>
              <a:t>It creates web applications that it will work the same way on the mobile, tablet, and desktop devices.</a:t>
            </a:r>
          </a:p>
          <a:p>
            <a:r>
              <a:rPr lang="en-US" dirty="0"/>
              <a:t>It is compatible with other frameworks such as </a:t>
            </a:r>
            <a:r>
              <a:rPr lang="en-US" dirty="0" err="1"/>
              <a:t>PhoneGap</a:t>
            </a:r>
            <a:r>
              <a:rPr lang="en-US" dirty="0"/>
              <a:t>, </a:t>
            </a:r>
            <a:r>
              <a:rPr lang="en-US" dirty="0" err="1"/>
              <a:t>Whitelight</a:t>
            </a:r>
            <a:r>
              <a:rPr lang="en-US" dirty="0"/>
              <a:t>, etc.</a:t>
            </a:r>
          </a:p>
          <a:p>
            <a:r>
              <a:rPr lang="en-US" dirty="0"/>
              <a:t>It is an open source framework, and cross-platform as well as cross-browser compatible.</a:t>
            </a:r>
          </a:p>
          <a:p>
            <a:r>
              <a:rPr lang="en-US" dirty="0"/>
              <a:t>It is written in JavaScript and uses features of both jQuery and jQuery UI for building mobile-friendly sites.</a:t>
            </a:r>
          </a:p>
          <a:p>
            <a:r>
              <a:rPr lang="en-US" dirty="0"/>
              <a:t>It integrates HTML5, CCS3, jQuery and jQuery UI into one framework for creating pages with minimal scripting.</a:t>
            </a:r>
          </a:p>
          <a:p>
            <a:r>
              <a:rPr lang="en-US" dirty="0"/>
              <a:t>It includes Ajax navigation system that uses animated page transitions.</a:t>
            </a:r>
          </a:p>
          <a:p>
            <a:pPr marL="0" indent="0">
              <a:buNone/>
            </a:pPr>
            <a:endParaRPr lang="en-US" dirty="0"/>
          </a:p>
          <a:p>
            <a:endParaRPr lang="en-US" dirty="0"/>
          </a:p>
        </p:txBody>
      </p:sp>
    </p:spTree>
    <p:extLst>
      <p:ext uri="{BB962C8B-B14F-4D97-AF65-F5344CB8AC3E}">
        <p14:creationId xmlns:p14="http://schemas.microsoft.com/office/powerpoint/2010/main" val="3697146249"/>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err="1"/>
              <a:t>Jquery</a:t>
            </a:r>
            <a:r>
              <a:rPr lang="en-US" dirty="0"/>
              <a:t> is a JavaScript library meant for </a:t>
            </a:r>
            <a:r>
              <a:rPr lang="en-US" dirty="0" err="1"/>
              <a:t>dom</a:t>
            </a:r>
            <a:r>
              <a:rPr lang="en-US" dirty="0"/>
              <a:t> operations.</a:t>
            </a:r>
          </a:p>
          <a:p>
            <a:r>
              <a:rPr lang="en-US" dirty="0" err="1"/>
              <a:t>Jquery</a:t>
            </a:r>
            <a:r>
              <a:rPr lang="en-US" dirty="0"/>
              <a:t> UI is a JavaScript library built on top of </a:t>
            </a:r>
            <a:r>
              <a:rPr lang="en-US" dirty="0" err="1"/>
              <a:t>jquery</a:t>
            </a:r>
            <a:r>
              <a:rPr lang="en-US" dirty="0"/>
              <a:t> which is meant for UI operations. </a:t>
            </a:r>
            <a:r>
              <a:rPr lang="en-US" dirty="0" err="1"/>
              <a:t>Jquery</a:t>
            </a:r>
            <a:r>
              <a:rPr lang="en-US" dirty="0"/>
              <a:t> UI contains a rich set of UI widgets such as date picker, dialog etc.</a:t>
            </a:r>
          </a:p>
          <a:p>
            <a:r>
              <a:rPr lang="en-US" dirty="0" err="1"/>
              <a:t>Jquery</a:t>
            </a:r>
            <a:r>
              <a:rPr lang="en-US" dirty="0"/>
              <a:t> mobile is a JavaScript framework built on top of </a:t>
            </a:r>
            <a:r>
              <a:rPr lang="en-US" dirty="0" err="1"/>
              <a:t>jquery</a:t>
            </a:r>
            <a:r>
              <a:rPr lang="en-US" dirty="0"/>
              <a:t>. Using </a:t>
            </a:r>
            <a:r>
              <a:rPr lang="en-US" dirty="0" err="1"/>
              <a:t>jquery</a:t>
            </a:r>
            <a:r>
              <a:rPr lang="en-US" dirty="0"/>
              <a:t> mobile, one can build a mobile website or applications very quickly.</a:t>
            </a:r>
          </a:p>
          <a:p>
            <a:endParaRPr lang="en-US" dirty="0"/>
          </a:p>
        </p:txBody>
      </p:sp>
    </p:spTree>
    <p:extLst>
      <p:ext uri="{BB962C8B-B14F-4D97-AF65-F5344CB8AC3E}">
        <p14:creationId xmlns:p14="http://schemas.microsoft.com/office/powerpoint/2010/main" val="2614220615"/>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Downloading jQuery library</a:t>
            </a:r>
            <a:endParaRPr lang="en-US" dirty="0"/>
          </a:p>
        </p:txBody>
      </p:sp>
      <p:sp>
        <p:nvSpPr>
          <p:cNvPr id="3" name="Content Placeholder 2"/>
          <p:cNvSpPr>
            <a:spLocks noGrp="1"/>
          </p:cNvSpPr>
          <p:nvPr>
            <p:ph idx="1"/>
          </p:nvPr>
        </p:nvSpPr>
        <p:spPr/>
        <p:txBody>
          <a:bodyPr/>
          <a:lstStyle/>
          <a:p>
            <a:r>
              <a:rPr lang="en-US" dirty="0" smtClean="0">
                <a:hlinkClick r:id="rId2"/>
              </a:rPr>
              <a:t>http://jquerymobile.com/--&gt;Download--&gt;copy</a:t>
            </a:r>
            <a:r>
              <a:rPr lang="en-US" dirty="0" smtClean="0"/>
              <a:t> three lines from CDN </a:t>
            </a:r>
            <a:endParaRPr lang="en-US" dirty="0"/>
          </a:p>
        </p:txBody>
      </p:sp>
      <p:pic>
        <p:nvPicPr>
          <p:cNvPr id="1026" name="Picture 2" descr="jQuery Mobi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627504"/>
            <a:ext cx="7467600" cy="37462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9590476"/>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Download jQuery Library from CDNs</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//The jQuery Mobile CSS theme file (optional, if you are overriding the default theme)</a:t>
            </a:r>
            <a:r>
              <a:rPr lang="en-US" dirty="0" smtClean="0">
                <a:effectLst/>
              </a:rPr>
              <a:t> </a:t>
            </a:r>
          </a:p>
          <a:p>
            <a:r>
              <a:rPr lang="en-US" dirty="0" smtClean="0"/>
              <a:t>&lt;</a:t>
            </a:r>
            <a:r>
              <a:rPr lang="en-US" dirty="0" smtClean="0">
                <a:effectLst/>
              </a:rPr>
              <a:t>link </a:t>
            </a:r>
            <a:r>
              <a:rPr lang="en-US" dirty="0" err="1" smtClean="0">
                <a:effectLst/>
              </a:rPr>
              <a:t>rel</a:t>
            </a:r>
            <a:r>
              <a:rPr lang="en-US" dirty="0" smtClean="0">
                <a:effectLst/>
              </a:rPr>
              <a:t> </a:t>
            </a:r>
            <a:r>
              <a:rPr lang="en-US" dirty="0"/>
              <a:t>=</a:t>
            </a:r>
            <a:r>
              <a:rPr lang="en-US" dirty="0" smtClean="0">
                <a:effectLst/>
              </a:rPr>
              <a:t> </a:t>
            </a:r>
            <a:r>
              <a:rPr lang="en-US" dirty="0"/>
              <a:t>"stylesheet"</a:t>
            </a:r>
            <a:r>
              <a:rPr lang="en-US" dirty="0" smtClean="0">
                <a:effectLst/>
              </a:rPr>
              <a:t> </a:t>
            </a:r>
            <a:r>
              <a:rPr lang="en-US" dirty="0" err="1" smtClean="0">
                <a:effectLst/>
              </a:rPr>
              <a:t>href</a:t>
            </a:r>
            <a:r>
              <a:rPr lang="en-US" dirty="0" smtClean="0">
                <a:effectLst/>
              </a:rPr>
              <a:t> </a:t>
            </a:r>
            <a:r>
              <a:rPr lang="en-US" dirty="0"/>
              <a:t>=</a:t>
            </a:r>
            <a:r>
              <a:rPr lang="en-US" dirty="0" smtClean="0">
                <a:effectLst/>
              </a:rPr>
              <a:t> </a:t>
            </a:r>
            <a:r>
              <a:rPr lang="en-US" dirty="0"/>
              <a:t>"https://code.jquery.com/mobile/1.4.5/jquery.mobile-1.4.5.min.css"&gt;</a:t>
            </a:r>
            <a:r>
              <a:rPr lang="en-US" dirty="0" smtClean="0">
                <a:effectLst/>
              </a:rPr>
              <a:t> </a:t>
            </a:r>
          </a:p>
          <a:p>
            <a:pPr marL="0" indent="0">
              <a:buNone/>
            </a:pPr>
            <a:r>
              <a:rPr lang="en-US" dirty="0" smtClean="0"/>
              <a:t>//The jQuery core JavaScript file</a:t>
            </a:r>
            <a:r>
              <a:rPr lang="en-US" dirty="0" smtClean="0">
                <a:effectLst/>
              </a:rPr>
              <a:t> </a:t>
            </a:r>
          </a:p>
          <a:p>
            <a:r>
              <a:rPr lang="en-US" dirty="0" smtClean="0"/>
              <a:t>&lt;</a:t>
            </a:r>
            <a:r>
              <a:rPr lang="en-US" dirty="0" smtClean="0">
                <a:effectLst/>
              </a:rPr>
              <a:t>script </a:t>
            </a:r>
            <a:r>
              <a:rPr lang="en-US" dirty="0" err="1" smtClean="0">
                <a:effectLst/>
              </a:rPr>
              <a:t>src</a:t>
            </a:r>
            <a:r>
              <a:rPr lang="en-US" dirty="0" smtClean="0">
                <a:effectLst/>
              </a:rPr>
              <a:t> </a:t>
            </a:r>
            <a:r>
              <a:rPr lang="en-US" dirty="0" smtClean="0"/>
              <a:t>=</a:t>
            </a:r>
            <a:r>
              <a:rPr lang="en-US" dirty="0" smtClean="0">
                <a:effectLst/>
              </a:rPr>
              <a:t> </a:t>
            </a:r>
            <a:r>
              <a:rPr lang="en-US" dirty="0" smtClean="0"/>
              <a:t>"https://code.jquery.com/jquery-1.11.3.min.js"&gt;&lt;/</a:t>
            </a:r>
            <a:r>
              <a:rPr lang="en-US" dirty="0" smtClean="0">
                <a:effectLst/>
              </a:rPr>
              <a:t>script</a:t>
            </a:r>
            <a:r>
              <a:rPr lang="en-US" dirty="0" smtClean="0"/>
              <a:t>&gt;</a:t>
            </a:r>
          </a:p>
          <a:p>
            <a:pPr marL="0" indent="0">
              <a:buNone/>
            </a:pPr>
            <a:r>
              <a:rPr lang="en-US" dirty="0" smtClean="0">
                <a:effectLst/>
              </a:rPr>
              <a:t> </a:t>
            </a:r>
            <a:r>
              <a:rPr lang="en-US" dirty="0"/>
              <a:t>//The jQuery Mobile core JavaScript file</a:t>
            </a:r>
            <a:r>
              <a:rPr lang="en-US" dirty="0" smtClean="0">
                <a:effectLst/>
              </a:rPr>
              <a:t> </a:t>
            </a:r>
          </a:p>
          <a:p>
            <a:r>
              <a:rPr lang="en-US" dirty="0" smtClean="0"/>
              <a:t>&lt;</a:t>
            </a:r>
            <a:r>
              <a:rPr lang="en-US" dirty="0" smtClean="0">
                <a:effectLst/>
              </a:rPr>
              <a:t>script </a:t>
            </a:r>
            <a:r>
              <a:rPr lang="en-US" dirty="0" err="1" smtClean="0">
                <a:effectLst/>
              </a:rPr>
              <a:t>src</a:t>
            </a:r>
            <a:r>
              <a:rPr lang="en-US" dirty="0" smtClean="0">
                <a:effectLst/>
              </a:rPr>
              <a:t> </a:t>
            </a:r>
            <a:r>
              <a:rPr lang="en-US" dirty="0"/>
              <a:t>=</a:t>
            </a:r>
            <a:r>
              <a:rPr lang="en-US" dirty="0" smtClean="0">
                <a:effectLst/>
              </a:rPr>
              <a:t> </a:t>
            </a:r>
            <a:r>
              <a:rPr lang="en-US" dirty="0"/>
              <a:t>"https://code.jquery.com/mobile/1.4.5/jquery.mobile-1.4.5.min.js"&gt;&lt;/</a:t>
            </a:r>
            <a:r>
              <a:rPr lang="en-US" dirty="0" smtClean="0">
                <a:effectLst/>
              </a:rPr>
              <a:t>script</a:t>
            </a:r>
            <a:r>
              <a:rPr lang="en-US" dirty="0"/>
              <a:t>&gt;</a:t>
            </a:r>
          </a:p>
        </p:txBody>
      </p:sp>
    </p:spTree>
    <p:extLst>
      <p:ext uri="{BB962C8B-B14F-4D97-AF65-F5344CB8AC3E}">
        <p14:creationId xmlns:p14="http://schemas.microsoft.com/office/powerpoint/2010/main" val="1634313063"/>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4191000"/>
            <a:ext cx="7772400" cy="1362075"/>
          </a:xfrm>
        </p:spPr>
        <p:txBody>
          <a:bodyPr>
            <a:normAutofit fontScale="90000"/>
          </a:bodyPr>
          <a:lstStyle/>
          <a:p>
            <a:r>
              <a:rPr lang="en-US" dirty="0"/>
              <a:t>http://demos.jquerymobile.com/1.2.1/docs/pages/page-anatomy.html</a:t>
            </a:r>
          </a:p>
        </p:txBody>
      </p:sp>
      <p:sp>
        <p:nvSpPr>
          <p:cNvPr id="3" name="Text Placeholder 2"/>
          <p:cNvSpPr>
            <a:spLocks noGrp="1"/>
          </p:cNvSpPr>
          <p:nvPr>
            <p:ph type="body" idx="1"/>
          </p:nvPr>
        </p:nvSpPr>
        <p:spPr/>
        <p:txBody>
          <a:bodyPr/>
          <a:lstStyle/>
          <a:p>
            <a:r>
              <a:rPr lang="en-US" dirty="0" smtClean="0"/>
              <a:t>Reference</a:t>
            </a:r>
            <a:endParaRPr lang="en-US" dirty="0"/>
          </a:p>
        </p:txBody>
      </p:sp>
    </p:spTree>
    <p:extLst>
      <p:ext uri="{BB962C8B-B14F-4D97-AF65-F5344CB8AC3E}">
        <p14:creationId xmlns:p14="http://schemas.microsoft.com/office/powerpoint/2010/main" val="2596263103"/>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Mobile Page structure</a:t>
            </a:r>
            <a:endParaRPr lang="en-US" dirty="0"/>
          </a:p>
        </p:txBody>
      </p:sp>
      <p:sp>
        <p:nvSpPr>
          <p:cNvPr id="3" name="Content Placeholder 2"/>
          <p:cNvSpPr>
            <a:spLocks noGrp="1"/>
          </p:cNvSpPr>
          <p:nvPr>
            <p:ph idx="1"/>
          </p:nvPr>
        </p:nvSpPr>
        <p:spPr/>
        <p:txBody>
          <a:bodyPr>
            <a:normAutofit fontScale="62500" lnSpcReduction="20000"/>
          </a:bodyPr>
          <a:lstStyle/>
          <a:p>
            <a:r>
              <a:rPr lang="en-US" dirty="0"/>
              <a:t>&lt;!DOCTYPE html</a:t>
            </a:r>
            <a:r>
              <a:rPr lang="en-US" dirty="0" smtClean="0"/>
              <a:t>&gt;</a:t>
            </a:r>
          </a:p>
          <a:p>
            <a:r>
              <a:rPr lang="en-US" dirty="0" smtClean="0">
                <a:effectLst/>
              </a:rPr>
              <a:t> </a:t>
            </a:r>
            <a:r>
              <a:rPr lang="en-US" dirty="0"/>
              <a:t>&lt;html&gt;</a:t>
            </a:r>
            <a:r>
              <a:rPr lang="en-US" dirty="0" smtClean="0">
                <a:effectLst/>
              </a:rPr>
              <a:t> </a:t>
            </a:r>
          </a:p>
          <a:p>
            <a:r>
              <a:rPr lang="en-US" dirty="0" smtClean="0"/>
              <a:t>&lt;</a:t>
            </a:r>
            <a:r>
              <a:rPr lang="en-US" dirty="0"/>
              <a:t>head&gt;</a:t>
            </a:r>
            <a:r>
              <a:rPr lang="en-US" dirty="0" smtClean="0">
                <a:effectLst/>
              </a:rPr>
              <a:t> </a:t>
            </a:r>
          </a:p>
          <a:p>
            <a:r>
              <a:rPr lang="en-US" dirty="0" smtClean="0"/>
              <a:t>&lt;</a:t>
            </a:r>
            <a:r>
              <a:rPr lang="en-US" dirty="0"/>
              <a:t>meta</a:t>
            </a:r>
            <a:r>
              <a:rPr lang="en-US" dirty="0" smtClean="0">
                <a:effectLst/>
              </a:rPr>
              <a:t> </a:t>
            </a:r>
            <a:r>
              <a:rPr lang="en-US" dirty="0"/>
              <a:t>name</a:t>
            </a:r>
            <a:r>
              <a:rPr lang="en-US" dirty="0" smtClean="0">
                <a:effectLst/>
              </a:rPr>
              <a:t> </a:t>
            </a:r>
            <a:r>
              <a:rPr lang="en-US" dirty="0"/>
              <a:t>=</a:t>
            </a:r>
            <a:r>
              <a:rPr lang="en-US" dirty="0" smtClean="0">
                <a:effectLst/>
              </a:rPr>
              <a:t> </a:t>
            </a:r>
            <a:r>
              <a:rPr lang="en-US" dirty="0"/>
              <a:t>"viewport"</a:t>
            </a:r>
            <a:r>
              <a:rPr lang="en-US" dirty="0" smtClean="0">
                <a:effectLst/>
              </a:rPr>
              <a:t> </a:t>
            </a:r>
            <a:r>
              <a:rPr lang="en-US" dirty="0"/>
              <a:t>content</a:t>
            </a:r>
            <a:r>
              <a:rPr lang="en-US" dirty="0" smtClean="0">
                <a:effectLst/>
              </a:rPr>
              <a:t> </a:t>
            </a:r>
            <a:r>
              <a:rPr lang="en-US" dirty="0"/>
              <a:t>=</a:t>
            </a:r>
            <a:r>
              <a:rPr lang="en-US" dirty="0" smtClean="0">
                <a:effectLst/>
              </a:rPr>
              <a:t> </a:t>
            </a:r>
            <a:r>
              <a:rPr lang="en-US" dirty="0"/>
              <a:t>"width = device-width, initial-scale = 1"&gt;</a:t>
            </a:r>
            <a:r>
              <a:rPr lang="en-US" dirty="0" smtClean="0">
                <a:effectLst/>
              </a:rPr>
              <a:t> </a:t>
            </a:r>
          </a:p>
          <a:p>
            <a:r>
              <a:rPr lang="en-US" dirty="0" smtClean="0"/>
              <a:t>&lt;</a:t>
            </a:r>
            <a:r>
              <a:rPr lang="en-US" dirty="0"/>
              <a:t>link</a:t>
            </a:r>
            <a:r>
              <a:rPr lang="en-US" dirty="0" smtClean="0">
                <a:effectLst/>
              </a:rPr>
              <a:t> </a:t>
            </a:r>
            <a:r>
              <a:rPr lang="en-US" dirty="0" err="1"/>
              <a:t>rel</a:t>
            </a:r>
            <a:r>
              <a:rPr lang="en-US" dirty="0" smtClean="0">
                <a:effectLst/>
              </a:rPr>
              <a:t> </a:t>
            </a:r>
            <a:r>
              <a:rPr lang="en-US" dirty="0"/>
              <a:t>=</a:t>
            </a:r>
            <a:r>
              <a:rPr lang="en-US" dirty="0" smtClean="0">
                <a:effectLst/>
              </a:rPr>
              <a:t> </a:t>
            </a:r>
            <a:r>
              <a:rPr lang="en-US" dirty="0"/>
              <a:t>"stylesheet"</a:t>
            </a:r>
            <a:r>
              <a:rPr lang="en-US" dirty="0" smtClean="0">
                <a:effectLst/>
              </a:rPr>
              <a:t> </a:t>
            </a:r>
            <a:r>
              <a:rPr lang="en-US" dirty="0" err="1"/>
              <a:t>href</a:t>
            </a:r>
            <a:r>
              <a:rPr lang="en-US" dirty="0" smtClean="0">
                <a:effectLst/>
              </a:rPr>
              <a:t> </a:t>
            </a:r>
            <a:r>
              <a:rPr lang="en-US" dirty="0"/>
              <a:t>=</a:t>
            </a:r>
            <a:r>
              <a:rPr lang="en-US" dirty="0" smtClean="0">
                <a:effectLst/>
              </a:rPr>
              <a:t> </a:t>
            </a:r>
            <a:r>
              <a:rPr lang="en-US" dirty="0"/>
              <a:t>"https://code.jquery.com/mobile/1.4.5/jquery.mobile-1.4.5.min.css"&gt;</a:t>
            </a:r>
            <a:r>
              <a:rPr lang="en-US" dirty="0" smtClean="0">
                <a:effectLst/>
              </a:rPr>
              <a:t> </a:t>
            </a:r>
          </a:p>
          <a:p>
            <a:r>
              <a:rPr lang="en-US" dirty="0" smtClean="0"/>
              <a:t>&lt;</a:t>
            </a:r>
            <a:r>
              <a:rPr lang="en-US" dirty="0"/>
              <a:t>script</a:t>
            </a:r>
            <a:r>
              <a:rPr lang="en-US" dirty="0" smtClean="0">
                <a:effectLst/>
              </a:rPr>
              <a:t> </a:t>
            </a:r>
            <a:r>
              <a:rPr lang="en-US" dirty="0" err="1"/>
              <a:t>src</a:t>
            </a:r>
            <a:r>
              <a:rPr lang="en-US" dirty="0" smtClean="0">
                <a:effectLst/>
              </a:rPr>
              <a:t> </a:t>
            </a:r>
            <a:r>
              <a:rPr lang="en-US" dirty="0"/>
              <a:t>=</a:t>
            </a:r>
            <a:r>
              <a:rPr lang="en-US" dirty="0" smtClean="0">
                <a:effectLst/>
              </a:rPr>
              <a:t> </a:t>
            </a:r>
            <a:r>
              <a:rPr lang="en-US" dirty="0"/>
              <a:t>"https://code.jquery.com/jquery-1.11.3.min.js"&gt;&lt;/script&gt;</a:t>
            </a:r>
            <a:r>
              <a:rPr lang="en-US" dirty="0" smtClean="0">
                <a:effectLst/>
              </a:rPr>
              <a:t> </a:t>
            </a:r>
          </a:p>
          <a:p>
            <a:r>
              <a:rPr lang="en-US" dirty="0" smtClean="0"/>
              <a:t>&lt;</a:t>
            </a:r>
            <a:r>
              <a:rPr lang="en-US" dirty="0"/>
              <a:t>script</a:t>
            </a:r>
            <a:r>
              <a:rPr lang="en-US" dirty="0" smtClean="0">
                <a:effectLst/>
              </a:rPr>
              <a:t> </a:t>
            </a:r>
            <a:r>
              <a:rPr lang="en-US" dirty="0" err="1"/>
              <a:t>src</a:t>
            </a:r>
            <a:r>
              <a:rPr lang="en-US" dirty="0" smtClean="0">
                <a:effectLst/>
              </a:rPr>
              <a:t> </a:t>
            </a:r>
            <a:r>
              <a:rPr lang="en-US" dirty="0"/>
              <a:t>=</a:t>
            </a:r>
            <a:r>
              <a:rPr lang="en-US" dirty="0" smtClean="0">
                <a:effectLst/>
              </a:rPr>
              <a:t> </a:t>
            </a:r>
            <a:r>
              <a:rPr lang="en-US" dirty="0"/>
              <a:t>"https://code.jquery.com/mobile/1.4.5/jquery.mobile-1.4.5.min.js"&gt;&lt;/script&gt;</a:t>
            </a:r>
            <a:r>
              <a:rPr lang="en-US" dirty="0" smtClean="0">
                <a:effectLst/>
              </a:rPr>
              <a:t> </a:t>
            </a:r>
            <a:r>
              <a:rPr lang="en-US" dirty="0"/>
              <a:t>&lt;/head</a:t>
            </a:r>
            <a:r>
              <a:rPr lang="en-US" dirty="0" smtClean="0"/>
              <a:t>&gt;</a:t>
            </a:r>
          </a:p>
          <a:p>
            <a:r>
              <a:rPr lang="en-US" dirty="0" smtClean="0"/>
              <a:t>&lt;body&gt;</a:t>
            </a:r>
          </a:p>
          <a:p>
            <a:r>
              <a:rPr lang="en-US" dirty="0" smtClean="0"/>
              <a:t>…..content</a:t>
            </a:r>
          </a:p>
          <a:p>
            <a:r>
              <a:rPr lang="en-US" dirty="0" smtClean="0"/>
              <a:t>&lt;/body&gt;</a:t>
            </a:r>
          </a:p>
          <a:p>
            <a:r>
              <a:rPr lang="en-US" dirty="0" smtClean="0"/>
              <a:t>&lt;/html&gt;</a:t>
            </a:r>
            <a:endParaRPr lang="en-US" dirty="0"/>
          </a:p>
        </p:txBody>
      </p:sp>
    </p:spTree>
    <p:extLst>
      <p:ext uri="{BB962C8B-B14F-4D97-AF65-F5344CB8AC3E}">
        <p14:creationId xmlns:p14="http://schemas.microsoft.com/office/powerpoint/2010/main" val="3271750421"/>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Inside the body: Pages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Each view or page on the mobile device is defined by an element (normally with div) with the attribute </a:t>
            </a:r>
            <a:r>
              <a:rPr lang="en-US" b="1" dirty="0" smtClean="0"/>
              <a:t>data-role =“page”</a:t>
            </a:r>
          </a:p>
          <a:p>
            <a:pPr lvl="1"/>
            <a:r>
              <a:rPr lang="en-US" dirty="0"/>
              <a:t>&lt;div data-role="page"&gt; ... &lt;/div&gt; </a:t>
            </a:r>
            <a:endParaRPr lang="en-US" dirty="0" smtClean="0"/>
          </a:p>
          <a:p>
            <a:r>
              <a:rPr lang="en-US" dirty="0"/>
              <a:t>Within the "page" container, any valid HTML markup can be used, but for typical pages in jQuery Mobile, the immediate children of a "page" are </a:t>
            </a:r>
            <a:r>
              <a:rPr lang="en-US" dirty="0" err="1"/>
              <a:t>divs</a:t>
            </a:r>
            <a:r>
              <a:rPr lang="en-US" dirty="0"/>
              <a:t> with data-roles of "header", "content", and "footer".</a:t>
            </a:r>
          </a:p>
          <a:p>
            <a:r>
              <a:rPr lang="en-US" dirty="0"/>
              <a:t>&lt;div data-role="page"&gt; </a:t>
            </a:r>
            <a:endParaRPr lang="en-US" dirty="0" smtClean="0"/>
          </a:p>
          <a:p>
            <a:pPr lvl="1"/>
            <a:r>
              <a:rPr lang="en-US" dirty="0" smtClean="0"/>
              <a:t>&lt;</a:t>
            </a:r>
            <a:r>
              <a:rPr lang="en-US" dirty="0"/>
              <a:t>div data-role="header"&gt;...&lt;/div&gt; </a:t>
            </a:r>
            <a:endParaRPr lang="en-US" dirty="0" smtClean="0"/>
          </a:p>
          <a:p>
            <a:pPr lvl="1"/>
            <a:r>
              <a:rPr lang="en-US" dirty="0" smtClean="0"/>
              <a:t>&lt;</a:t>
            </a:r>
            <a:r>
              <a:rPr lang="en-US" dirty="0"/>
              <a:t>div data-role="content"&gt;...&lt;/div&gt; </a:t>
            </a:r>
            <a:endParaRPr lang="en-US" dirty="0" smtClean="0"/>
          </a:p>
          <a:p>
            <a:pPr lvl="1"/>
            <a:r>
              <a:rPr lang="en-US" dirty="0" smtClean="0"/>
              <a:t>&lt;</a:t>
            </a:r>
            <a:r>
              <a:rPr lang="en-US" dirty="0"/>
              <a:t>div data-role="footer"&gt;...&lt;/div&gt; </a:t>
            </a:r>
            <a:endParaRPr lang="en-US" dirty="0" smtClean="0"/>
          </a:p>
          <a:p>
            <a:pPr marL="457200" lvl="1" indent="0">
              <a:buNone/>
            </a:pPr>
            <a:r>
              <a:rPr lang="en-US" dirty="0" smtClean="0"/>
              <a:t>&lt;/</a:t>
            </a:r>
            <a:r>
              <a:rPr lang="en-US" dirty="0"/>
              <a:t>div&gt; </a:t>
            </a:r>
          </a:p>
          <a:p>
            <a:pPr lvl="1"/>
            <a:endParaRPr lang="en-US" b="1" dirty="0"/>
          </a:p>
        </p:txBody>
      </p:sp>
    </p:spTree>
    <p:extLst>
      <p:ext uri="{BB962C8B-B14F-4D97-AF65-F5344CB8AC3E}">
        <p14:creationId xmlns:p14="http://schemas.microsoft.com/office/powerpoint/2010/main" val="11520807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External style sheet</a:t>
            </a:r>
          </a:p>
          <a:p>
            <a:r>
              <a:rPr lang="en-US" dirty="0"/>
              <a:t>Internal style sheet</a:t>
            </a:r>
          </a:p>
          <a:p>
            <a:r>
              <a:rPr lang="en-US" dirty="0"/>
              <a:t>Inline style</a:t>
            </a:r>
          </a:p>
          <a:p>
            <a:endParaRPr lang="en-US" dirty="0"/>
          </a:p>
        </p:txBody>
      </p:sp>
    </p:spTree>
    <p:extLst>
      <p:ext uri="{BB962C8B-B14F-4D97-AF65-F5344CB8AC3E}">
        <p14:creationId xmlns:p14="http://schemas.microsoft.com/office/powerpoint/2010/main" val="2979736695"/>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rmAutofit lnSpcReduction="10000"/>
          </a:bodyPr>
          <a:lstStyle/>
          <a:p>
            <a:r>
              <a:rPr lang="en-US" dirty="0"/>
              <a:t>&lt;body&gt;</a:t>
            </a:r>
            <a:r>
              <a:rPr lang="en-US" dirty="0" smtClean="0">
                <a:effectLst/>
              </a:rPr>
              <a:t> </a:t>
            </a:r>
            <a:r>
              <a:rPr lang="en-US" dirty="0"/>
              <a:t>&lt;div</a:t>
            </a:r>
            <a:r>
              <a:rPr lang="en-US" dirty="0" smtClean="0">
                <a:effectLst/>
              </a:rPr>
              <a:t> </a:t>
            </a:r>
            <a:r>
              <a:rPr lang="en-US" dirty="0"/>
              <a:t>data-role</a:t>
            </a:r>
            <a:r>
              <a:rPr lang="en-US" dirty="0" smtClean="0">
                <a:effectLst/>
              </a:rPr>
              <a:t> </a:t>
            </a:r>
            <a:r>
              <a:rPr lang="en-US" dirty="0"/>
              <a:t>=</a:t>
            </a:r>
            <a:r>
              <a:rPr lang="en-US" dirty="0" smtClean="0">
                <a:effectLst/>
              </a:rPr>
              <a:t> </a:t>
            </a:r>
            <a:r>
              <a:rPr lang="en-US" dirty="0"/>
              <a:t>"page"</a:t>
            </a:r>
            <a:r>
              <a:rPr lang="en-US" dirty="0" smtClean="0">
                <a:effectLst/>
              </a:rPr>
              <a:t> </a:t>
            </a:r>
            <a:r>
              <a:rPr lang="en-US" dirty="0"/>
              <a:t>id</a:t>
            </a:r>
            <a:r>
              <a:rPr lang="en-US" dirty="0" smtClean="0">
                <a:effectLst/>
              </a:rPr>
              <a:t> </a:t>
            </a:r>
            <a:r>
              <a:rPr lang="en-US" dirty="0"/>
              <a:t>=</a:t>
            </a:r>
            <a:r>
              <a:rPr lang="en-US" dirty="0" smtClean="0">
                <a:effectLst/>
              </a:rPr>
              <a:t> </a:t>
            </a:r>
            <a:r>
              <a:rPr lang="en-US" dirty="0"/>
              <a:t>"</a:t>
            </a:r>
            <a:r>
              <a:rPr lang="en-US" dirty="0" err="1"/>
              <a:t>pageone</a:t>
            </a:r>
            <a:r>
              <a:rPr lang="en-US" dirty="0"/>
              <a:t>"&gt;</a:t>
            </a:r>
            <a:r>
              <a:rPr lang="en-US" dirty="0" smtClean="0">
                <a:effectLst/>
              </a:rPr>
              <a:t> </a:t>
            </a:r>
          </a:p>
          <a:p>
            <a:r>
              <a:rPr lang="en-US" dirty="0" smtClean="0"/>
              <a:t>&lt;</a:t>
            </a:r>
            <a:r>
              <a:rPr lang="en-US" dirty="0"/>
              <a:t>div</a:t>
            </a:r>
            <a:r>
              <a:rPr lang="en-US" dirty="0" smtClean="0">
                <a:effectLst/>
              </a:rPr>
              <a:t> </a:t>
            </a:r>
            <a:r>
              <a:rPr lang="en-US" dirty="0"/>
              <a:t>data-role</a:t>
            </a:r>
            <a:r>
              <a:rPr lang="en-US" dirty="0" smtClean="0">
                <a:effectLst/>
              </a:rPr>
              <a:t> </a:t>
            </a:r>
            <a:r>
              <a:rPr lang="en-US" dirty="0"/>
              <a:t>=</a:t>
            </a:r>
            <a:r>
              <a:rPr lang="en-US" dirty="0" smtClean="0">
                <a:effectLst/>
              </a:rPr>
              <a:t> </a:t>
            </a:r>
            <a:r>
              <a:rPr lang="en-US" dirty="0"/>
              <a:t>"header"&gt;</a:t>
            </a:r>
            <a:r>
              <a:rPr lang="en-US" dirty="0" smtClean="0">
                <a:effectLst/>
              </a:rPr>
              <a:t> </a:t>
            </a:r>
            <a:r>
              <a:rPr lang="en-US" dirty="0"/>
              <a:t>&lt;h1&gt;</a:t>
            </a:r>
            <a:r>
              <a:rPr lang="en-US" dirty="0" smtClean="0">
                <a:effectLst/>
              </a:rPr>
              <a:t>Header Text</a:t>
            </a:r>
            <a:r>
              <a:rPr lang="en-US" dirty="0"/>
              <a:t>&lt;/h1&gt;</a:t>
            </a:r>
            <a:r>
              <a:rPr lang="en-US" dirty="0" smtClean="0">
                <a:effectLst/>
              </a:rPr>
              <a:t> </a:t>
            </a:r>
            <a:r>
              <a:rPr lang="en-US" dirty="0"/>
              <a:t>&lt;/div&gt;</a:t>
            </a:r>
            <a:r>
              <a:rPr lang="en-US" dirty="0" smtClean="0">
                <a:effectLst/>
              </a:rPr>
              <a:t> </a:t>
            </a:r>
          </a:p>
          <a:p>
            <a:r>
              <a:rPr lang="en-US" dirty="0" smtClean="0"/>
              <a:t>&lt;</a:t>
            </a:r>
            <a:r>
              <a:rPr lang="en-US" dirty="0"/>
              <a:t>div</a:t>
            </a:r>
            <a:r>
              <a:rPr lang="en-US" dirty="0" smtClean="0">
                <a:effectLst/>
              </a:rPr>
              <a:t> </a:t>
            </a:r>
            <a:r>
              <a:rPr lang="en-US" dirty="0"/>
              <a:t>data-role</a:t>
            </a:r>
            <a:r>
              <a:rPr lang="en-US" dirty="0" smtClean="0">
                <a:effectLst/>
              </a:rPr>
              <a:t> </a:t>
            </a:r>
            <a:r>
              <a:rPr lang="en-US" dirty="0"/>
              <a:t>=</a:t>
            </a:r>
            <a:r>
              <a:rPr lang="en-US" dirty="0" smtClean="0">
                <a:effectLst/>
              </a:rPr>
              <a:t> </a:t>
            </a:r>
            <a:r>
              <a:rPr lang="en-US" dirty="0"/>
              <a:t>"main"</a:t>
            </a:r>
            <a:r>
              <a:rPr lang="en-US" dirty="0" smtClean="0">
                <a:effectLst/>
              </a:rPr>
              <a:t> </a:t>
            </a:r>
            <a:r>
              <a:rPr lang="en-US" dirty="0"/>
              <a:t>class</a:t>
            </a:r>
            <a:r>
              <a:rPr lang="en-US" dirty="0" smtClean="0">
                <a:effectLst/>
              </a:rPr>
              <a:t> </a:t>
            </a:r>
            <a:r>
              <a:rPr lang="en-US" dirty="0"/>
              <a:t>=</a:t>
            </a:r>
            <a:r>
              <a:rPr lang="en-US" dirty="0" smtClean="0">
                <a:effectLst/>
              </a:rPr>
              <a:t> </a:t>
            </a:r>
            <a:r>
              <a:rPr lang="en-US" dirty="0"/>
              <a:t>"</a:t>
            </a:r>
            <a:r>
              <a:rPr lang="en-US" dirty="0" err="1"/>
              <a:t>ui</a:t>
            </a:r>
            <a:r>
              <a:rPr lang="en-US" dirty="0"/>
              <a:t>-content"&gt;</a:t>
            </a:r>
            <a:r>
              <a:rPr lang="en-US" dirty="0" smtClean="0">
                <a:effectLst/>
              </a:rPr>
              <a:t> </a:t>
            </a:r>
            <a:r>
              <a:rPr lang="en-US" dirty="0"/>
              <a:t>&lt;h2&gt;</a:t>
            </a:r>
            <a:r>
              <a:rPr lang="en-US" dirty="0" smtClean="0">
                <a:effectLst/>
              </a:rPr>
              <a:t>Welcome </a:t>
            </a:r>
            <a:r>
              <a:rPr lang="en-US" dirty="0" smtClean="0"/>
              <a:t>All&lt;/</a:t>
            </a:r>
            <a:r>
              <a:rPr lang="en-US" dirty="0"/>
              <a:t>h2&gt;</a:t>
            </a:r>
            <a:r>
              <a:rPr lang="en-US" dirty="0" smtClean="0">
                <a:effectLst/>
              </a:rPr>
              <a:t> </a:t>
            </a:r>
            <a:r>
              <a:rPr lang="en-US" dirty="0"/>
              <a:t>&lt;/div&gt;</a:t>
            </a:r>
            <a:r>
              <a:rPr lang="en-US" dirty="0" smtClean="0">
                <a:effectLst/>
              </a:rPr>
              <a:t> </a:t>
            </a:r>
          </a:p>
          <a:p>
            <a:r>
              <a:rPr lang="en-US" dirty="0" smtClean="0"/>
              <a:t>&lt;</a:t>
            </a:r>
            <a:r>
              <a:rPr lang="en-US" dirty="0"/>
              <a:t>div</a:t>
            </a:r>
            <a:r>
              <a:rPr lang="en-US" dirty="0" smtClean="0">
                <a:effectLst/>
              </a:rPr>
              <a:t> </a:t>
            </a:r>
            <a:r>
              <a:rPr lang="en-US" dirty="0"/>
              <a:t>data-role</a:t>
            </a:r>
            <a:r>
              <a:rPr lang="en-US" dirty="0" smtClean="0">
                <a:effectLst/>
              </a:rPr>
              <a:t> </a:t>
            </a:r>
            <a:r>
              <a:rPr lang="en-US" dirty="0"/>
              <a:t>=</a:t>
            </a:r>
            <a:r>
              <a:rPr lang="en-US" dirty="0" smtClean="0">
                <a:effectLst/>
              </a:rPr>
              <a:t> </a:t>
            </a:r>
            <a:r>
              <a:rPr lang="en-US" dirty="0"/>
              <a:t>"footer"&gt;</a:t>
            </a:r>
            <a:r>
              <a:rPr lang="en-US" dirty="0" smtClean="0">
                <a:effectLst/>
              </a:rPr>
              <a:t> </a:t>
            </a:r>
            <a:r>
              <a:rPr lang="en-US" dirty="0"/>
              <a:t>&lt;h1&gt;</a:t>
            </a:r>
            <a:r>
              <a:rPr lang="en-US" dirty="0" smtClean="0">
                <a:effectLst/>
              </a:rPr>
              <a:t>Footer Text</a:t>
            </a:r>
            <a:r>
              <a:rPr lang="en-US" dirty="0"/>
              <a:t>&lt;/h1&gt;</a:t>
            </a:r>
            <a:r>
              <a:rPr lang="en-US" dirty="0" smtClean="0">
                <a:effectLst/>
              </a:rPr>
              <a:t> </a:t>
            </a:r>
            <a:r>
              <a:rPr lang="en-US" dirty="0"/>
              <a:t>&lt;/div&gt;</a:t>
            </a:r>
            <a:r>
              <a:rPr lang="en-US" dirty="0" smtClean="0">
                <a:effectLst/>
              </a:rPr>
              <a:t> </a:t>
            </a:r>
          </a:p>
          <a:p>
            <a:r>
              <a:rPr lang="en-US" dirty="0" smtClean="0"/>
              <a:t>&lt;/</a:t>
            </a:r>
            <a:r>
              <a:rPr lang="en-US" dirty="0"/>
              <a:t>div&gt;</a:t>
            </a:r>
            <a:r>
              <a:rPr lang="en-US" dirty="0" smtClean="0">
                <a:effectLst/>
              </a:rPr>
              <a:t> </a:t>
            </a:r>
            <a:r>
              <a:rPr lang="en-US" dirty="0"/>
              <a:t>&lt;/body&gt;</a:t>
            </a:r>
          </a:p>
        </p:txBody>
      </p:sp>
    </p:spTree>
    <p:extLst>
      <p:ext uri="{BB962C8B-B14F-4D97-AF65-F5344CB8AC3E}">
        <p14:creationId xmlns:p14="http://schemas.microsoft.com/office/powerpoint/2010/main" val="1183841030"/>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&lt;div&gt; tag of JQuery Mobile </a:t>
            </a:r>
            <a:endParaRPr lang="en-US" dirty="0"/>
          </a:p>
        </p:txBody>
      </p:sp>
      <p:sp>
        <p:nvSpPr>
          <p:cNvPr id="3" name="Content Placeholder 2"/>
          <p:cNvSpPr>
            <a:spLocks noGrp="1"/>
          </p:cNvSpPr>
          <p:nvPr>
            <p:ph idx="1"/>
          </p:nvPr>
        </p:nvSpPr>
        <p:spPr/>
        <p:txBody>
          <a:bodyPr/>
          <a:lstStyle/>
          <a:p>
            <a:r>
              <a:rPr lang="en-US" i="1" dirty="0"/>
              <a:t>data-role = "header"</a:t>
            </a:r>
            <a:r>
              <a:rPr lang="en-US" dirty="0"/>
              <a:t> creates the header at the top of the page.</a:t>
            </a:r>
          </a:p>
          <a:p>
            <a:r>
              <a:rPr lang="en-US" i="1" dirty="0"/>
              <a:t>data-role = "main"</a:t>
            </a:r>
            <a:r>
              <a:rPr lang="en-US" dirty="0"/>
              <a:t> is used to define the content of the page.</a:t>
            </a:r>
          </a:p>
          <a:p>
            <a:r>
              <a:rPr lang="en-US" i="1" dirty="0"/>
              <a:t>data-role = "footer"</a:t>
            </a:r>
            <a:r>
              <a:rPr lang="en-US" dirty="0"/>
              <a:t> creates the footer at the bottom of the page.</a:t>
            </a:r>
          </a:p>
          <a:p>
            <a:r>
              <a:rPr lang="en-US" i="1" dirty="0"/>
              <a:t>class = "</a:t>
            </a:r>
            <a:r>
              <a:rPr lang="en-US" i="1" dirty="0" err="1"/>
              <a:t>ui</a:t>
            </a:r>
            <a:r>
              <a:rPr lang="en-US" i="1" dirty="0"/>
              <a:t>-content"</a:t>
            </a:r>
            <a:r>
              <a:rPr lang="en-US" dirty="0"/>
              <a:t> includes padding and margin inside the page content.</a:t>
            </a:r>
          </a:p>
          <a:p>
            <a:endParaRPr lang="en-US" dirty="0"/>
          </a:p>
        </p:txBody>
      </p:sp>
    </p:spTree>
    <p:extLst>
      <p:ext uri="{BB962C8B-B14F-4D97-AF65-F5344CB8AC3E}">
        <p14:creationId xmlns:p14="http://schemas.microsoft.com/office/powerpoint/2010/main" val="1707925476"/>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single page template</a:t>
            </a:r>
            <a:endParaRPr lang="en-US" dirty="0"/>
          </a:p>
        </p:txBody>
      </p:sp>
      <p:sp>
        <p:nvSpPr>
          <p:cNvPr id="3" name="Content Placeholder 2"/>
          <p:cNvSpPr>
            <a:spLocks noGrp="1"/>
          </p:cNvSpPr>
          <p:nvPr>
            <p:ph idx="1"/>
          </p:nvPr>
        </p:nvSpPr>
        <p:spPr/>
        <p:txBody>
          <a:bodyPr>
            <a:normAutofit fontScale="85000" lnSpcReduction="20000"/>
          </a:bodyPr>
          <a:lstStyle/>
          <a:p>
            <a:r>
              <a:rPr lang="en-US" dirty="0"/>
              <a:t>&lt;!DOCTYPE html&gt; </a:t>
            </a:r>
            <a:endParaRPr lang="en-US" dirty="0" smtClean="0"/>
          </a:p>
          <a:p>
            <a:r>
              <a:rPr lang="en-US" dirty="0" smtClean="0"/>
              <a:t>&lt;</a:t>
            </a:r>
            <a:r>
              <a:rPr lang="en-US" dirty="0"/>
              <a:t>html&gt; &lt;head&gt; &lt;title&gt;Page Title&lt;/title</a:t>
            </a:r>
            <a:r>
              <a:rPr lang="en-US" dirty="0" smtClean="0"/>
              <a:t>&gt;</a:t>
            </a:r>
          </a:p>
          <a:p>
            <a:r>
              <a:rPr lang="en-US" dirty="0" smtClean="0"/>
              <a:t> </a:t>
            </a:r>
            <a:r>
              <a:rPr lang="en-US" dirty="0"/>
              <a:t>&lt;meta name="viewport" content="width=device-width, initial-scale=1"&gt; </a:t>
            </a:r>
            <a:endParaRPr lang="en-US" dirty="0" smtClean="0"/>
          </a:p>
          <a:p>
            <a:r>
              <a:rPr lang="en-US" dirty="0" smtClean="0"/>
              <a:t>&lt;</a:t>
            </a:r>
            <a:r>
              <a:rPr lang="en-US" dirty="0"/>
              <a:t>link </a:t>
            </a:r>
            <a:r>
              <a:rPr lang="en-US" dirty="0" err="1"/>
              <a:t>rel</a:t>
            </a:r>
            <a:r>
              <a:rPr lang="en-US" dirty="0"/>
              <a:t>="stylesheet" </a:t>
            </a:r>
            <a:r>
              <a:rPr lang="en-US" dirty="0" err="1"/>
              <a:t>href</a:t>
            </a:r>
            <a:r>
              <a:rPr lang="en-US" dirty="0"/>
              <a:t>="http://code.jquery.com/mobile/1.2.1/jquery.mobile-1.2.1.min.css" /&gt; </a:t>
            </a:r>
            <a:endParaRPr lang="en-US" dirty="0" smtClean="0"/>
          </a:p>
          <a:p>
            <a:r>
              <a:rPr lang="en-US" dirty="0" smtClean="0"/>
              <a:t>&lt;</a:t>
            </a:r>
            <a:r>
              <a:rPr lang="en-US" dirty="0"/>
              <a:t>script </a:t>
            </a:r>
            <a:r>
              <a:rPr lang="en-US" dirty="0" err="1"/>
              <a:t>src</a:t>
            </a:r>
            <a:r>
              <a:rPr lang="en-US" dirty="0"/>
              <a:t>="http://code.jquery.com/jquery-1.8.3.min.js"&gt;&lt;/script&gt; &lt;script </a:t>
            </a:r>
            <a:r>
              <a:rPr lang="en-US" dirty="0" err="1"/>
              <a:t>src</a:t>
            </a:r>
            <a:r>
              <a:rPr lang="en-US" dirty="0"/>
              <a:t>="http://code.jquery.com/mobile/1.2.1/jquery.mobile-1.2.1.min.js"&gt;&lt;/script&gt; </a:t>
            </a:r>
            <a:endParaRPr lang="en-US" dirty="0" smtClean="0"/>
          </a:p>
          <a:p>
            <a:r>
              <a:rPr lang="en-US" dirty="0" smtClean="0"/>
              <a:t>&lt;/</a:t>
            </a:r>
            <a:r>
              <a:rPr lang="en-US" dirty="0"/>
              <a:t>head</a:t>
            </a:r>
            <a:r>
              <a:rPr lang="en-US" dirty="0" smtClean="0"/>
              <a:t>&gt;</a:t>
            </a:r>
            <a:endParaRPr lang="en-US" dirty="0"/>
          </a:p>
        </p:txBody>
      </p:sp>
    </p:spTree>
    <p:extLst>
      <p:ext uri="{BB962C8B-B14F-4D97-AF65-F5344CB8AC3E}">
        <p14:creationId xmlns:p14="http://schemas.microsoft.com/office/powerpoint/2010/main" val="3898574992"/>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a:xfrm>
            <a:off x="457200" y="1295400"/>
            <a:ext cx="8229600" cy="5562600"/>
          </a:xfrm>
        </p:spPr>
        <p:txBody>
          <a:bodyPr>
            <a:normAutofit fontScale="85000" lnSpcReduction="20000"/>
          </a:bodyPr>
          <a:lstStyle/>
          <a:p>
            <a:r>
              <a:rPr lang="en-US" dirty="0"/>
              <a:t>&lt;body&gt; </a:t>
            </a:r>
          </a:p>
          <a:p>
            <a:r>
              <a:rPr lang="en-US" dirty="0"/>
              <a:t>&lt;div data-role="page"&gt; </a:t>
            </a:r>
          </a:p>
          <a:p>
            <a:pPr lvl="1"/>
            <a:r>
              <a:rPr lang="en-US" dirty="0"/>
              <a:t>&lt;div data-role="header"&gt; </a:t>
            </a:r>
            <a:endParaRPr lang="en-US" dirty="0" smtClean="0"/>
          </a:p>
          <a:p>
            <a:pPr lvl="2"/>
            <a:r>
              <a:rPr lang="en-US" dirty="0" smtClean="0"/>
              <a:t>&lt;</a:t>
            </a:r>
            <a:r>
              <a:rPr lang="en-US" dirty="0"/>
              <a:t>h1&gt;Page Title&lt;/h1&gt; </a:t>
            </a:r>
            <a:endParaRPr lang="en-US" dirty="0" smtClean="0"/>
          </a:p>
          <a:p>
            <a:pPr lvl="1"/>
            <a:r>
              <a:rPr lang="en-US" dirty="0" smtClean="0"/>
              <a:t>&lt;/</a:t>
            </a:r>
            <a:r>
              <a:rPr lang="en-US" dirty="0"/>
              <a:t>div&gt;&lt;!-- /header </a:t>
            </a:r>
            <a:r>
              <a:rPr lang="en-US" dirty="0" smtClean="0"/>
              <a:t>--&gt;</a:t>
            </a:r>
          </a:p>
          <a:p>
            <a:pPr lvl="1"/>
            <a:r>
              <a:rPr lang="en-US" dirty="0" smtClean="0"/>
              <a:t> </a:t>
            </a:r>
            <a:r>
              <a:rPr lang="en-US" dirty="0"/>
              <a:t>&lt;div data-role="content"&gt; </a:t>
            </a:r>
            <a:endParaRPr lang="en-US" dirty="0" smtClean="0"/>
          </a:p>
          <a:p>
            <a:pPr lvl="2"/>
            <a:r>
              <a:rPr lang="en-US" dirty="0" smtClean="0"/>
              <a:t>&lt;</a:t>
            </a:r>
            <a:r>
              <a:rPr lang="en-US" dirty="0"/>
              <a:t>p&gt;Page content goes here.&lt;/p</a:t>
            </a:r>
            <a:r>
              <a:rPr lang="en-US" dirty="0" smtClean="0"/>
              <a:t>&gt;</a:t>
            </a:r>
          </a:p>
          <a:p>
            <a:pPr lvl="1"/>
            <a:r>
              <a:rPr lang="en-US" dirty="0" smtClean="0"/>
              <a:t> </a:t>
            </a:r>
            <a:r>
              <a:rPr lang="en-US" dirty="0"/>
              <a:t>&lt;/div&gt;&lt;!-- /content --&gt; </a:t>
            </a:r>
            <a:endParaRPr lang="en-US" dirty="0" smtClean="0"/>
          </a:p>
          <a:p>
            <a:pPr lvl="1"/>
            <a:r>
              <a:rPr lang="en-US" dirty="0" smtClean="0"/>
              <a:t>&lt;</a:t>
            </a:r>
            <a:r>
              <a:rPr lang="en-US" dirty="0"/>
              <a:t>div data-role="footer"&gt; </a:t>
            </a:r>
            <a:endParaRPr lang="en-US" dirty="0" smtClean="0"/>
          </a:p>
          <a:p>
            <a:pPr lvl="2"/>
            <a:r>
              <a:rPr lang="en-US" dirty="0" smtClean="0"/>
              <a:t>&lt;</a:t>
            </a:r>
            <a:r>
              <a:rPr lang="en-US" dirty="0"/>
              <a:t>h4&gt;Page Footer&lt;/h4</a:t>
            </a:r>
            <a:r>
              <a:rPr lang="en-US" dirty="0" smtClean="0"/>
              <a:t>&gt;</a:t>
            </a:r>
          </a:p>
          <a:p>
            <a:pPr lvl="1"/>
            <a:r>
              <a:rPr lang="en-US" dirty="0" smtClean="0"/>
              <a:t> </a:t>
            </a:r>
            <a:r>
              <a:rPr lang="en-US" dirty="0"/>
              <a:t>&lt;/div&gt;&lt;!-- /footer --&gt; </a:t>
            </a:r>
            <a:endParaRPr lang="en-US" dirty="0" smtClean="0"/>
          </a:p>
          <a:p>
            <a:r>
              <a:rPr lang="en-US" dirty="0" smtClean="0"/>
              <a:t>&lt;/</a:t>
            </a:r>
            <a:r>
              <a:rPr lang="en-US" dirty="0"/>
              <a:t>div&gt;&lt;!-- /page --&gt; </a:t>
            </a:r>
            <a:endParaRPr lang="en-US" dirty="0" smtClean="0"/>
          </a:p>
          <a:p>
            <a:r>
              <a:rPr lang="en-US" dirty="0" smtClean="0"/>
              <a:t>&lt;/</a:t>
            </a:r>
            <a:r>
              <a:rPr lang="en-US" dirty="0"/>
              <a:t>body&gt; </a:t>
            </a:r>
            <a:endParaRPr lang="en-US" dirty="0" smtClean="0"/>
          </a:p>
          <a:p>
            <a:r>
              <a:rPr lang="en-US" dirty="0" smtClean="0"/>
              <a:t>&lt;/</a:t>
            </a:r>
            <a:r>
              <a:rPr lang="en-US" dirty="0"/>
              <a:t>html&gt;</a:t>
            </a:r>
          </a:p>
          <a:p>
            <a:endParaRPr lang="en-US" dirty="0"/>
          </a:p>
        </p:txBody>
      </p:sp>
    </p:spTree>
    <p:extLst>
      <p:ext uri="{BB962C8B-B14F-4D97-AF65-F5344CB8AC3E}">
        <p14:creationId xmlns:p14="http://schemas.microsoft.com/office/powerpoint/2010/main" val="4199851170"/>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 page creation</a:t>
            </a:r>
            <a:endParaRPr lang="en-US" dirty="0"/>
          </a:p>
        </p:txBody>
      </p:sp>
      <p:sp>
        <p:nvSpPr>
          <p:cNvPr id="3" name="Content Placeholder 2"/>
          <p:cNvSpPr>
            <a:spLocks noGrp="1"/>
          </p:cNvSpPr>
          <p:nvPr>
            <p:ph idx="1"/>
          </p:nvPr>
        </p:nvSpPr>
        <p:spPr/>
        <p:txBody>
          <a:bodyPr/>
          <a:lstStyle/>
          <a:p>
            <a:r>
              <a:rPr lang="en-US" dirty="0" err="1" smtClean="0"/>
              <a:t>Div</a:t>
            </a:r>
            <a:r>
              <a:rPr lang="en-US" dirty="0" smtClean="0"/>
              <a:t> with data-role=“page” is created repeatedly for each page with id is specified.</a:t>
            </a:r>
          </a:p>
          <a:p>
            <a:r>
              <a:rPr lang="en-US" dirty="0" err="1" smtClean="0"/>
              <a:t>Href</a:t>
            </a:r>
            <a:r>
              <a:rPr lang="en-US" dirty="0" smtClean="0"/>
              <a:t> is used to link with the pages.</a:t>
            </a:r>
            <a:endParaRPr lang="en-US" dirty="0"/>
          </a:p>
        </p:txBody>
      </p:sp>
    </p:spTree>
    <p:extLst>
      <p:ext uri="{BB962C8B-B14F-4D97-AF65-F5344CB8AC3E}">
        <p14:creationId xmlns:p14="http://schemas.microsoft.com/office/powerpoint/2010/main" val="134271500"/>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structure</a:t>
            </a:r>
            <a:endParaRPr lang="en-US" dirty="0"/>
          </a:p>
        </p:txBody>
      </p:sp>
      <p:sp>
        <p:nvSpPr>
          <p:cNvPr id="3" name="Content Placeholder 2"/>
          <p:cNvSpPr>
            <a:spLocks noGrp="1"/>
          </p:cNvSpPr>
          <p:nvPr>
            <p:ph idx="1"/>
          </p:nvPr>
        </p:nvSpPr>
        <p:spPr/>
        <p:txBody>
          <a:bodyPr>
            <a:normAutofit fontScale="70000" lnSpcReduction="20000"/>
          </a:bodyPr>
          <a:lstStyle/>
          <a:p>
            <a:r>
              <a:rPr lang="en-US" dirty="0"/>
              <a:t>&lt;body&gt; </a:t>
            </a:r>
            <a:endParaRPr lang="en-US" dirty="0" smtClean="0"/>
          </a:p>
          <a:p>
            <a:r>
              <a:rPr lang="en-US" dirty="0" smtClean="0"/>
              <a:t>&lt;!-- </a:t>
            </a:r>
            <a:r>
              <a:rPr lang="en-US" dirty="0"/>
              <a:t>Start of first page </a:t>
            </a:r>
            <a:r>
              <a:rPr lang="en-US" dirty="0" smtClean="0"/>
              <a:t>--&gt;</a:t>
            </a:r>
          </a:p>
          <a:p>
            <a:r>
              <a:rPr lang="en-US" dirty="0" smtClean="0"/>
              <a:t> </a:t>
            </a:r>
            <a:r>
              <a:rPr lang="en-US" dirty="0"/>
              <a:t>&lt;div data-role="page" id="foo"&gt; </a:t>
            </a:r>
            <a:endParaRPr lang="en-US" dirty="0" smtClean="0"/>
          </a:p>
          <a:p>
            <a:r>
              <a:rPr lang="en-US" dirty="0" smtClean="0"/>
              <a:t>&lt;</a:t>
            </a:r>
            <a:r>
              <a:rPr lang="en-US" dirty="0"/>
              <a:t>div data-role="header</a:t>
            </a:r>
            <a:r>
              <a:rPr lang="en-US" dirty="0" smtClean="0"/>
              <a:t>"&gt;</a:t>
            </a:r>
          </a:p>
          <a:p>
            <a:r>
              <a:rPr lang="en-US" dirty="0" smtClean="0"/>
              <a:t> </a:t>
            </a:r>
            <a:r>
              <a:rPr lang="en-US" dirty="0"/>
              <a:t>&lt;h1&gt;Foo&lt;/h1&gt; </a:t>
            </a:r>
            <a:endParaRPr lang="en-US" dirty="0" smtClean="0"/>
          </a:p>
          <a:p>
            <a:r>
              <a:rPr lang="en-US" dirty="0" smtClean="0"/>
              <a:t>&lt;/</a:t>
            </a:r>
            <a:r>
              <a:rPr lang="en-US" dirty="0"/>
              <a:t>div&gt;&lt;!-- /header --&gt; </a:t>
            </a:r>
            <a:endParaRPr lang="en-US" dirty="0" smtClean="0"/>
          </a:p>
          <a:p>
            <a:r>
              <a:rPr lang="en-US" dirty="0" smtClean="0"/>
              <a:t>&lt;</a:t>
            </a:r>
            <a:r>
              <a:rPr lang="en-US" dirty="0"/>
              <a:t>div data-role="content"&gt; &lt;p&gt;I'm first in the source order so I'm shown as the page.&lt;/p&gt; &lt;p&gt;View internal page called &lt;a </a:t>
            </a:r>
            <a:r>
              <a:rPr lang="en-US" dirty="0" err="1"/>
              <a:t>href</a:t>
            </a:r>
            <a:r>
              <a:rPr lang="en-US" dirty="0"/>
              <a:t>="#bar"&gt;bar&lt;/a&gt;&lt;/p&gt; </a:t>
            </a:r>
            <a:endParaRPr lang="en-US" dirty="0" smtClean="0"/>
          </a:p>
          <a:p>
            <a:r>
              <a:rPr lang="en-US" dirty="0" smtClean="0"/>
              <a:t>&lt;/</a:t>
            </a:r>
            <a:r>
              <a:rPr lang="en-US" dirty="0"/>
              <a:t>div&gt;&lt;!-- /content --&gt; </a:t>
            </a:r>
            <a:endParaRPr lang="en-US" dirty="0" smtClean="0"/>
          </a:p>
          <a:p>
            <a:r>
              <a:rPr lang="en-US" dirty="0" smtClean="0"/>
              <a:t>&lt;</a:t>
            </a:r>
            <a:r>
              <a:rPr lang="en-US" dirty="0"/>
              <a:t>div data-role="footer"&gt; &lt;h4&gt;Page Footer&lt;/h4&gt; &lt;/div&gt;&lt;!-- /footer --&gt; &lt;/div&gt;&lt;!-- /page --&gt; </a:t>
            </a:r>
            <a:br>
              <a:rPr lang="en-US" dirty="0"/>
            </a:br>
            <a:endParaRPr lang="en-US" dirty="0"/>
          </a:p>
        </p:txBody>
      </p:sp>
    </p:spTree>
    <p:extLst>
      <p:ext uri="{BB962C8B-B14F-4D97-AF65-F5344CB8AC3E}">
        <p14:creationId xmlns:p14="http://schemas.microsoft.com/office/powerpoint/2010/main" val="2806514125"/>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84" y="228600"/>
            <a:ext cx="8229600" cy="1143000"/>
          </a:xfrm>
        </p:spPr>
        <p:txBody>
          <a:bodyPr/>
          <a:lstStyle/>
          <a:p>
            <a:r>
              <a:rPr lang="en-US" dirty="0" smtClean="0"/>
              <a:t>Contd.,</a:t>
            </a:r>
            <a:endParaRPr lang="en-US" dirty="0"/>
          </a:p>
        </p:txBody>
      </p:sp>
      <p:sp>
        <p:nvSpPr>
          <p:cNvPr id="3" name="Content Placeholder 2"/>
          <p:cNvSpPr>
            <a:spLocks noGrp="1"/>
          </p:cNvSpPr>
          <p:nvPr>
            <p:ph idx="1"/>
          </p:nvPr>
        </p:nvSpPr>
        <p:spPr/>
        <p:txBody>
          <a:bodyPr>
            <a:normAutofit fontScale="85000" lnSpcReduction="20000"/>
          </a:bodyPr>
          <a:lstStyle/>
          <a:p>
            <a:r>
              <a:rPr lang="en-US" dirty="0"/>
              <a:t>&lt;!-- Start of second page </a:t>
            </a:r>
            <a:r>
              <a:rPr lang="en-US" dirty="0" smtClean="0"/>
              <a:t>--&gt;</a:t>
            </a:r>
          </a:p>
          <a:p>
            <a:r>
              <a:rPr lang="en-US" dirty="0" smtClean="0"/>
              <a:t> </a:t>
            </a:r>
            <a:r>
              <a:rPr lang="en-US" dirty="0"/>
              <a:t>&lt;div data-role="page" id="bar</a:t>
            </a:r>
            <a:r>
              <a:rPr lang="en-US" dirty="0" smtClean="0"/>
              <a:t>"&gt;</a:t>
            </a:r>
          </a:p>
          <a:p>
            <a:r>
              <a:rPr lang="en-US" dirty="0" smtClean="0"/>
              <a:t> </a:t>
            </a:r>
            <a:r>
              <a:rPr lang="en-US" dirty="0"/>
              <a:t>&lt;div data-role="header"&gt; </a:t>
            </a:r>
            <a:endParaRPr lang="en-US" dirty="0" smtClean="0"/>
          </a:p>
          <a:p>
            <a:pPr lvl="1"/>
            <a:r>
              <a:rPr lang="en-US" dirty="0" smtClean="0"/>
              <a:t>&lt;</a:t>
            </a:r>
            <a:r>
              <a:rPr lang="en-US" dirty="0"/>
              <a:t>h1&gt;Bar&lt;/h1&gt; &lt;/div&gt;&lt;!-- /header --&gt; </a:t>
            </a:r>
            <a:endParaRPr lang="en-US" dirty="0" smtClean="0"/>
          </a:p>
          <a:p>
            <a:r>
              <a:rPr lang="en-US" dirty="0" smtClean="0"/>
              <a:t>&lt;</a:t>
            </a:r>
            <a:r>
              <a:rPr lang="en-US" dirty="0"/>
              <a:t>div data-role="content"&gt; &lt;p&gt;I'm the second in the source order so I'm hidden when the page loads. I'm just shown if a link that references my id </a:t>
            </a:r>
            <a:r>
              <a:rPr lang="en-US"/>
              <a:t>is </a:t>
            </a:r>
            <a:r>
              <a:rPr lang="en-US" smtClean="0"/>
              <a:t>being </a:t>
            </a:r>
            <a:r>
              <a:rPr lang="en-US" dirty="0"/>
              <a:t>clicked.&lt;/p&gt; &lt;p&gt;&lt;a </a:t>
            </a:r>
            <a:r>
              <a:rPr lang="en-US" dirty="0" err="1"/>
              <a:t>href</a:t>
            </a:r>
            <a:r>
              <a:rPr lang="en-US" dirty="0"/>
              <a:t>="#foo"&gt;Back to foo&lt;/a&gt;&lt;/p&gt; &lt;/div&gt;&lt;!-- /content --&gt; </a:t>
            </a:r>
            <a:endParaRPr lang="en-US" dirty="0" smtClean="0"/>
          </a:p>
          <a:p>
            <a:r>
              <a:rPr lang="en-US" dirty="0" smtClean="0"/>
              <a:t>&lt;</a:t>
            </a:r>
            <a:r>
              <a:rPr lang="en-US" dirty="0"/>
              <a:t>div data-role="footer"&gt; &lt;h4&gt;Page Footer&lt;/h4&gt; &lt;/div&gt;&lt;!-- /footer --&gt; &lt;/div&gt;&lt;!-- /page --&gt; &lt;/body&gt;</a:t>
            </a:r>
          </a:p>
        </p:txBody>
      </p:sp>
    </p:spTree>
    <p:extLst>
      <p:ext uri="{BB962C8B-B14F-4D97-AF65-F5344CB8AC3E}">
        <p14:creationId xmlns:p14="http://schemas.microsoft.com/office/powerpoint/2010/main" val="3774412088"/>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titles	</a:t>
            </a:r>
            <a:endParaRPr lang="en-US" dirty="0"/>
          </a:p>
        </p:txBody>
      </p:sp>
      <p:sp>
        <p:nvSpPr>
          <p:cNvPr id="3" name="Content Placeholder 2"/>
          <p:cNvSpPr>
            <a:spLocks noGrp="1"/>
          </p:cNvSpPr>
          <p:nvPr>
            <p:ph idx="1"/>
          </p:nvPr>
        </p:nvSpPr>
        <p:spPr/>
        <p:txBody>
          <a:bodyPr/>
          <a:lstStyle/>
          <a:p>
            <a:r>
              <a:rPr lang="en-US" dirty="0" smtClean="0"/>
              <a:t>Load </a:t>
            </a:r>
            <a:r>
              <a:rPr lang="en-US" dirty="0"/>
              <a:t>the first page of a </a:t>
            </a:r>
            <a:r>
              <a:rPr lang="en-US" dirty="0" err="1"/>
              <a:t>jQuery</a:t>
            </a:r>
            <a:r>
              <a:rPr lang="en-US" dirty="0"/>
              <a:t> Mobile based site, then click a link or submit a form, Ajax is used to pull in the content of the requested page. </a:t>
            </a:r>
            <a:endParaRPr lang="en-US" dirty="0" smtClean="0"/>
          </a:p>
          <a:p>
            <a:pPr marL="0" indent="0">
              <a:buNone/>
            </a:pPr>
            <a:r>
              <a:rPr lang="en-US" dirty="0"/>
              <a:t>&lt;div data-role="page" id="foo" </a:t>
            </a:r>
            <a:r>
              <a:rPr lang="en-US" b="1" dirty="0"/>
              <a:t>data-title="Page Foo"</a:t>
            </a:r>
            <a:r>
              <a:rPr lang="en-US" dirty="0"/>
              <a:t>&gt; &lt;/div&gt;&lt;!-- /page --&gt;</a:t>
            </a:r>
          </a:p>
        </p:txBody>
      </p:sp>
    </p:spTree>
    <p:extLst>
      <p:ext uri="{BB962C8B-B14F-4D97-AF65-F5344CB8AC3E}">
        <p14:creationId xmlns:p14="http://schemas.microsoft.com/office/powerpoint/2010/main" val="815480259"/>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Setting a transition on a link or form submit</a:t>
            </a:r>
            <a:br>
              <a:rPr lang="en-US" b="1" dirty="0"/>
            </a:br>
            <a:endParaRPr lang="en-US" dirty="0"/>
          </a:p>
        </p:txBody>
      </p:sp>
      <p:sp>
        <p:nvSpPr>
          <p:cNvPr id="3" name="Content Placeholder 2"/>
          <p:cNvSpPr>
            <a:spLocks noGrp="1"/>
          </p:cNvSpPr>
          <p:nvPr>
            <p:ph idx="1"/>
          </p:nvPr>
        </p:nvSpPr>
        <p:spPr/>
        <p:txBody>
          <a:bodyPr>
            <a:normAutofit lnSpcReduction="10000"/>
          </a:bodyPr>
          <a:lstStyle/>
          <a:p>
            <a:r>
              <a:rPr lang="en-US" dirty="0"/>
              <a:t>&lt;a </a:t>
            </a:r>
            <a:r>
              <a:rPr lang="en-US" dirty="0" err="1"/>
              <a:t>href</a:t>
            </a:r>
            <a:r>
              <a:rPr lang="en-US" dirty="0"/>
              <a:t>="index.html" </a:t>
            </a:r>
            <a:r>
              <a:rPr lang="en-US" b="1" dirty="0"/>
              <a:t>data-transition="pop"</a:t>
            </a:r>
            <a:r>
              <a:rPr lang="en-US" dirty="0"/>
              <a:t>&gt;I'll pop&lt;/a</a:t>
            </a:r>
            <a:r>
              <a:rPr lang="en-US" dirty="0" smtClean="0"/>
              <a:t>&gt;</a:t>
            </a:r>
          </a:p>
          <a:p>
            <a:endParaRPr lang="en-US" dirty="0"/>
          </a:p>
          <a:p>
            <a:r>
              <a:rPr lang="en-US" dirty="0"/>
              <a:t>To specify that the reverse version of a transition should be used, add the </a:t>
            </a:r>
            <a:r>
              <a:rPr lang="en-US" dirty="0">
                <a:solidFill>
                  <a:srgbClr val="FF0000"/>
                </a:solidFill>
              </a:rPr>
              <a:t>data-direction="reverse"</a:t>
            </a:r>
            <a:r>
              <a:rPr lang="en-US" dirty="0"/>
              <a:t> attribute to a link</a:t>
            </a:r>
            <a:r>
              <a:rPr lang="en-US" dirty="0" smtClean="0"/>
              <a:t>.</a:t>
            </a:r>
          </a:p>
          <a:p>
            <a:endParaRPr lang="en-US" dirty="0"/>
          </a:p>
          <a:p>
            <a:r>
              <a:rPr lang="en-US" dirty="0"/>
              <a:t>http://demos.jquerymobile.com/1.2.1/docs/pages/page-transitions.html</a:t>
            </a:r>
          </a:p>
        </p:txBody>
      </p:sp>
    </p:spTree>
    <p:extLst>
      <p:ext uri="{BB962C8B-B14F-4D97-AF65-F5344CB8AC3E}">
        <p14:creationId xmlns:p14="http://schemas.microsoft.com/office/powerpoint/2010/main" val="2758734317"/>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sz="500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67153809"/>
              </p:ext>
            </p:extLst>
          </p:nvPr>
        </p:nvGraphicFramePr>
        <p:xfrm>
          <a:off x="719137" y="1295400"/>
          <a:ext cx="7205663" cy="5029200"/>
        </p:xfrm>
        <a:graphic>
          <a:graphicData uri="http://schemas.openxmlformats.org/drawingml/2006/table">
            <a:tbl>
              <a:tblPr/>
              <a:tblGrid>
                <a:gridCol w="7205663"/>
              </a:tblGrid>
              <a:tr h="502920">
                <a:tc>
                  <a:txBody>
                    <a:bodyPr/>
                    <a:lstStyle/>
                    <a:p>
                      <a:pPr algn="l" fontAlgn="t"/>
                      <a:r>
                        <a:rPr lang="en-US" sz="2400" b="1" dirty="0">
                          <a:effectLst/>
                        </a:rPr>
                        <a:t>fade</a:t>
                      </a:r>
                    </a:p>
                  </a:txBody>
                  <a:tcPr marL="28575" marR="28575" marT="9525" marB="9525">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9F9F9"/>
                    </a:solidFill>
                  </a:tcPr>
                </a:tc>
              </a:tr>
              <a:tr h="502920">
                <a:tc>
                  <a:txBody>
                    <a:bodyPr/>
                    <a:lstStyle/>
                    <a:p>
                      <a:pPr algn="l" fontAlgn="t"/>
                      <a:r>
                        <a:rPr lang="en-US" sz="2400" b="1">
                          <a:effectLst/>
                        </a:rPr>
                        <a:t>pop</a:t>
                      </a:r>
                    </a:p>
                  </a:txBody>
                  <a:tcPr marL="28575" marR="28575" marT="9525" marB="9525">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9F9F9"/>
                    </a:solidFill>
                  </a:tcPr>
                </a:tc>
              </a:tr>
              <a:tr h="502920">
                <a:tc>
                  <a:txBody>
                    <a:bodyPr/>
                    <a:lstStyle/>
                    <a:p>
                      <a:pPr algn="l" fontAlgn="t"/>
                      <a:r>
                        <a:rPr lang="en-US" sz="2400" b="1">
                          <a:effectLst/>
                        </a:rPr>
                        <a:t>flip</a:t>
                      </a:r>
                    </a:p>
                  </a:txBody>
                  <a:tcPr marL="28575" marR="28575" marT="9525" marB="9525">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9F9F9"/>
                    </a:solidFill>
                  </a:tcPr>
                </a:tc>
              </a:tr>
              <a:tr h="502920">
                <a:tc>
                  <a:txBody>
                    <a:bodyPr/>
                    <a:lstStyle/>
                    <a:p>
                      <a:pPr algn="l" fontAlgn="t"/>
                      <a:r>
                        <a:rPr lang="en-US" sz="2400" b="1">
                          <a:effectLst/>
                        </a:rPr>
                        <a:t>turn</a:t>
                      </a:r>
                    </a:p>
                  </a:txBody>
                  <a:tcPr marL="28575" marR="28575" marT="9525" marB="9525">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9F9F9"/>
                    </a:solidFill>
                  </a:tcPr>
                </a:tc>
              </a:tr>
              <a:tr h="502920">
                <a:tc>
                  <a:txBody>
                    <a:bodyPr/>
                    <a:lstStyle/>
                    <a:p>
                      <a:pPr algn="l" fontAlgn="t"/>
                      <a:r>
                        <a:rPr lang="en-US" sz="2400" b="1">
                          <a:effectLst/>
                        </a:rPr>
                        <a:t>flow</a:t>
                      </a:r>
                    </a:p>
                  </a:txBody>
                  <a:tcPr marL="28575" marR="28575" marT="9525" marB="9525">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9F9F9"/>
                    </a:solidFill>
                  </a:tcPr>
                </a:tc>
              </a:tr>
              <a:tr h="502920">
                <a:tc>
                  <a:txBody>
                    <a:bodyPr/>
                    <a:lstStyle/>
                    <a:p>
                      <a:pPr algn="l" fontAlgn="t"/>
                      <a:r>
                        <a:rPr lang="en-US" sz="2400" b="1" dirty="0" err="1">
                          <a:effectLst/>
                        </a:rPr>
                        <a:t>slidefade</a:t>
                      </a:r>
                      <a:endParaRPr lang="en-US" sz="2400" b="1" dirty="0">
                        <a:effectLst/>
                      </a:endParaRPr>
                    </a:p>
                  </a:txBody>
                  <a:tcPr marL="28575" marR="28575" marT="9525" marB="9525">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9F9F9"/>
                    </a:solidFill>
                  </a:tcPr>
                </a:tc>
              </a:tr>
              <a:tr h="502920">
                <a:tc>
                  <a:txBody>
                    <a:bodyPr/>
                    <a:lstStyle/>
                    <a:p>
                      <a:pPr algn="l" fontAlgn="t"/>
                      <a:r>
                        <a:rPr lang="en-US" sz="2400" b="1">
                          <a:effectLst/>
                        </a:rPr>
                        <a:t>slide</a:t>
                      </a:r>
                    </a:p>
                  </a:txBody>
                  <a:tcPr marL="28575" marR="28575" marT="9525" marB="9525">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9F9F9"/>
                    </a:solidFill>
                  </a:tcPr>
                </a:tc>
              </a:tr>
              <a:tr h="502920">
                <a:tc>
                  <a:txBody>
                    <a:bodyPr/>
                    <a:lstStyle/>
                    <a:p>
                      <a:pPr algn="l" fontAlgn="t"/>
                      <a:r>
                        <a:rPr lang="en-US" sz="2400" b="1">
                          <a:effectLst/>
                        </a:rPr>
                        <a:t>slideup</a:t>
                      </a:r>
                    </a:p>
                  </a:txBody>
                  <a:tcPr marL="28575" marR="28575" marT="9525" marB="9525">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9F9F9"/>
                    </a:solidFill>
                  </a:tcPr>
                </a:tc>
              </a:tr>
              <a:tr h="502920">
                <a:tc>
                  <a:txBody>
                    <a:bodyPr/>
                    <a:lstStyle/>
                    <a:p>
                      <a:pPr algn="l" fontAlgn="t"/>
                      <a:r>
                        <a:rPr lang="en-US" sz="2400" b="1">
                          <a:effectLst/>
                        </a:rPr>
                        <a:t>slidedown</a:t>
                      </a:r>
                    </a:p>
                  </a:txBody>
                  <a:tcPr marL="28575" marR="28575" marT="9525" marB="9525">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9F9F9"/>
                    </a:solidFill>
                  </a:tcPr>
                </a:tc>
              </a:tr>
              <a:tr h="502920">
                <a:tc>
                  <a:txBody>
                    <a:bodyPr/>
                    <a:lstStyle/>
                    <a:p>
                      <a:pPr algn="l" fontAlgn="t"/>
                      <a:r>
                        <a:rPr lang="en-US" sz="2400" b="1" dirty="0">
                          <a:effectLst/>
                        </a:rPr>
                        <a:t>none</a:t>
                      </a:r>
                    </a:p>
                  </a:txBody>
                  <a:tcPr marL="28575" marR="28575" marT="9525" marB="9525">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9F9F9"/>
                    </a:solidFill>
                  </a:tcPr>
                </a:tc>
              </a:tr>
            </a:tbl>
          </a:graphicData>
        </a:graphic>
      </p:graphicFrame>
    </p:spTree>
    <p:extLst>
      <p:ext uri="{BB962C8B-B14F-4D97-AF65-F5344CB8AC3E}">
        <p14:creationId xmlns:p14="http://schemas.microsoft.com/office/powerpoint/2010/main" val="695024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External style </a:t>
            </a:r>
            <a:r>
              <a:rPr lang="en-US" b="1" dirty="0" smtClean="0"/>
              <a:t>sheet</a:t>
            </a:r>
          </a:p>
          <a:p>
            <a:pPr marL="0" indent="0">
              <a:buNone/>
            </a:pPr>
            <a:r>
              <a:rPr lang="en-US" dirty="0"/>
              <a:t>.</a:t>
            </a:r>
            <a:r>
              <a:rPr lang="en-US" dirty="0" err="1"/>
              <a:t>css</a:t>
            </a:r>
            <a:r>
              <a:rPr lang="en-US" dirty="0"/>
              <a:t> extension.</a:t>
            </a:r>
            <a:endParaRPr lang="en-US" b="1" dirty="0"/>
          </a:p>
          <a:p>
            <a:pPr marL="0" indent="0">
              <a:buNone/>
            </a:pPr>
            <a:r>
              <a:rPr lang="en-US" dirty="0"/>
              <a:t>&lt;head&gt;</a:t>
            </a:r>
            <a:br>
              <a:rPr lang="en-US" dirty="0"/>
            </a:br>
            <a:r>
              <a:rPr lang="en-US" dirty="0"/>
              <a:t>&lt;link </a:t>
            </a:r>
            <a:r>
              <a:rPr lang="en-US" dirty="0" err="1"/>
              <a:t>rel</a:t>
            </a:r>
            <a:r>
              <a:rPr lang="en-US" dirty="0"/>
              <a:t>="</a:t>
            </a:r>
            <a:r>
              <a:rPr lang="en-US" dirty="0" err="1"/>
              <a:t>stylesheet</a:t>
            </a:r>
            <a:r>
              <a:rPr lang="en-US" dirty="0"/>
              <a:t>" type="text/</a:t>
            </a:r>
            <a:r>
              <a:rPr lang="en-US" dirty="0" err="1"/>
              <a:t>css</a:t>
            </a:r>
            <a:r>
              <a:rPr lang="en-US" dirty="0"/>
              <a:t>" </a:t>
            </a:r>
            <a:r>
              <a:rPr lang="en-US" dirty="0" err="1"/>
              <a:t>href</a:t>
            </a:r>
            <a:r>
              <a:rPr lang="en-US" dirty="0"/>
              <a:t>="mystyle.css"&gt;</a:t>
            </a:r>
            <a:br>
              <a:rPr lang="en-US" dirty="0"/>
            </a:br>
            <a:r>
              <a:rPr lang="en-US" dirty="0"/>
              <a:t>&lt;/head&gt;</a:t>
            </a:r>
          </a:p>
          <a:p>
            <a:pPr marL="0" indent="0">
              <a:buNone/>
            </a:pPr>
            <a:endParaRPr lang="en-US" dirty="0"/>
          </a:p>
        </p:txBody>
      </p:sp>
    </p:spTree>
    <p:extLst>
      <p:ext uri="{BB962C8B-B14F-4D97-AF65-F5344CB8AC3E}">
        <p14:creationId xmlns:p14="http://schemas.microsoft.com/office/powerpoint/2010/main" val="1462301935"/>
      </p:ext>
    </p:extLst>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b="1" dirty="0"/>
              <a:t>Browser support and </a:t>
            </a:r>
            <a:r>
              <a:rPr lang="en-US" b="1" dirty="0" smtClean="0"/>
              <a:t>performance</a:t>
            </a:r>
          </a:p>
          <a:p>
            <a:r>
              <a:rPr lang="en-US" b="1" dirty="0" smtClean="0"/>
              <a:t>If browser does not support 3D transformation it comes to safe mode.</a:t>
            </a:r>
            <a:endParaRPr lang="en-US" b="1" dirty="0"/>
          </a:p>
          <a:p>
            <a:endParaRPr lang="en-US" b="1" dirty="0" smtClean="0"/>
          </a:p>
          <a:p>
            <a:r>
              <a:rPr lang="en-US" b="1" dirty="0" smtClean="0"/>
              <a:t>Defining </a:t>
            </a:r>
            <a:r>
              <a:rPr lang="en-US" b="1" dirty="0"/>
              <a:t>fallback transitions for non-3D support</a:t>
            </a:r>
          </a:p>
          <a:p>
            <a:endParaRPr lang="en-US" dirty="0"/>
          </a:p>
        </p:txBody>
      </p:sp>
    </p:spTree>
    <p:extLst>
      <p:ext uri="{BB962C8B-B14F-4D97-AF65-F5344CB8AC3E}">
        <p14:creationId xmlns:p14="http://schemas.microsoft.com/office/powerpoint/2010/main" val="2758734317"/>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Dialogs</a:t>
            </a:r>
            <a:endParaRPr lang="en-US" dirty="0"/>
          </a:p>
        </p:txBody>
      </p:sp>
      <p:sp>
        <p:nvSpPr>
          <p:cNvPr id="3" name="Content Placeholder 2"/>
          <p:cNvSpPr>
            <a:spLocks noGrp="1"/>
          </p:cNvSpPr>
          <p:nvPr>
            <p:ph idx="1"/>
          </p:nvPr>
        </p:nvSpPr>
        <p:spPr>
          <a:xfrm>
            <a:off x="457200" y="685800"/>
            <a:ext cx="8229600" cy="5440363"/>
          </a:xfrm>
        </p:spPr>
        <p:txBody>
          <a:bodyPr>
            <a:normAutofit fontScale="85000" lnSpcReduction="20000"/>
          </a:bodyPr>
          <a:lstStyle/>
          <a:p>
            <a:pPr algn="just"/>
            <a:r>
              <a:rPr lang="en-US" b="1" dirty="0"/>
              <a:t>&lt;a </a:t>
            </a:r>
            <a:r>
              <a:rPr lang="en-US" b="1" dirty="0" err="1"/>
              <a:t>href</a:t>
            </a:r>
            <a:r>
              <a:rPr lang="en-US" b="1" dirty="0"/>
              <a:t>="foo.html" data-</a:t>
            </a:r>
            <a:r>
              <a:rPr lang="en-US" b="1" dirty="0" err="1"/>
              <a:t>rel</a:t>
            </a:r>
            <a:r>
              <a:rPr lang="en-US" b="1" dirty="0"/>
              <a:t>="dialog"&gt;Open dialog&lt;/a</a:t>
            </a:r>
            <a:r>
              <a:rPr lang="en-US" b="1" dirty="0" smtClean="0"/>
              <a:t>&gt;</a:t>
            </a:r>
          </a:p>
          <a:p>
            <a:pPr algn="just"/>
            <a:r>
              <a:rPr lang="en-US" dirty="0"/>
              <a:t>&lt;a </a:t>
            </a:r>
            <a:r>
              <a:rPr lang="en-US" dirty="0" err="1"/>
              <a:t>href</a:t>
            </a:r>
            <a:r>
              <a:rPr lang="en-US" dirty="0"/>
              <a:t>="foo.html" data-</a:t>
            </a:r>
            <a:r>
              <a:rPr lang="en-US" dirty="0" err="1"/>
              <a:t>rel</a:t>
            </a:r>
            <a:r>
              <a:rPr lang="en-US" dirty="0"/>
              <a:t>="dialog" data-transition="pop"&gt;Open dialog&lt;/a</a:t>
            </a:r>
            <a:r>
              <a:rPr lang="en-US" dirty="0" smtClean="0"/>
              <a:t>&gt;</a:t>
            </a:r>
          </a:p>
          <a:p>
            <a:pPr algn="just"/>
            <a:r>
              <a:rPr lang="en-US" dirty="0"/>
              <a:t>To create a "cancel" button in a dialog, just link to the page that triggered the dialog to open and add the data-</a:t>
            </a:r>
            <a:r>
              <a:rPr lang="en-US" dirty="0" err="1"/>
              <a:t>rel</a:t>
            </a:r>
            <a:r>
              <a:rPr lang="en-US" dirty="0"/>
              <a:t>="back" attribute to your link. </a:t>
            </a:r>
            <a:endParaRPr lang="en-US" dirty="0" smtClean="0"/>
          </a:p>
          <a:p>
            <a:pPr algn="just"/>
            <a:endParaRPr lang="en-US" dirty="0"/>
          </a:p>
          <a:p>
            <a:pPr algn="just"/>
            <a:r>
              <a:rPr lang="en-US" dirty="0" smtClean="0"/>
              <a:t>Or</a:t>
            </a:r>
          </a:p>
          <a:p>
            <a:pPr algn="just"/>
            <a:endParaRPr lang="en-US" dirty="0"/>
          </a:p>
          <a:p>
            <a:pPr algn="just"/>
            <a:r>
              <a:rPr lang="en-US" dirty="0"/>
              <a:t> dialog's close() </a:t>
            </a:r>
            <a:endParaRPr lang="en-US" dirty="0" smtClean="0"/>
          </a:p>
          <a:p>
            <a:pPr algn="just"/>
            <a:endParaRPr lang="en-US" dirty="0"/>
          </a:p>
          <a:p>
            <a:pPr algn="just"/>
            <a:r>
              <a:rPr lang="en-US" dirty="0"/>
              <a:t>http://demos.jquerymobile.com/1.2.1/docs/pages/dialog/index.html</a:t>
            </a:r>
          </a:p>
        </p:txBody>
      </p:sp>
    </p:spTree>
    <p:extLst>
      <p:ext uri="{BB962C8B-B14F-4D97-AF65-F5344CB8AC3E}">
        <p14:creationId xmlns:p14="http://schemas.microsoft.com/office/powerpoint/2010/main" val="2758734317"/>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Styling &amp; theming</a:t>
            </a:r>
          </a:p>
          <a:p>
            <a:r>
              <a:rPr lang="en-US" b="1" dirty="0"/>
              <a:t>data-theme</a:t>
            </a:r>
            <a:endParaRPr lang="en-US" dirty="0"/>
          </a:p>
        </p:txBody>
      </p:sp>
    </p:spTree>
    <p:extLst>
      <p:ext uri="{BB962C8B-B14F-4D97-AF65-F5344CB8AC3E}">
        <p14:creationId xmlns:p14="http://schemas.microsoft.com/office/powerpoint/2010/main" val="3414265279"/>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Popup</a:t>
            </a:r>
            <a:br>
              <a:rPr lang="en-US" b="1" dirty="0"/>
            </a:br>
            <a:endParaRPr lang="en-US" dirty="0"/>
          </a:p>
        </p:txBody>
      </p:sp>
      <p:sp>
        <p:nvSpPr>
          <p:cNvPr id="3" name="Content Placeholder 2"/>
          <p:cNvSpPr>
            <a:spLocks noGrp="1"/>
          </p:cNvSpPr>
          <p:nvPr>
            <p:ph idx="1"/>
          </p:nvPr>
        </p:nvSpPr>
        <p:spPr/>
        <p:txBody>
          <a:bodyPr/>
          <a:lstStyle/>
          <a:p>
            <a:r>
              <a:rPr lang="en-US" b="1" dirty="0"/>
              <a:t>data-role="</a:t>
            </a:r>
            <a:r>
              <a:rPr lang="en-US" b="1" dirty="0" smtClean="0"/>
              <a:t>popup“</a:t>
            </a:r>
          </a:p>
          <a:p>
            <a:r>
              <a:rPr lang="en-US" dirty="0" smtClean="0"/>
              <a:t>To </a:t>
            </a:r>
            <a:r>
              <a:rPr lang="en-US" dirty="0"/>
              <a:t>create a popup, add the data-role="popup" attribute to a div with the popup contents</a:t>
            </a:r>
            <a:r>
              <a:rPr lang="en-US" dirty="0" smtClean="0"/>
              <a:t>.</a:t>
            </a:r>
          </a:p>
          <a:p>
            <a:r>
              <a:rPr lang="en-US" dirty="0"/>
              <a:t>Then create a link with the </a:t>
            </a:r>
            <a:r>
              <a:rPr lang="en-US" dirty="0" err="1"/>
              <a:t>href</a:t>
            </a:r>
            <a:r>
              <a:rPr lang="en-US" dirty="0"/>
              <a:t> set to the id of the popup div, and add the attribute data-</a:t>
            </a:r>
            <a:r>
              <a:rPr lang="en-US" dirty="0" err="1"/>
              <a:t>rel</a:t>
            </a:r>
            <a:r>
              <a:rPr lang="en-US" dirty="0"/>
              <a:t>="popup" to tell the framework to open the popup when the link is tapped. </a:t>
            </a:r>
            <a:endParaRPr lang="en-US" b="1" dirty="0"/>
          </a:p>
        </p:txBody>
      </p:sp>
    </p:spTree>
    <p:extLst>
      <p:ext uri="{BB962C8B-B14F-4D97-AF65-F5344CB8AC3E}">
        <p14:creationId xmlns:p14="http://schemas.microsoft.com/office/powerpoint/2010/main" val="3414265279"/>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228600"/>
            <a:ext cx="8229600" cy="5897563"/>
          </a:xfrm>
        </p:spPr>
        <p:txBody>
          <a:bodyPr>
            <a:normAutofit/>
          </a:bodyPr>
          <a:lstStyle/>
          <a:p>
            <a:r>
              <a:rPr lang="en-US" sz="4400" dirty="0"/>
              <a:t>&lt;a </a:t>
            </a:r>
            <a:r>
              <a:rPr lang="en-US" sz="4400" dirty="0" err="1"/>
              <a:t>href</a:t>
            </a:r>
            <a:r>
              <a:rPr lang="en-US" sz="4400" dirty="0"/>
              <a:t>="#</a:t>
            </a:r>
            <a:r>
              <a:rPr lang="en-US" sz="4400" dirty="0" err="1"/>
              <a:t>popupBasic</a:t>
            </a:r>
            <a:r>
              <a:rPr lang="en-US" sz="4400" dirty="0"/>
              <a:t>" </a:t>
            </a:r>
            <a:r>
              <a:rPr lang="en-US" sz="4400" b="1" dirty="0"/>
              <a:t>data-</a:t>
            </a:r>
            <a:r>
              <a:rPr lang="en-US" sz="4400" b="1" dirty="0" err="1"/>
              <a:t>rel</a:t>
            </a:r>
            <a:r>
              <a:rPr lang="en-US" sz="4400" b="1" dirty="0"/>
              <a:t>="popup"</a:t>
            </a:r>
            <a:r>
              <a:rPr lang="en-US" sz="4400" dirty="0"/>
              <a:t>&gt;Open Popup&lt;/a</a:t>
            </a:r>
            <a:r>
              <a:rPr lang="en-US" sz="4400" dirty="0" smtClean="0"/>
              <a:t>&gt;</a:t>
            </a:r>
          </a:p>
          <a:p>
            <a:r>
              <a:rPr lang="en-US" sz="4400" dirty="0" smtClean="0"/>
              <a:t> </a:t>
            </a:r>
            <a:r>
              <a:rPr lang="en-US" sz="4400" dirty="0"/>
              <a:t>&lt;div </a:t>
            </a:r>
            <a:r>
              <a:rPr lang="en-US" sz="4400" b="1" dirty="0"/>
              <a:t>data-role="popup"</a:t>
            </a:r>
            <a:r>
              <a:rPr lang="en-US" sz="4400" dirty="0"/>
              <a:t> id="</a:t>
            </a:r>
            <a:r>
              <a:rPr lang="en-US" sz="4400" dirty="0" err="1"/>
              <a:t>popupBasic</a:t>
            </a:r>
            <a:r>
              <a:rPr lang="en-US" sz="4400" dirty="0"/>
              <a:t>"&gt; &lt;p&gt;This is a completely basic popup, no options set.&lt;p&gt; &lt;/div&gt;</a:t>
            </a:r>
          </a:p>
        </p:txBody>
      </p:sp>
    </p:spTree>
    <p:extLst>
      <p:ext uri="{BB962C8B-B14F-4D97-AF65-F5344CB8AC3E}">
        <p14:creationId xmlns:p14="http://schemas.microsoft.com/office/powerpoint/2010/main" val="3414265279"/>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Popup Options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solidFill>
                  <a:srgbClr val="FF0000"/>
                </a:solidFill>
              </a:rPr>
              <a:t>Corners:</a:t>
            </a:r>
            <a:r>
              <a:rPr lang="en-US" dirty="0">
                <a:solidFill>
                  <a:srgbClr val="FF0000"/>
                </a:solidFill>
              </a:rPr>
              <a:t> </a:t>
            </a:r>
            <a:r>
              <a:rPr lang="en-US" i="1" dirty="0" err="1" smtClean="0">
                <a:solidFill>
                  <a:srgbClr val="FF0000"/>
                </a:solidFill>
              </a:rPr>
              <a:t>boolean</a:t>
            </a:r>
            <a:endParaRPr lang="en-US" i="1" dirty="0" smtClean="0">
              <a:solidFill>
                <a:srgbClr val="FF0000"/>
              </a:solidFill>
            </a:endParaRPr>
          </a:p>
          <a:p>
            <a:r>
              <a:rPr lang="en-US" dirty="0" smtClean="0"/>
              <a:t>$( </a:t>
            </a:r>
            <a:r>
              <a:rPr lang="en-US" dirty="0"/>
              <a:t>".selector" ).popup(</a:t>
            </a:r>
            <a:r>
              <a:rPr lang="en-US" b="1" dirty="0"/>
              <a:t>{ corners: false </a:t>
            </a:r>
            <a:r>
              <a:rPr lang="en-US" b="1" dirty="0" smtClean="0"/>
              <a:t>}</a:t>
            </a:r>
            <a:r>
              <a:rPr lang="en-US" dirty="0" smtClean="0"/>
              <a:t>);</a:t>
            </a:r>
          </a:p>
          <a:p>
            <a:r>
              <a:rPr lang="en-US" dirty="0">
                <a:solidFill>
                  <a:srgbClr val="FF0000"/>
                </a:solidFill>
              </a:rPr>
              <a:t>history </a:t>
            </a:r>
            <a:r>
              <a:rPr lang="en-US" i="1" dirty="0" err="1">
                <a:solidFill>
                  <a:srgbClr val="FF0000"/>
                </a:solidFill>
              </a:rPr>
              <a:t>boolean</a:t>
            </a:r>
            <a:endParaRPr lang="en-US" dirty="0" smtClean="0">
              <a:solidFill>
                <a:srgbClr val="FF0000"/>
              </a:solidFill>
            </a:endParaRPr>
          </a:p>
          <a:p>
            <a:r>
              <a:rPr lang="en-US" dirty="0"/>
              <a:t> data-history="</a:t>
            </a:r>
            <a:r>
              <a:rPr lang="en-US" dirty="0" smtClean="0"/>
              <a:t>false“</a:t>
            </a:r>
          </a:p>
          <a:p>
            <a:r>
              <a:rPr lang="en-US" dirty="0"/>
              <a:t>This is used to define the selectors (element types, data roles, etc.) that will automatically be initialized as popups. </a:t>
            </a:r>
            <a:endParaRPr lang="en-US" dirty="0" smtClean="0"/>
          </a:p>
          <a:p>
            <a:r>
              <a:rPr lang="en-US" dirty="0" err="1" smtClean="0"/>
              <a:t>initSelector</a:t>
            </a:r>
            <a:r>
              <a:rPr lang="en-US" dirty="0"/>
              <a:t> </a:t>
            </a:r>
            <a:r>
              <a:rPr lang="en-US" i="1" dirty="0"/>
              <a:t>CSS selector </a:t>
            </a:r>
            <a:r>
              <a:rPr lang="en-US" i="1" dirty="0" smtClean="0"/>
              <a:t>string</a:t>
            </a:r>
          </a:p>
          <a:p>
            <a:r>
              <a:rPr lang="en-US" b="1" dirty="0"/>
              <a:t>$.</a:t>
            </a:r>
            <a:r>
              <a:rPr lang="en-US" b="1" dirty="0" err="1"/>
              <a:t>mobile.popup.prototype.options.initSelector</a:t>
            </a:r>
            <a:r>
              <a:rPr lang="en-US" b="1" dirty="0"/>
              <a:t> = ".</a:t>
            </a:r>
            <a:r>
              <a:rPr lang="en-US" b="1" dirty="0" err="1"/>
              <a:t>mypopup</a:t>
            </a:r>
            <a:r>
              <a:rPr lang="en-US" b="1" dirty="0"/>
              <a:t>";</a:t>
            </a:r>
            <a:endParaRPr lang="en-US" dirty="0"/>
          </a:p>
        </p:txBody>
      </p:sp>
    </p:spTree>
    <p:extLst>
      <p:ext uri="{BB962C8B-B14F-4D97-AF65-F5344CB8AC3E}">
        <p14:creationId xmlns:p14="http://schemas.microsoft.com/office/powerpoint/2010/main" val="3414265279"/>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Sets whether to draw a shadow around the popup. This option is also exposed as a data attribute: data-shadow="</a:t>
            </a:r>
            <a:r>
              <a:rPr lang="en-US" dirty="0" smtClean="0"/>
              <a:t>false“</a:t>
            </a:r>
          </a:p>
          <a:p>
            <a:r>
              <a:rPr lang="en-US" dirty="0"/>
              <a:t>$( ".selector" ).popup(</a:t>
            </a:r>
            <a:r>
              <a:rPr lang="en-US" b="1" dirty="0"/>
              <a:t>{ shadow: false }</a:t>
            </a:r>
            <a:r>
              <a:rPr lang="en-US" dirty="0"/>
              <a:t>);</a:t>
            </a:r>
          </a:p>
        </p:txBody>
      </p:sp>
    </p:spTree>
    <p:extLst>
      <p:ext uri="{BB962C8B-B14F-4D97-AF65-F5344CB8AC3E}">
        <p14:creationId xmlns:p14="http://schemas.microsoft.com/office/powerpoint/2010/main" val="1040594620"/>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Popup Methods</a:t>
            </a:r>
            <a:endParaRPr lang="en-US" dirty="0"/>
          </a:p>
        </p:txBody>
      </p:sp>
      <p:sp>
        <p:nvSpPr>
          <p:cNvPr id="3" name="Content Placeholder 2"/>
          <p:cNvSpPr>
            <a:spLocks noGrp="1"/>
          </p:cNvSpPr>
          <p:nvPr>
            <p:ph idx="1"/>
          </p:nvPr>
        </p:nvSpPr>
        <p:spPr/>
        <p:txBody>
          <a:bodyPr/>
          <a:lstStyle/>
          <a:p>
            <a:r>
              <a:rPr lang="en-US" dirty="0"/>
              <a:t>open( options ) display the popup using the </a:t>
            </a:r>
            <a:r>
              <a:rPr lang="en-US" dirty="0" smtClean="0"/>
              <a:t>specified options</a:t>
            </a:r>
          </a:p>
          <a:p>
            <a:endParaRPr lang="en-US" dirty="0"/>
          </a:p>
          <a:p>
            <a:r>
              <a:rPr lang="en-US" dirty="0"/>
              <a:t>$( ".selector" ).popup( "open", options </a:t>
            </a:r>
            <a:r>
              <a:rPr lang="en-US" dirty="0" smtClean="0"/>
              <a:t>);</a:t>
            </a:r>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926103021"/>
              </p:ext>
            </p:extLst>
          </p:nvPr>
        </p:nvGraphicFramePr>
        <p:xfrm>
          <a:off x="457200" y="4114800"/>
          <a:ext cx="8229600" cy="2286000"/>
        </p:xfrm>
        <a:graphic>
          <a:graphicData uri="http://schemas.openxmlformats.org/drawingml/2006/table">
            <a:tbl>
              <a:tblPr/>
              <a:tblGrid>
                <a:gridCol w="4114800"/>
                <a:gridCol w="4114800"/>
              </a:tblGrid>
              <a:tr h="0">
                <a:tc>
                  <a:txBody>
                    <a:bodyPr/>
                    <a:lstStyle/>
                    <a:p>
                      <a:pPr fontAlgn="t"/>
                      <a:r>
                        <a:rPr lang="en-US" dirty="0">
                          <a:effectLst/>
                        </a:rPr>
                        <a:t>x</a:t>
                      </a:r>
                    </a:p>
                  </a:txBody>
                  <a:tcPr>
                    <a:lnL>
                      <a:noFill/>
                    </a:lnL>
                    <a:lnR>
                      <a:noFill/>
                    </a:lnR>
                    <a:lnT>
                      <a:noFill/>
                    </a:lnT>
                    <a:lnB>
                      <a:noFill/>
                    </a:lnB>
                    <a:solidFill>
                      <a:srgbClr val="F9F9F9"/>
                    </a:solidFill>
                  </a:tcPr>
                </a:tc>
                <a:tc>
                  <a:txBody>
                    <a:bodyPr/>
                    <a:lstStyle/>
                    <a:p>
                      <a:r>
                        <a:rPr lang="en-US"/>
                        <a:t>The x-coordinate where the popup is to be displayed.</a:t>
                      </a:r>
                    </a:p>
                  </a:txBody>
                  <a:tcPr anchor="ctr">
                    <a:lnL>
                      <a:noFill/>
                    </a:lnL>
                    <a:lnR>
                      <a:noFill/>
                    </a:lnR>
                    <a:lnT>
                      <a:noFill/>
                    </a:lnT>
                    <a:lnB>
                      <a:noFill/>
                    </a:lnB>
                    <a:solidFill>
                      <a:srgbClr val="F9F9F9"/>
                    </a:solidFill>
                  </a:tcPr>
                </a:tc>
              </a:tr>
              <a:tr h="0">
                <a:tc>
                  <a:txBody>
                    <a:bodyPr/>
                    <a:lstStyle/>
                    <a:p>
                      <a:pPr fontAlgn="t"/>
                      <a:r>
                        <a:rPr lang="en-US">
                          <a:effectLst/>
                        </a:rPr>
                        <a:t>y</a:t>
                      </a:r>
                    </a:p>
                  </a:txBody>
                  <a:tcPr>
                    <a:lnL>
                      <a:noFill/>
                    </a:lnL>
                    <a:lnR>
                      <a:noFill/>
                    </a:lnR>
                    <a:lnT>
                      <a:noFill/>
                    </a:lnT>
                    <a:lnB>
                      <a:noFill/>
                    </a:lnB>
                    <a:solidFill>
                      <a:srgbClr val="F9F9F9"/>
                    </a:solidFill>
                  </a:tcPr>
                </a:tc>
                <a:tc>
                  <a:txBody>
                    <a:bodyPr/>
                    <a:lstStyle/>
                    <a:p>
                      <a:r>
                        <a:rPr lang="en-US"/>
                        <a:t>The y-coordinate where the popup is to be displayed.</a:t>
                      </a:r>
                    </a:p>
                  </a:txBody>
                  <a:tcPr anchor="ctr">
                    <a:lnL>
                      <a:noFill/>
                    </a:lnL>
                    <a:lnR>
                      <a:noFill/>
                    </a:lnR>
                    <a:lnT>
                      <a:noFill/>
                    </a:lnT>
                    <a:lnB>
                      <a:noFill/>
                    </a:lnB>
                    <a:solidFill>
                      <a:srgbClr val="F9F9F9"/>
                    </a:solidFill>
                  </a:tcPr>
                </a:tc>
              </a:tr>
              <a:tr h="0">
                <a:tc>
                  <a:txBody>
                    <a:bodyPr/>
                    <a:lstStyle/>
                    <a:p>
                      <a:pPr fontAlgn="t"/>
                      <a:r>
                        <a:rPr lang="en-US">
                          <a:effectLst/>
                        </a:rPr>
                        <a:t>transition</a:t>
                      </a:r>
                    </a:p>
                  </a:txBody>
                  <a:tcPr>
                    <a:lnL>
                      <a:noFill/>
                    </a:lnL>
                    <a:lnR>
                      <a:noFill/>
                    </a:lnR>
                    <a:lnT>
                      <a:noFill/>
                    </a:lnT>
                    <a:lnB>
                      <a:noFill/>
                    </a:lnB>
                    <a:solidFill>
                      <a:srgbClr val="F9F9F9"/>
                    </a:solidFill>
                  </a:tcPr>
                </a:tc>
                <a:tc>
                  <a:txBody>
                    <a:bodyPr/>
                    <a:lstStyle/>
                    <a:p>
                      <a:r>
                        <a:rPr lang="en-US"/>
                        <a:t>The transition to use during the opening sequence.</a:t>
                      </a:r>
                    </a:p>
                  </a:txBody>
                  <a:tcPr anchor="ctr">
                    <a:lnL>
                      <a:noFill/>
                    </a:lnL>
                    <a:lnR>
                      <a:noFill/>
                    </a:lnR>
                    <a:lnT>
                      <a:noFill/>
                    </a:lnT>
                    <a:lnB>
                      <a:noFill/>
                    </a:lnB>
                    <a:solidFill>
                      <a:srgbClr val="F9F9F9"/>
                    </a:solidFill>
                  </a:tcPr>
                </a:tc>
              </a:tr>
              <a:tr h="0">
                <a:tc>
                  <a:txBody>
                    <a:bodyPr/>
                    <a:lstStyle/>
                    <a:p>
                      <a:pPr fontAlgn="t"/>
                      <a:r>
                        <a:rPr lang="en-US">
                          <a:effectLst/>
                        </a:rPr>
                        <a:t>positionTo</a:t>
                      </a:r>
                    </a:p>
                  </a:txBody>
                  <a:tcPr>
                    <a:lnL>
                      <a:noFill/>
                    </a:lnL>
                    <a:lnR>
                      <a:noFill/>
                    </a:lnR>
                    <a:lnT>
                      <a:noFill/>
                    </a:lnT>
                    <a:lnB>
                      <a:noFill/>
                    </a:lnB>
                    <a:solidFill>
                      <a:srgbClr val="F9F9F9"/>
                    </a:solidFill>
                  </a:tcPr>
                </a:tc>
                <a:tc>
                  <a:txBody>
                    <a:bodyPr/>
                    <a:lstStyle/>
                    <a:p>
                      <a:r>
                        <a:rPr lang="en-US" dirty="0"/>
                        <a:t>The positioning to use.</a:t>
                      </a:r>
                    </a:p>
                  </a:txBody>
                  <a:tcPr anchor="ctr">
                    <a:lnL>
                      <a:noFill/>
                    </a:lnL>
                    <a:lnR>
                      <a:noFill/>
                    </a:lnR>
                    <a:lnT>
                      <a:noFill/>
                    </a:lnT>
                    <a:lnB>
                      <a:noFill/>
                    </a:lnB>
                    <a:solidFill>
                      <a:srgbClr val="F9F9F9"/>
                    </a:solidFill>
                  </a:tcPr>
                </a:tc>
              </a:tr>
            </a:tbl>
          </a:graphicData>
        </a:graphic>
      </p:graphicFrame>
    </p:spTree>
    <p:extLst>
      <p:ext uri="{BB962C8B-B14F-4D97-AF65-F5344CB8AC3E}">
        <p14:creationId xmlns:p14="http://schemas.microsoft.com/office/powerpoint/2010/main" val="3414265279"/>
      </p:ext>
    </p:extLst>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 ".selector" ).popup( "close" );</a:t>
            </a:r>
          </a:p>
        </p:txBody>
      </p:sp>
    </p:spTree>
    <p:extLst>
      <p:ext uri="{BB962C8B-B14F-4D97-AF65-F5344CB8AC3E}">
        <p14:creationId xmlns:p14="http://schemas.microsoft.com/office/powerpoint/2010/main" val="3043873976"/>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Popup Events</a:t>
            </a:r>
            <a:endParaRPr lang="en-US" dirty="0"/>
          </a:p>
        </p:txBody>
      </p:sp>
      <p:sp>
        <p:nvSpPr>
          <p:cNvPr id="3" name="Content Placeholder 2"/>
          <p:cNvSpPr>
            <a:spLocks noGrp="1"/>
          </p:cNvSpPr>
          <p:nvPr>
            <p:ph idx="1"/>
          </p:nvPr>
        </p:nvSpPr>
        <p:spPr/>
        <p:txBody>
          <a:bodyPr/>
          <a:lstStyle/>
          <a:p>
            <a:r>
              <a:rPr lang="en-US" dirty="0" err="1"/>
              <a:t>popupbeforeposition</a:t>
            </a:r>
            <a:r>
              <a:rPr lang="en-US" dirty="0"/>
              <a:t> triggered after a popup has completed preparations for opening, but has not yet </a:t>
            </a:r>
            <a:r>
              <a:rPr lang="en-US" dirty="0" smtClean="0"/>
              <a:t>opened</a:t>
            </a:r>
          </a:p>
          <a:p>
            <a:r>
              <a:rPr lang="en-US" dirty="0"/>
              <a:t>$( ".selector" ).bind({ </a:t>
            </a:r>
            <a:r>
              <a:rPr lang="en-US" dirty="0" err="1"/>
              <a:t>popupbeforeposition</a:t>
            </a:r>
            <a:r>
              <a:rPr lang="en-US" dirty="0"/>
              <a:t>: function(event, </a:t>
            </a:r>
            <a:r>
              <a:rPr lang="en-US" dirty="0" err="1"/>
              <a:t>ui</a:t>
            </a:r>
            <a:r>
              <a:rPr lang="en-US" dirty="0"/>
              <a:t>) { ... } }); </a:t>
            </a:r>
          </a:p>
        </p:txBody>
      </p:sp>
    </p:spTree>
    <p:extLst>
      <p:ext uri="{BB962C8B-B14F-4D97-AF65-F5344CB8AC3E}">
        <p14:creationId xmlns:p14="http://schemas.microsoft.com/office/powerpoint/2010/main" val="25883256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Internal CSS</a:t>
            </a:r>
          </a:p>
          <a:p>
            <a:r>
              <a:rPr lang="en-US" dirty="0"/>
              <a:t>An internal style sheet may be used if one single HTML page has a unique style.</a:t>
            </a:r>
          </a:p>
          <a:p>
            <a:r>
              <a:rPr lang="en-US" dirty="0"/>
              <a:t>The internal style is defined inside the &lt;style&gt; element, inside the head section.</a:t>
            </a:r>
          </a:p>
          <a:p>
            <a:endParaRPr lang="en-US" dirty="0"/>
          </a:p>
        </p:txBody>
      </p:sp>
    </p:spTree>
    <p:extLst>
      <p:ext uri="{BB962C8B-B14F-4D97-AF65-F5344CB8AC3E}">
        <p14:creationId xmlns:p14="http://schemas.microsoft.com/office/powerpoint/2010/main" val="2832733556"/>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err="1"/>
              <a:t>popupafteropen</a:t>
            </a:r>
            <a:r>
              <a:rPr lang="en-US" dirty="0"/>
              <a:t> triggered after a popup has completely </a:t>
            </a:r>
            <a:r>
              <a:rPr lang="en-US" dirty="0" smtClean="0"/>
              <a:t>opened</a:t>
            </a:r>
          </a:p>
          <a:p>
            <a:r>
              <a:rPr lang="en-US" dirty="0"/>
              <a:t>$( ".selector" ).bind({ </a:t>
            </a:r>
            <a:r>
              <a:rPr lang="en-US" dirty="0" err="1"/>
              <a:t>popupafteropen</a:t>
            </a:r>
            <a:r>
              <a:rPr lang="en-US" dirty="0"/>
              <a:t>: function(event, </a:t>
            </a:r>
            <a:r>
              <a:rPr lang="en-US" dirty="0" err="1"/>
              <a:t>ui</a:t>
            </a:r>
            <a:r>
              <a:rPr lang="en-US" dirty="0"/>
              <a:t>) { ... } </a:t>
            </a:r>
            <a:r>
              <a:rPr lang="en-US" dirty="0" smtClean="0"/>
              <a:t>});</a:t>
            </a:r>
          </a:p>
          <a:p>
            <a:endParaRPr lang="en-US" dirty="0"/>
          </a:p>
          <a:p>
            <a:r>
              <a:rPr lang="en-US" dirty="0" err="1"/>
              <a:t>popupafterclose</a:t>
            </a:r>
            <a:r>
              <a:rPr lang="en-US" dirty="0"/>
              <a:t> triggered when a popup has completely closed</a:t>
            </a:r>
            <a:br>
              <a:rPr lang="en-US" dirty="0"/>
            </a:br>
            <a:r>
              <a:rPr lang="en-US" dirty="0"/>
              <a:t>$( ".selector" ).bind({ </a:t>
            </a:r>
            <a:r>
              <a:rPr lang="en-US" dirty="0" err="1"/>
              <a:t>popupafterclose</a:t>
            </a:r>
            <a:r>
              <a:rPr lang="en-US" dirty="0"/>
              <a:t>: function(event, </a:t>
            </a:r>
            <a:r>
              <a:rPr lang="en-US" dirty="0" err="1"/>
              <a:t>ui</a:t>
            </a:r>
            <a:r>
              <a:rPr lang="en-US" dirty="0"/>
              <a:t>) { ... } }); </a:t>
            </a:r>
          </a:p>
        </p:txBody>
      </p:sp>
    </p:spTree>
    <p:extLst>
      <p:ext uri="{BB962C8B-B14F-4D97-AF65-F5344CB8AC3E}">
        <p14:creationId xmlns:p14="http://schemas.microsoft.com/office/powerpoint/2010/main" val="3469997844"/>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Prefetching pages</a:t>
            </a:r>
            <a:br>
              <a:rPr lang="en-US" b="1" dirty="0"/>
            </a:br>
            <a:endParaRPr lang="en-US" dirty="0"/>
          </a:p>
        </p:txBody>
      </p:sp>
      <p:sp>
        <p:nvSpPr>
          <p:cNvPr id="3" name="Content Placeholder 2"/>
          <p:cNvSpPr>
            <a:spLocks noGrp="1"/>
          </p:cNvSpPr>
          <p:nvPr>
            <p:ph idx="1"/>
          </p:nvPr>
        </p:nvSpPr>
        <p:spPr/>
        <p:txBody>
          <a:bodyPr/>
          <a:lstStyle/>
          <a:p>
            <a:r>
              <a:rPr lang="en-US" dirty="0"/>
              <a:t>Usually, it's a good idea to store your app's pages in several single-page templates instead of one large multi-page template. This minimizes the </a:t>
            </a:r>
            <a:r>
              <a:rPr lang="en-US" dirty="0" smtClean="0"/>
              <a:t>size </a:t>
            </a:r>
            <a:r>
              <a:rPr lang="en-US" dirty="0"/>
              <a:t>of the page's DOM</a:t>
            </a:r>
            <a:r>
              <a:rPr lang="en-US" dirty="0" smtClean="0"/>
              <a:t>.</a:t>
            </a:r>
          </a:p>
          <a:p>
            <a:r>
              <a:rPr lang="en-US" dirty="0"/>
              <a:t>&lt;a </a:t>
            </a:r>
            <a:r>
              <a:rPr lang="en-US" dirty="0" err="1"/>
              <a:t>href</a:t>
            </a:r>
            <a:r>
              <a:rPr lang="en-US" dirty="0"/>
              <a:t>="prefetchThisPage.html" </a:t>
            </a:r>
            <a:endParaRPr lang="en-US" dirty="0" smtClean="0"/>
          </a:p>
          <a:p>
            <a:pPr marL="0" indent="0">
              <a:buNone/>
            </a:pPr>
            <a:r>
              <a:rPr lang="en-US" b="1" dirty="0" smtClean="0">
                <a:solidFill>
                  <a:srgbClr val="FF0000"/>
                </a:solidFill>
              </a:rPr>
              <a:t>data-</a:t>
            </a:r>
            <a:r>
              <a:rPr lang="en-US" b="1" dirty="0" err="1" smtClean="0">
                <a:solidFill>
                  <a:srgbClr val="FF0000"/>
                </a:solidFill>
              </a:rPr>
              <a:t>prefetch</a:t>
            </a:r>
            <a:r>
              <a:rPr lang="en-US" dirty="0"/>
              <a:t>&gt; ... &lt;/a&gt;</a:t>
            </a:r>
          </a:p>
        </p:txBody>
      </p:sp>
    </p:spTree>
    <p:extLst>
      <p:ext uri="{BB962C8B-B14F-4D97-AF65-F5344CB8AC3E}">
        <p14:creationId xmlns:p14="http://schemas.microsoft.com/office/powerpoint/2010/main" val="2069618753"/>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r>
              <a:rPr lang="en-US" b="1" dirty="0"/>
              <a:t>DOM size management</a:t>
            </a:r>
          </a:p>
          <a:p>
            <a:r>
              <a:rPr lang="en-US" dirty="0"/>
              <a:t>For animated page transitions to work, the pages you're transitioning from and to both need to be in the DOM. However, keeping old pages in the DOM quickly fills the browser's memory, and can cause some mobile browsers to slow down or even crash.</a:t>
            </a:r>
          </a:p>
          <a:p>
            <a:r>
              <a:rPr lang="en-US" dirty="0" err="1"/>
              <a:t>jQuery</a:t>
            </a:r>
            <a:r>
              <a:rPr lang="en-US" dirty="0"/>
              <a:t> Mobile therefore has a simple mechanism to keep the DOM tidy. Whenever it loads a page via Ajax, </a:t>
            </a:r>
            <a:r>
              <a:rPr lang="en-US" dirty="0" err="1"/>
              <a:t>jQuery</a:t>
            </a:r>
            <a:r>
              <a:rPr lang="en-US" dirty="0"/>
              <a:t> Mobile flags the page to be removed from the DOM when you navigate away from it later (technically, on the </a:t>
            </a:r>
            <a:r>
              <a:rPr lang="en-US" dirty="0" err="1"/>
              <a:t>pagehide</a:t>
            </a:r>
            <a:r>
              <a:rPr lang="en-US" dirty="0"/>
              <a:t> event). If you revisit a removed page, the browser may be able to retrieve the page's HTML file from its cache. If not, it </a:t>
            </a:r>
            <a:r>
              <a:rPr lang="en-US" dirty="0" err="1"/>
              <a:t>refetches</a:t>
            </a:r>
            <a:r>
              <a:rPr lang="en-US" dirty="0"/>
              <a:t> the file from the server. (In the case of nested </a:t>
            </a:r>
            <a:r>
              <a:rPr lang="en-US" dirty="0" err="1"/>
              <a:t>listviews</a:t>
            </a:r>
            <a:r>
              <a:rPr lang="en-US" dirty="0"/>
              <a:t>, </a:t>
            </a:r>
            <a:r>
              <a:rPr lang="en-US" dirty="0" err="1"/>
              <a:t>jQuery</a:t>
            </a:r>
            <a:r>
              <a:rPr lang="en-US" dirty="0"/>
              <a:t> Mobile removes all the pages that make up the nested list once you navigate to a page that's not part of the list.)</a:t>
            </a:r>
          </a:p>
          <a:p>
            <a:r>
              <a:rPr lang="en-US" dirty="0"/>
              <a:t>Pages inside a multi-page template aren't affected by this feature at all - </a:t>
            </a:r>
            <a:r>
              <a:rPr lang="en-US" dirty="0" err="1"/>
              <a:t>jQuery</a:t>
            </a:r>
            <a:r>
              <a:rPr lang="en-US" dirty="0"/>
              <a:t> Mobile only removes pages loaded via Ajax.</a:t>
            </a:r>
          </a:p>
          <a:p>
            <a:endParaRPr lang="en-US" dirty="0"/>
          </a:p>
        </p:txBody>
      </p:sp>
    </p:spTree>
    <p:extLst>
      <p:ext uri="{BB962C8B-B14F-4D97-AF65-F5344CB8AC3E}">
        <p14:creationId xmlns:p14="http://schemas.microsoft.com/office/powerpoint/2010/main" val="3887815713"/>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Caching pages in the DOM</a:t>
            </a:r>
          </a:p>
          <a:p>
            <a:r>
              <a:rPr lang="en-US" dirty="0"/>
              <a:t>o keep all previously-visited pages in the DOM, set the </a:t>
            </a:r>
            <a:r>
              <a:rPr lang="en-US" dirty="0" err="1"/>
              <a:t>domCache</a:t>
            </a:r>
            <a:r>
              <a:rPr lang="en-US" dirty="0"/>
              <a:t> option on the page plugin to true, like this:</a:t>
            </a:r>
          </a:p>
          <a:p>
            <a:r>
              <a:rPr lang="en-US" dirty="0"/>
              <a:t>$.</a:t>
            </a:r>
            <a:r>
              <a:rPr lang="en-US" dirty="0" err="1"/>
              <a:t>mobile.page.prototype.options.domCache</a:t>
            </a:r>
            <a:r>
              <a:rPr lang="en-US" dirty="0"/>
              <a:t> = </a:t>
            </a:r>
            <a:r>
              <a:rPr lang="en-US" dirty="0" smtClean="0"/>
              <a:t>true;</a:t>
            </a:r>
            <a:endParaRPr lang="en-US" dirty="0"/>
          </a:p>
        </p:txBody>
      </p:sp>
    </p:spTree>
    <p:extLst>
      <p:ext uri="{BB962C8B-B14F-4D97-AF65-F5344CB8AC3E}">
        <p14:creationId xmlns:p14="http://schemas.microsoft.com/office/powerpoint/2010/main" val="4241050320"/>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Alternatively, to cache just a particular page, you can add the data-</a:t>
            </a:r>
            <a:r>
              <a:rPr lang="en-US" dirty="0" err="1"/>
              <a:t>dom</a:t>
            </a:r>
            <a:r>
              <a:rPr lang="en-US" dirty="0"/>
              <a:t>-cache="true" attribute to the page's container:</a:t>
            </a:r>
          </a:p>
          <a:p>
            <a:r>
              <a:rPr lang="en-US" dirty="0"/>
              <a:t>&lt;div data-role="page" id="</a:t>
            </a:r>
            <a:r>
              <a:rPr lang="en-US" dirty="0" err="1"/>
              <a:t>cacheMe</a:t>
            </a:r>
            <a:r>
              <a:rPr lang="en-US" dirty="0"/>
              <a:t>" data-</a:t>
            </a:r>
            <a:r>
              <a:rPr lang="en-US" dirty="0" err="1"/>
              <a:t>dom</a:t>
            </a:r>
            <a:r>
              <a:rPr lang="en-US"/>
              <a:t>-cache="true"&gt;</a:t>
            </a:r>
          </a:p>
        </p:txBody>
      </p:sp>
    </p:spTree>
    <p:extLst>
      <p:ext uri="{BB962C8B-B14F-4D97-AF65-F5344CB8AC3E}">
        <p14:creationId xmlns:p14="http://schemas.microsoft.com/office/powerpoint/2010/main" val="3338919610"/>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lgn="just"/>
            <a:r>
              <a:rPr lang="en-US" dirty="0" smtClean="0"/>
              <a:t>Write a </a:t>
            </a:r>
            <a:r>
              <a:rPr lang="en-US" dirty="0" err="1" smtClean="0"/>
              <a:t>jQuery</a:t>
            </a:r>
            <a:r>
              <a:rPr lang="en-US" dirty="0" smtClean="0"/>
              <a:t> </a:t>
            </a:r>
            <a:r>
              <a:rPr lang="en-US" dirty="0"/>
              <a:t>code for making all div elements 100 pixels high</a:t>
            </a:r>
            <a:r>
              <a:rPr lang="en-US" dirty="0" smtClean="0"/>
              <a:t>?</a:t>
            </a:r>
            <a:endParaRPr lang="en-US" dirty="0"/>
          </a:p>
          <a:p>
            <a:pPr algn="just"/>
            <a:r>
              <a:rPr lang="en-US" dirty="0"/>
              <a:t>Which </a:t>
            </a:r>
            <a:r>
              <a:rPr lang="en-US" dirty="0" err="1"/>
              <a:t>jQuery</a:t>
            </a:r>
            <a:r>
              <a:rPr lang="en-US" dirty="0"/>
              <a:t> method should be used to deal with name conflicts</a:t>
            </a:r>
            <a:r>
              <a:rPr lang="en-US" dirty="0" smtClean="0"/>
              <a:t>?</a:t>
            </a:r>
          </a:p>
          <a:p>
            <a:pPr algn="just"/>
            <a:r>
              <a:rPr lang="en-US" dirty="0" smtClean="0"/>
              <a:t>Which </a:t>
            </a:r>
            <a:r>
              <a:rPr lang="en-US" dirty="0" err="1"/>
              <a:t>jQuery</a:t>
            </a:r>
            <a:r>
              <a:rPr lang="en-US" dirty="0"/>
              <a:t> method is used to switch between adding/removing one or more classes (for CSS) from selected elements</a:t>
            </a:r>
            <a:r>
              <a:rPr lang="en-US" dirty="0" smtClean="0"/>
              <a:t>?</a:t>
            </a:r>
          </a:p>
          <a:p>
            <a:pPr algn="just"/>
            <a:r>
              <a:rPr lang="en-US" dirty="0"/>
              <a:t>T</a:t>
            </a:r>
            <a:r>
              <a:rPr lang="en-US" dirty="0" smtClean="0"/>
              <a:t>he </a:t>
            </a:r>
            <a:r>
              <a:rPr lang="en-US" dirty="0"/>
              <a:t>following selector: $("div"). What does it select?</a:t>
            </a:r>
          </a:p>
        </p:txBody>
      </p:sp>
    </p:spTree>
    <p:extLst>
      <p:ext uri="{BB962C8B-B14F-4D97-AF65-F5344CB8AC3E}">
        <p14:creationId xmlns:p14="http://schemas.microsoft.com/office/powerpoint/2010/main" val="1250499820"/>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Write a </a:t>
            </a:r>
            <a:r>
              <a:rPr lang="en-US" dirty="0" err="1" smtClean="0"/>
              <a:t>jQuery</a:t>
            </a:r>
            <a:r>
              <a:rPr lang="en-US" dirty="0" smtClean="0"/>
              <a:t> code to  fadeout during a </a:t>
            </a:r>
            <a:r>
              <a:rPr lang="en-US" dirty="0" err="1" smtClean="0"/>
              <a:t>Keypress</a:t>
            </a:r>
            <a:r>
              <a:rPr lang="en-US" dirty="0" smtClean="0"/>
              <a:t> event.</a:t>
            </a:r>
          </a:p>
          <a:p>
            <a:r>
              <a:rPr lang="en-US" dirty="0" smtClean="0"/>
              <a:t>Write a </a:t>
            </a:r>
            <a:r>
              <a:rPr lang="en-US" dirty="0" err="1" smtClean="0"/>
              <a:t>jQuery</a:t>
            </a:r>
            <a:r>
              <a:rPr lang="en-US" dirty="0" smtClean="0"/>
              <a:t> code to alert when a value is chosen from a dropdown select.</a:t>
            </a:r>
            <a:endParaRPr lang="en-US" dirty="0"/>
          </a:p>
          <a:p>
            <a:r>
              <a:rPr lang="en-US" dirty="0" smtClean="0"/>
              <a:t>Write a </a:t>
            </a:r>
            <a:r>
              <a:rPr lang="en-US" dirty="0" err="1" smtClean="0"/>
              <a:t>jQuery</a:t>
            </a:r>
            <a:r>
              <a:rPr lang="en-US" dirty="0" smtClean="0"/>
              <a:t> code using focus and blur and differentiate them.</a:t>
            </a:r>
            <a:endParaRPr lang="en-US" dirty="0"/>
          </a:p>
        </p:txBody>
      </p:sp>
    </p:spTree>
    <p:extLst>
      <p:ext uri="{BB962C8B-B14F-4D97-AF65-F5344CB8AC3E}">
        <p14:creationId xmlns:p14="http://schemas.microsoft.com/office/powerpoint/2010/main" val="1079028302"/>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Write a </a:t>
            </a:r>
            <a:r>
              <a:rPr lang="en-US" dirty="0" err="1" smtClean="0"/>
              <a:t>jQuery</a:t>
            </a:r>
            <a:r>
              <a:rPr lang="en-US" dirty="0" smtClean="0"/>
              <a:t> Code to show and hide paragraphs at different speed. </a:t>
            </a:r>
          </a:p>
          <a:p>
            <a:r>
              <a:rPr lang="en-US" dirty="0" smtClean="0"/>
              <a:t>Write </a:t>
            </a:r>
            <a:r>
              <a:rPr lang="en-US" dirty="0"/>
              <a:t>a </a:t>
            </a:r>
            <a:r>
              <a:rPr lang="en-US" dirty="0" err="1"/>
              <a:t>jQuery</a:t>
            </a:r>
            <a:r>
              <a:rPr lang="en-US" dirty="0"/>
              <a:t> Code </a:t>
            </a:r>
            <a:r>
              <a:rPr lang="en-US" dirty="0" smtClean="0"/>
              <a:t>animate a box for a click event.</a:t>
            </a:r>
          </a:p>
          <a:p>
            <a:r>
              <a:rPr lang="en-US" dirty="0" smtClean="0"/>
              <a:t>Write a </a:t>
            </a:r>
            <a:r>
              <a:rPr lang="en-US" dirty="0" err="1" smtClean="0"/>
              <a:t>jQuery</a:t>
            </a:r>
            <a:r>
              <a:rPr lang="en-US" dirty="0"/>
              <a:t> code to </a:t>
            </a:r>
            <a:r>
              <a:rPr lang="en-US" dirty="0" smtClean="0"/>
              <a:t>perform </a:t>
            </a:r>
            <a:r>
              <a:rPr lang="en-US" dirty="0"/>
              <a:t>Fade to </a:t>
            </a:r>
            <a:r>
              <a:rPr lang="en-US" dirty="0" smtClean="0"/>
              <a:t>with </a:t>
            </a:r>
            <a:r>
              <a:rPr lang="en-US" dirty="0"/>
              <a:t>different opacity</a:t>
            </a:r>
          </a:p>
          <a:p>
            <a:endParaRPr lang="en-US" dirty="0"/>
          </a:p>
        </p:txBody>
      </p:sp>
    </p:spTree>
    <p:extLst>
      <p:ext uri="{BB962C8B-B14F-4D97-AF65-F5344CB8AC3E}">
        <p14:creationId xmlns:p14="http://schemas.microsoft.com/office/powerpoint/2010/main" val="11096711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marL="0" indent="0">
              <a:buNone/>
            </a:pPr>
            <a:r>
              <a:rPr lang="en-US" dirty="0"/>
              <a:t>&lt;!DOCTYPE html&gt;</a:t>
            </a:r>
            <a:br>
              <a:rPr lang="en-US" dirty="0"/>
            </a:br>
            <a:r>
              <a:rPr lang="en-US" dirty="0"/>
              <a:t>&lt;html&gt;</a:t>
            </a:r>
            <a:br>
              <a:rPr lang="en-US" dirty="0"/>
            </a:br>
            <a:r>
              <a:rPr lang="en-US" dirty="0"/>
              <a:t>&lt;head&gt;</a:t>
            </a:r>
            <a:br>
              <a:rPr lang="en-US" dirty="0"/>
            </a:br>
            <a:r>
              <a:rPr lang="en-US" dirty="0"/>
              <a:t>&lt;style&gt;</a:t>
            </a:r>
            <a:br>
              <a:rPr lang="en-US" dirty="0"/>
            </a:br>
            <a:r>
              <a:rPr lang="en-US" dirty="0"/>
              <a:t>body {</a:t>
            </a:r>
            <a:br>
              <a:rPr lang="en-US" dirty="0"/>
            </a:br>
            <a:r>
              <a:rPr lang="en-US" dirty="0"/>
              <a:t>  background-color: linen;</a:t>
            </a:r>
            <a:br>
              <a:rPr lang="en-US" dirty="0"/>
            </a:br>
            <a:r>
              <a:rPr lang="en-US" dirty="0"/>
              <a:t>}</a:t>
            </a:r>
            <a:br>
              <a:rPr lang="en-US" dirty="0"/>
            </a:br>
            <a:r>
              <a:rPr lang="en-US" dirty="0"/>
              <a:t/>
            </a:r>
            <a:br>
              <a:rPr lang="en-US" dirty="0"/>
            </a:br>
            <a:r>
              <a:rPr lang="en-US" dirty="0"/>
              <a:t>h1 {</a:t>
            </a:r>
            <a:br>
              <a:rPr lang="en-US" dirty="0"/>
            </a:br>
            <a:r>
              <a:rPr lang="en-US" dirty="0"/>
              <a:t>  color: maroon;</a:t>
            </a:r>
            <a:br>
              <a:rPr lang="en-US" dirty="0"/>
            </a:br>
            <a:r>
              <a:rPr lang="en-US" dirty="0"/>
              <a:t>  margin-left: 40px;</a:t>
            </a:r>
            <a:br>
              <a:rPr lang="en-US" dirty="0"/>
            </a:br>
            <a:r>
              <a:rPr lang="en-US" dirty="0"/>
              <a:t>}</a:t>
            </a:r>
            <a:br>
              <a:rPr lang="en-US" dirty="0"/>
            </a:br>
            <a:r>
              <a:rPr lang="en-US" dirty="0"/>
              <a:t>&lt;/style&gt;</a:t>
            </a:r>
            <a:br>
              <a:rPr lang="en-US" dirty="0"/>
            </a:br>
            <a:r>
              <a:rPr lang="en-US" dirty="0"/>
              <a:t>&lt;/head&gt;</a:t>
            </a:r>
            <a:br>
              <a:rPr lang="en-US" dirty="0"/>
            </a:br>
            <a:r>
              <a:rPr lang="en-US" dirty="0"/>
              <a:t>&lt;body&gt;</a:t>
            </a:r>
          </a:p>
        </p:txBody>
      </p:sp>
    </p:spTree>
    <p:extLst>
      <p:ext uri="{BB962C8B-B14F-4D97-AF65-F5344CB8AC3E}">
        <p14:creationId xmlns:p14="http://schemas.microsoft.com/office/powerpoint/2010/main" val="42271452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Inline CSS</a:t>
            </a:r>
          </a:p>
          <a:p>
            <a:r>
              <a:rPr lang="en-US" dirty="0"/>
              <a:t>An inline style may be used to apply a unique style for a single element.</a:t>
            </a:r>
          </a:p>
          <a:p>
            <a:r>
              <a:rPr lang="en-US" dirty="0"/>
              <a:t>To use inline styles, add the style attribute to the relevant element. The style attribute can contain any CSS property.</a:t>
            </a:r>
          </a:p>
          <a:p>
            <a:endParaRPr lang="en-US" dirty="0"/>
          </a:p>
        </p:txBody>
      </p:sp>
    </p:spTree>
    <p:extLst>
      <p:ext uri="{BB962C8B-B14F-4D97-AF65-F5344CB8AC3E}">
        <p14:creationId xmlns:p14="http://schemas.microsoft.com/office/powerpoint/2010/main" val="3263327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304800"/>
            <a:ext cx="7772400" cy="1470025"/>
          </a:xfrm>
        </p:spPr>
        <p:txBody>
          <a:bodyPr/>
          <a:lstStyle/>
          <a:p>
            <a:r>
              <a:rPr lang="en-US" b="1" dirty="0" smtClean="0">
                <a:solidFill>
                  <a:srgbClr val="FF0066"/>
                </a:solidFill>
                <a:latin typeface="Monotype Corsiva" pitchFamily="66" charset="0"/>
              </a:rPr>
              <a:t>HTML</a:t>
            </a:r>
            <a:endParaRPr lang="en-US" b="1" dirty="0"/>
          </a:p>
        </p:txBody>
      </p:sp>
      <p:sp>
        <p:nvSpPr>
          <p:cNvPr id="3" name="Subtitle 2"/>
          <p:cNvSpPr>
            <a:spLocks noGrp="1"/>
          </p:cNvSpPr>
          <p:nvPr>
            <p:ph type="subTitle" idx="1"/>
          </p:nvPr>
        </p:nvSpPr>
        <p:spPr>
          <a:xfrm>
            <a:off x="381000" y="1752600"/>
            <a:ext cx="8382000" cy="4724400"/>
          </a:xfrm>
        </p:spPr>
        <p:txBody>
          <a:bodyPr>
            <a:normAutofit/>
          </a:bodyPr>
          <a:lstStyle/>
          <a:p>
            <a:pPr algn="l"/>
            <a:r>
              <a:rPr lang="en-US" dirty="0" smtClean="0">
                <a:solidFill>
                  <a:schemeClr val="tx1"/>
                </a:solidFill>
              </a:rPr>
              <a:t> </a:t>
            </a:r>
            <a:br>
              <a:rPr lang="en-US" dirty="0" smtClean="0">
                <a:solidFill>
                  <a:schemeClr val="tx1"/>
                </a:solidFill>
              </a:rPr>
            </a:br>
            <a:endParaRPr lang="en-US" dirty="0">
              <a:solidFill>
                <a:schemeClr val="tx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780103243"/>
              </p:ext>
            </p:extLst>
          </p:nvPr>
        </p:nvGraphicFramePr>
        <p:xfrm>
          <a:off x="494714" y="2286000"/>
          <a:ext cx="8229600" cy="2842294"/>
        </p:xfrm>
        <a:graphic>
          <a:graphicData uri="http://schemas.openxmlformats.org/drawingml/2006/table">
            <a:tbl>
              <a:tblPr/>
              <a:tblGrid>
                <a:gridCol w="4114800"/>
                <a:gridCol w="4114800"/>
              </a:tblGrid>
              <a:tr h="406042">
                <a:tc>
                  <a:txBody>
                    <a:bodyPr/>
                    <a:lstStyle/>
                    <a:p>
                      <a:pPr algn="l" fontAlgn="t"/>
                      <a:r>
                        <a:rPr lang="en-US" sz="1700" dirty="0">
                          <a:effectLst/>
                        </a:rPr>
                        <a:t>Version</a:t>
                      </a:r>
                    </a:p>
                  </a:txBody>
                  <a:tcPr marL="145015"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a:effectLst/>
                        </a:rPr>
                        <a:t>Year</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06042">
                <a:tc>
                  <a:txBody>
                    <a:bodyPr/>
                    <a:lstStyle/>
                    <a:p>
                      <a:pPr algn="l" fontAlgn="t"/>
                      <a:r>
                        <a:rPr lang="en-US" sz="1700">
                          <a:effectLst/>
                        </a:rPr>
                        <a:t>HTML</a:t>
                      </a:r>
                    </a:p>
                  </a:txBody>
                  <a:tcPr marL="145015"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700">
                          <a:effectLst/>
                        </a:rPr>
                        <a:t>1991</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406042">
                <a:tc>
                  <a:txBody>
                    <a:bodyPr/>
                    <a:lstStyle/>
                    <a:p>
                      <a:pPr algn="l" fontAlgn="t"/>
                      <a:r>
                        <a:rPr lang="en-US" sz="1700">
                          <a:effectLst/>
                        </a:rPr>
                        <a:t>HTML 2.0</a:t>
                      </a:r>
                    </a:p>
                  </a:txBody>
                  <a:tcPr marL="145015"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a:effectLst/>
                        </a:rPr>
                        <a:t>1995</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06042">
                <a:tc>
                  <a:txBody>
                    <a:bodyPr/>
                    <a:lstStyle/>
                    <a:p>
                      <a:pPr algn="l" fontAlgn="t"/>
                      <a:r>
                        <a:rPr lang="en-US" sz="1700">
                          <a:effectLst/>
                        </a:rPr>
                        <a:t>HTML 3.2</a:t>
                      </a:r>
                    </a:p>
                  </a:txBody>
                  <a:tcPr marL="145015"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700">
                          <a:effectLst/>
                        </a:rPr>
                        <a:t>1997</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406042">
                <a:tc>
                  <a:txBody>
                    <a:bodyPr/>
                    <a:lstStyle/>
                    <a:p>
                      <a:pPr algn="l" fontAlgn="t"/>
                      <a:r>
                        <a:rPr lang="en-US" sz="1700">
                          <a:effectLst/>
                        </a:rPr>
                        <a:t>HTML 4.01</a:t>
                      </a:r>
                    </a:p>
                  </a:txBody>
                  <a:tcPr marL="145015"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a:effectLst/>
                        </a:rPr>
                        <a:t>1999</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06042">
                <a:tc>
                  <a:txBody>
                    <a:bodyPr/>
                    <a:lstStyle/>
                    <a:p>
                      <a:pPr algn="l" fontAlgn="t"/>
                      <a:r>
                        <a:rPr lang="en-US" sz="1700">
                          <a:effectLst/>
                        </a:rPr>
                        <a:t>XHTML</a:t>
                      </a:r>
                    </a:p>
                  </a:txBody>
                  <a:tcPr marL="145015"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700">
                          <a:effectLst/>
                        </a:rPr>
                        <a:t>2000</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406042">
                <a:tc>
                  <a:txBody>
                    <a:bodyPr/>
                    <a:lstStyle/>
                    <a:p>
                      <a:pPr algn="l" fontAlgn="t"/>
                      <a:r>
                        <a:rPr lang="en-US" sz="1700">
                          <a:effectLst/>
                        </a:rPr>
                        <a:t>HTML5</a:t>
                      </a:r>
                    </a:p>
                  </a:txBody>
                  <a:tcPr marL="145015"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700" dirty="0">
                          <a:effectLst/>
                        </a:rPr>
                        <a:t>2014</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
        <p:nvSpPr>
          <p:cNvPr id="5" name="Rectangle 1"/>
          <p:cNvSpPr>
            <a:spLocks noChangeArrowheads="1"/>
          </p:cNvSpPr>
          <p:nvPr/>
        </p:nvSpPr>
        <p:spPr bwMode="auto">
          <a:xfrm>
            <a:off x="457200" y="2441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
            </a:r>
            <a:br>
              <a:rPr kumimoji="0" lang="en-US" sz="1800" b="0" i="0" u="none" strike="noStrike" cap="none" normalizeH="0" baseline="0" smtClean="0">
                <a:ln>
                  <a:noFill/>
                </a:ln>
                <a:solidFill>
                  <a:schemeClr val="tx1"/>
                </a:solidFill>
                <a:effectLst/>
                <a:latin typeface="Arial" charset="0"/>
                <a:cs typeface="Arial" charset="0"/>
              </a:rPr>
            </a:br>
            <a:endParaRPr kumimoji="0" lang="en-US" sz="1800" b="0"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30617775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&lt;!DOCTYPE html&gt;</a:t>
            </a:r>
            <a:br>
              <a:rPr lang="en-US" dirty="0"/>
            </a:br>
            <a:r>
              <a:rPr lang="en-US" dirty="0"/>
              <a:t>&lt;html&gt;</a:t>
            </a:r>
            <a:br>
              <a:rPr lang="en-US" dirty="0"/>
            </a:br>
            <a:r>
              <a:rPr lang="en-US" dirty="0"/>
              <a:t>&lt;body&gt;</a:t>
            </a:r>
            <a:br>
              <a:rPr lang="en-US" dirty="0"/>
            </a:br>
            <a:r>
              <a:rPr lang="en-US" dirty="0"/>
              <a:t/>
            </a:r>
            <a:br>
              <a:rPr lang="en-US" dirty="0"/>
            </a:br>
            <a:r>
              <a:rPr lang="en-US" dirty="0"/>
              <a:t>&lt;h1 style="</a:t>
            </a:r>
            <a:r>
              <a:rPr lang="en-US" dirty="0" err="1"/>
              <a:t>color:blue;text-align:center</a:t>
            </a:r>
            <a:r>
              <a:rPr lang="en-US" dirty="0"/>
              <a:t>;"&gt;This is a heading&lt;/h1&gt;</a:t>
            </a:r>
            <a:br>
              <a:rPr lang="en-US" dirty="0"/>
            </a:br>
            <a:r>
              <a:rPr lang="en-US" dirty="0"/>
              <a:t>&lt;p style="</a:t>
            </a:r>
            <a:r>
              <a:rPr lang="en-US" dirty="0" err="1"/>
              <a:t>color:red</a:t>
            </a:r>
            <a:r>
              <a:rPr lang="en-US" dirty="0"/>
              <a:t>;"&gt;This is a paragraph.&lt;/p&gt;</a:t>
            </a:r>
            <a:br>
              <a:rPr lang="en-US" dirty="0"/>
            </a:br>
            <a:r>
              <a:rPr lang="en-US" dirty="0"/>
              <a:t/>
            </a:r>
            <a:br>
              <a:rPr lang="en-US" dirty="0"/>
            </a:br>
            <a:r>
              <a:rPr lang="en-US" dirty="0"/>
              <a:t>&lt;/body&gt;</a:t>
            </a:r>
            <a:br>
              <a:rPr lang="en-US" dirty="0"/>
            </a:br>
            <a:r>
              <a:rPr lang="en-US" dirty="0"/>
              <a:t>&lt;/html&gt;</a:t>
            </a:r>
          </a:p>
        </p:txBody>
      </p:sp>
    </p:spTree>
    <p:extLst>
      <p:ext uri="{BB962C8B-B14F-4D97-AF65-F5344CB8AC3E}">
        <p14:creationId xmlns:p14="http://schemas.microsoft.com/office/powerpoint/2010/main" val="2510978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fontScale="92500" lnSpcReduction="20000"/>
          </a:bodyPr>
          <a:lstStyle/>
          <a:p>
            <a:pPr marL="0" indent="0">
              <a:buNone/>
            </a:pPr>
            <a:r>
              <a:rPr lang="en-US" dirty="0" smtClean="0"/>
              <a:t>JavaScript </a:t>
            </a:r>
            <a:r>
              <a:rPr lang="en-US" dirty="0"/>
              <a:t>is one of the </a:t>
            </a:r>
            <a:r>
              <a:rPr lang="en-US" b="1" dirty="0"/>
              <a:t>3 languages</a:t>
            </a:r>
            <a:r>
              <a:rPr lang="en-US" dirty="0"/>
              <a:t> all web developers </a:t>
            </a:r>
            <a:r>
              <a:rPr lang="en-US" b="1" dirty="0"/>
              <a:t>must</a:t>
            </a:r>
            <a:r>
              <a:rPr lang="en-US" dirty="0"/>
              <a:t> learn:</a:t>
            </a:r>
          </a:p>
          <a:p>
            <a:pPr marL="0" indent="0">
              <a:buNone/>
            </a:pPr>
            <a:r>
              <a:rPr lang="en-US" dirty="0"/>
              <a:t>   1. </a:t>
            </a:r>
            <a:r>
              <a:rPr lang="en-US" b="1" dirty="0"/>
              <a:t>HTML</a:t>
            </a:r>
            <a:r>
              <a:rPr lang="en-US" dirty="0"/>
              <a:t> to define the content of web pages</a:t>
            </a:r>
          </a:p>
          <a:p>
            <a:pPr marL="0" indent="0">
              <a:buNone/>
            </a:pPr>
            <a:r>
              <a:rPr lang="en-US" dirty="0"/>
              <a:t>   2. </a:t>
            </a:r>
            <a:r>
              <a:rPr lang="en-US" b="1" dirty="0"/>
              <a:t>CSS</a:t>
            </a:r>
            <a:r>
              <a:rPr lang="en-US" dirty="0"/>
              <a:t> to specify the layout of web pages</a:t>
            </a:r>
          </a:p>
          <a:p>
            <a:pPr marL="0" indent="0">
              <a:buNone/>
            </a:pPr>
            <a:r>
              <a:rPr lang="en-US" dirty="0"/>
              <a:t>   3. </a:t>
            </a:r>
            <a:r>
              <a:rPr lang="en-US" b="1" dirty="0"/>
              <a:t>JavaScript</a:t>
            </a:r>
            <a:r>
              <a:rPr lang="en-US" dirty="0"/>
              <a:t> to program the behavior of web pages</a:t>
            </a:r>
          </a:p>
          <a:p>
            <a:pPr marL="0" indent="0" algn="just">
              <a:buNone/>
            </a:pPr>
            <a:r>
              <a:rPr lang="en-US" dirty="0"/>
              <a:t>Web pages are not the only place where JavaScript is used. Many desktop and server programs use JavaScript</a:t>
            </a:r>
            <a:r>
              <a:rPr lang="en-US" dirty="0" smtClean="0"/>
              <a:t>.</a:t>
            </a:r>
          </a:p>
          <a:p>
            <a:pPr marL="0" indent="0" algn="just">
              <a:buNone/>
            </a:pPr>
            <a:r>
              <a:rPr lang="en-US" dirty="0" smtClean="0"/>
              <a:t>Node.js </a:t>
            </a:r>
            <a:r>
              <a:rPr lang="en-US" dirty="0"/>
              <a:t>is the best known</a:t>
            </a:r>
            <a:r>
              <a:rPr lang="en-US" dirty="0" smtClean="0"/>
              <a:t>.</a:t>
            </a:r>
          </a:p>
          <a:p>
            <a:pPr marL="0" indent="0" algn="just">
              <a:buNone/>
            </a:pPr>
            <a:r>
              <a:rPr lang="en-US" dirty="0" smtClean="0"/>
              <a:t> </a:t>
            </a:r>
            <a:r>
              <a:rPr lang="en-US" dirty="0"/>
              <a:t>Some databases, like </a:t>
            </a:r>
            <a:r>
              <a:rPr lang="en-US" dirty="0" err="1"/>
              <a:t>MongoDB</a:t>
            </a:r>
            <a:r>
              <a:rPr lang="en-US" dirty="0"/>
              <a:t> and </a:t>
            </a:r>
            <a:r>
              <a:rPr lang="en-US" dirty="0" err="1"/>
              <a:t>CouchDB</a:t>
            </a:r>
            <a:r>
              <a:rPr lang="en-US" dirty="0"/>
              <a:t>, also use JavaScript as their programming language.</a:t>
            </a:r>
          </a:p>
          <a:p>
            <a:pPr marL="0" indent="0">
              <a:buNone/>
            </a:pPr>
            <a:endParaRPr lang="en-US" dirty="0"/>
          </a:p>
        </p:txBody>
      </p:sp>
    </p:spTree>
    <p:extLst>
      <p:ext uri="{BB962C8B-B14F-4D97-AF65-F5344CB8AC3E}">
        <p14:creationId xmlns:p14="http://schemas.microsoft.com/office/powerpoint/2010/main" val="26885563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66"/>
                </a:solidFill>
                <a:latin typeface="Monotype Corsiva" pitchFamily="66" charset="0"/>
              </a:rPr>
              <a:t>JavaScript</a:t>
            </a:r>
          </a:p>
        </p:txBody>
      </p:sp>
      <p:sp>
        <p:nvSpPr>
          <p:cNvPr id="3" name="Content Placeholder 2"/>
          <p:cNvSpPr>
            <a:spLocks noGrp="1"/>
          </p:cNvSpPr>
          <p:nvPr>
            <p:ph idx="1"/>
          </p:nvPr>
        </p:nvSpPr>
        <p:spPr/>
        <p:txBody>
          <a:bodyPr/>
          <a:lstStyle/>
          <a:p>
            <a:pPr marL="0" indent="0">
              <a:buNone/>
            </a:pPr>
            <a:r>
              <a:rPr lang="en-US" b="1" dirty="0"/>
              <a:t>JavaScript Can Change HTML Content</a:t>
            </a:r>
          </a:p>
          <a:p>
            <a:pPr marL="0" indent="0">
              <a:buNone/>
            </a:pPr>
            <a:r>
              <a:rPr lang="en-US" dirty="0"/>
              <a:t>&lt;p id="demo1"&gt; Hello All &lt;/p&gt;</a:t>
            </a:r>
          </a:p>
          <a:p>
            <a:pPr marL="0" indent="0">
              <a:buNone/>
            </a:pPr>
            <a:r>
              <a:rPr lang="en-US" dirty="0"/>
              <a:t>&lt;button type="button" </a:t>
            </a:r>
            <a:r>
              <a:rPr lang="en-US" dirty="0" err="1"/>
              <a:t>onclick</a:t>
            </a:r>
            <a:r>
              <a:rPr lang="en-US" dirty="0"/>
              <a:t>='</a:t>
            </a:r>
            <a:r>
              <a:rPr lang="en-US" dirty="0" err="1"/>
              <a:t>document.getElementById</a:t>
            </a:r>
            <a:r>
              <a:rPr lang="en-US" dirty="0"/>
              <a:t>("demo1").</a:t>
            </a:r>
            <a:r>
              <a:rPr lang="en-US" dirty="0" err="1"/>
              <a:t>innerHTML</a:t>
            </a:r>
            <a:r>
              <a:rPr lang="en-US" dirty="0"/>
              <a:t>="HELLO"'&gt;Click &lt;/button&gt;</a:t>
            </a:r>
          </a:p>
        </p:txBody>
      </p:sp>
    </p:spTree>
    <p:extLst>
      <p:ext uri="{BB962C8B-B14F-4D97-AF65-F5344CB8AC3E}">
        <p14:creationId xmlns:p14="http://schemas.microsoft.com/office/powerpoint/2010/main" val="530733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JavaScript accepts both double and single quotes</a:t>
            </a:r>
            <a:r>
              <a:rPr lang="en-US" dirty="0" smtClean="0"/>
              <a:t>:</a:t>
            </a:r>
          </a:p>
          <a:p>
            <a:r>
              <a:rPr lang="en-US" dirty="0"/>
              <a:t>JavaScript Can Change HTML Styles (</a:t>
            </a:r>
            <a:r>
              <a:rPr lang="en-US" dirty="0" smtClean="0"/>
              <a:t>CSS)</a:t>
            </a:r>
          </a:p>
          <a:p>
            <a:r>
              <a:rPr lang="en-US" dirty="0"/>
              <a:t>&lt;p id="demo1"&gt; Hello All &lt;/p&gt;</a:t>
            </a:r>
          </a:p>
          <a:p>
            <a:r>
              <a:rPr lang="en-US" dirty="0"/>
              <a:t>&lt;button type="button" </a:t>
            </a:r>
            <a:r>
              <a:rPr lang="en-US" dirty="0" err="1"/>
              <a:t>onclick</a:t>
            </a:r>
            <a:r>
              <a:rPr lang="en-US" dirty="0"/>
              <a:t>='</a:t>
            </a:r>
            <a:r>
              <a:rPr lang="en-US" dirty="0" err="1"/>
              <a:t>document.getElementById</a:t>
            </a:r>
            <a:r>
              <a:rPr lang="en-US" dirty="0"/>
              <a:t>("demo1").</a:t>
            </a:r>
            <a:r>
              <a:rPr lang="en-US" dirty="0" err="1"/>
              <a:t>innerHTML</a:t>
            </a:r>
            <a:r>
              <a:rPr lang="en-US" dirty="0"/>
              <a:t>="HELLO"'&gt;Click &lt;/button&gt;</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77552653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JavaScript Can Hide HTML Elements</a:t>
            </a:r>
          </a:p>
          <a:p>
            <a:pPr marL="0" indent="0">
              <a:buNone/>
            </a:pPr>
            <a:r>
              <a:rPr lang="en-US" dirty="0"/>
              <a:t>&lt;p id="demo3"&gt; Hide&lt;/p&gt;</a:t>
            </a:r>
          </a:p>
          <a:p>
            <a:pPr marL="0" indent="0">
              <a:buNone/>
            </a:pPr>
            <a:r>
              <a:rPr lang="en-US" dirty="0"/>
              <a:t>&lt;button type="button" </a:t>
            </a:r>
            <a:r>
              <a:rPr lang="en-US" dirty="0" err="1"/>
              <a:t>onclick</a:t>
            </a:r>
            <a:r>
              <a:rPr lang="en-US" dirty="0"/>
              <a:t>="</a:t>
            </a:r>
            <a:r>
              <a:rPr lang="en-US" dirty="0" err="1"/>
              <a:t>document.getElementById</a:t>
            </a:r>
            <a:r>
              <a:rPr lang="en-US" dirty="0"/>
              <a:t>('demo3').</a:t>
            </a:r>
            <a:r>
              <a:rPr lang="en-US" dirty="0" err="1"/>
              <a:t>style.display</a:t>
            </a:r>
            <a:r>
              <a:rPr lang="en-US" dirty="0"/>
              <a:t>='none'"&gt;Hide All&lt;/button&gt;</a:t>
            </a:r>
          </a:p>
        </p:txBody>
      </p:sp>
    </p:spTree>
    <p:extLst>
      <p:ext uri="{BB962C8B-B14F-4D97-AF65-F5344CB8AC3E}">
        <p14:creationId xmlns:p14="http://schemas.microsoft.com/office/powerpoint/2010/main" val="34574709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04800" y="381000"/>
            <a:ext cx="8229600" cy="4525963"/>
          </a:xfrm>
        </p:spPr>
        <p:txBody>
          <a:bodyPr>
            <a:noAutofit/>
          </a:bodyPr>
          <a:lstStyle/>
          <a:p>
            <a:r>
              <a:rPr lang="en-US" sz="2800" dirty="0" smtClean="0"/>
              <a:t>&lt;</a:t>
            </a:r>
            <a:r>
              <a:rPr lang="en-US" sz="2800" dirty="0"/>
              <a:t>p&gt;JavaScript can show hidden HTML elements.&lt;/p&gt;</a:t>
            </a:r>
          </a:p>
          <a:p>
            <a:endParaRPr lang="en-US" sz="2800" dirty="0"/>
          </a:p>
          <a:p>
            <a:r>
              <a:rPr lang="en-US" sz="2800" dirty="0"/>
              <a:t>&lt;p id="demo" style="</a:t>
            </a:r>
            <a:r>
              <a:rPr lang="en-US" sz="2800" dirty="0" err="1"/>
              <a:t>display:none</a:t>
            </a:r>
            <a:r>
              <a:rPr lang="en-US" sz="2800" dirty="0"/>
              <a:t>"&gt;Hello JavaScript!&lt;/p&gt;</a:t>
            </a:r>
          </a:p>
          <a:p>
            <a:endParaRPr lang="en-US" sz="2800" dirty="0"/>
          </a:p>
          <a:p>
            <a:r>
              <a:rPr lang="en-US" sz="2800" dirty="0"/>
              <a:t>&lt;button type="button" </a:t>
            </a:r>
            <a:r>
              <a:rPr lang="en-US" sz="2800" dirty="0" err="1"/>
              <a:t>onclick</a:t>
            </a:r>
            <a:r>
              <a:rPr lang="en-US" sz="2800" dirty="0"/>
              <a:t>="</a:t>
            </a:r>
            <a:r>
              <a:rPr lang="en-US" sz="2800" dirty="0" err="1"/>
              <a:t>document.getElementById</a:t>
            </a:r>
            <a:r>
              <a:rPr lang="en-US" sz="2800" dirty="0"/>
              <a:t>('demo').</a:t>
            </a:r>
            <a:r>
              <a:rPr lang="en-US" sz="2800" dirty="0" err="1"/>
              <a:t>style.display</a:t>
            </a:r>
            <a:r>
              <a:rPr lang="en-US" sz="2800" dirty="0"/>
              <a:t>='block'"&gt;Click !&lt;/button&gt;</a:t>
            </a:r>
          </a:p>
          <a:p>
            <a:endParaRPr lang="en-US" sz="2800" dirty="0"/>
          </a:p>
          <a:p>
            <a:r>
              <a:rPr lang="en-US" sz="2800" dirty="0"/>
              <a:t>&lt;/body&gt;</a:t>
            </a:r>
          </a:p>
          <a:p>
            <a:r>
              <a:rPr lang="en-US" sz="2800" dirty="0"/>
              <a:t>&lt;/html&gt; </a:t>
            </a:r>
          </a:p>
        </p:txBody>
      </p:sp>
    </p:spTree>
    <p:extLst>
      <p:ext uri="{BB962C8B-B14F-4D97-AF65-F5344CB8AC3E}">
        <p14:creationId xmlns:p14="http://schemas.microsoft.com/office/powerpoint/2010/main" val="301465863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solidFill>
                  <a:srgbClr val="FF0000"/>
                </a:solidFill>
              </a:rPr>
              <a:t>In HTML, JavaScript code must be inserted between &lt;script&gt; and &lt;/script&gt; tags</a:t>
            </a:r>
            <a:r>
              <a:rPr lang="en-US" dirty="0" smtClean="0">
                <a:solidFill>
                  <a:srgbClr val="FF0000"/>
                </a:solidFill>
              </a:rPr>
              <a:t>.</a:t>
            </a:r>
          </a:p>
          <a:p>
            <a:pPr marL="0" indent="0">
              <a:buNone/>
            </a:pPr>
            <a:r>
              <a:rPr lang="en-US" dirty="0"/>
              <a:t>&lt;script&gt;</a:t>
            </a:r>
          </a:p>
          <a:p>
            <a:pPr marL="0" indent="0">
              <a:buNone/>
            </a:pPr>
            <a:r>
              <a:rPr lang="en-US" dirty="0" err="1"/>
              <a:t>document.getElementById</a:t>
            </a:r>
            <a:r>
              <a:rPr lang="en-US" dirty="0"/>
              <a:t>("demo5").</a:t>
            </a:r>
            <a:r>
              <a:rPr lang="en-US" dirty="0" err="1"/>
              <a:t>innerHTML</a:t>
            </a:r>
            <a:r>
              <a:rPr lang="en-US" dirty="0"/>
              <a:t> = "Java Script";</a:t>
            </a:r>
          </a:p>
          <a:p>
            <a:pPr marL="0" indent="0">
              <a:buNone/>
            </a:pPr>
            <a:r>
              <a:rPr lang="en-US" dirty="0"/>
              <a:t>&lt;/script&gt;</a:t>
            </a:r>
          </a:p>
        </p:txBody>
      </p:sp>
    </p:spTree>
    <p:extLst>
      <p:ext uri="{BB962C8B-B14F-4D97-AF65-F5344CB8AC3E}">
        <p14:creationId xmlns:p14="http://schemas.microsoft.com/office/powerpoint/2010/main" val="343241435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4525963"/>
          </a:xfrm>
        </p:spPr>
        <p:txBody>
          <a:bodyPr>
            <a:noAutofit/>
          </a:bodyPr>
          <a:lstStyle/>
          <a:p>
            <a:r>
              <a:rPr lang="en-US" sz="2000" dirty="0"/>
              <a:t>Scripts can be placed in the &lt;body&gt;, or in the &lt;head&gt; section of an HTML page, or in both</a:t>
            </a:r>
            <a:r>
              <a:rPr lang="en-US" sz="2000" dirty="0" smtClean="0"/>
              <a:t>.</a:t>
            </a:r>
          </a:p>
          <a:p>
            <a:endParaRPr lang="en-US" sz="2000" dirty="0"/>
          </a:p>
          <a:p>
            <a:pPr marL="0" indent="0">
              <a:buNone/>
            </a:pPr>
            <a:r>
              <a:rPr lang="en-US" sz="2000" dirty="0"/>
              <a:t>&lt;!DOCTYPE html&gt;</a:t>
            </a:r>
          </a:p>
          <a:p>
            <a:pPr marL="0" indent="0">
              <a:buNone/>
            </a:pPr>
            <a:r>
              <a:rPr lang="en-US" sz="2000" dirty="0"/>
              <a:t>&lt;html&gt;</a:t>
            </a:r>
          </a:p>
          <a:p>
            <a:pPr marL="0" indent="0">
              <a:buNone/>
            </a:pPr>
            <a:r>
              <a:rPr lang="en-US" sz="2000" dirty="0"/>
              <a:t>&lt;head&gt;</a:t>
            </a:r>
          </a:p>
          <a:p>
            <a:pPr marL="0" indent="0">
              <a:buNone/>
            </a:pPr>
            <a:r>
              <a:rPr lang="en-US" sz="2000" dirty="0"/>
              <a:t>&lt;script&gt;</a:t>
            </a:r>
          </a:p>
          <a:p>
            <a:pPr marL="0" indent="0">
              <a:buNone/>
            </a:pPr>
            <a:r>
              <a:rPr lang="en-US" sz="2000" dirty="0"/>
              <a:t>function </a:t>
            </a:r>
            <a:r>
              <a:rPr lang="en-US" sz="2000" dirty="0" err="1"/>
              <a:t>funct</a:t>
            </a:r>
            <a:r>
              <a:rPr lang="en-US" sz="2000" dirty="0"/>
              <a:t>()</a:t>
            </a:r>
          </a:p>
          <a:p>
            <a:pPr marL="0" indent="0">
              <a:buNone/>
            </a:pPr>
            <a:r>
              <a:rPr lang="en-US" sz="2000" dirty="0"/>
              <a:t>{</a:t>
            </a:r>
          </a:p>
          <a:p>
            <a:pPr marL="0" indent="0">
              <a:buNone/>
            </a:pPr>
            <a:r>
              <a:rPr lang="en-US" sz="2000" dirty="0" err="1"/>
              <a:t>document.getElementById</a:t>
            </a:r>
            <a:r>
              <a:rPr lang="en-US" sz="2000" dirty="0"/>
              <a:t>("demo").</a:t>
            </a:r>
            <a:r>
              <a:rPr lang="en-US" sz="2000" dirty="0" err="1"/>
              <a:t>innerHTML</a:t>
            </a:r>
            <a:r>
              <a:rPr lang="en-US" sz="2000" dirty="0"/>
              <a:t>="Paragraph Changed";</a:t>
            </a:r>
          </a:p>
          <a:p>
            <a:pPr marL="0" indent="0">
              <a:buNone/>
            </a:pPr>
            <a:r>
              <a:rPr lang="en-US" sz="2000" dirty="0"/>
              <a:t>}</a:t>
            </a:r>
          </a:p>
          <a:p>
            <a:pPr marL="0" indent="0">
              <a:buNone/>
            </a:pPr>
            <a:r>
              <a:rPr lang="en-US" sz="2000" dirty="0" smtClean="0"/>
              <a:t>&lt;/</a:t>
            </a:r>
            <a:r>
              <a:rPr lang="en-US" sz="2000" dirty="0"/>
              <a:t>script&gt;</a:t>
            </a:r>
          </a:p>
          <a:p>
            <a:pPr marL="0" indent="0">
              <a:buNone/>
            </a:pPr>
            <a:r>
              <a:rPr lang="en-US" sz="2000" dirty="0" smtClean="0"/>
              <a:t>&lt;/</a:t>
            </a:r>
            <a:r>
              <a:rPr lang="en-US" sz="2000" dirty="0"/>
              <a:t>head&gt;</a:t>
            </a:r>
          </a:p>
          <a:p>
            <a:pPr marL="0" indent="0">
              <a:buNone/>
            </a:pPr>
            <a:r>
              <a:rPr lang="en-US" sz="2000" dirty="0"/>
              <a:t>&lt;body&gt;</a:t>
            </a:r>
          </a:p>
          <a:p>
            <a:pPr marL="0" indent="0">
              <a:buNone/>
            </a:pPr>
            <a:r>
              <a:rPr lang="en-US" sz="2000" dirty="0"/>
              <a:t>&lt;p id="demo"&gt;</a:t>
            </a:r>
            <a:r>
              <a:rPr lang="en-US" sz="2000" dirty="0" err="1"/>
              <a:t>Pragraph</a:t>
            </a:r>
            <a:r>
              <a:rPr lang="en-US" sz="2000" dirty="0"/>
              <a:t>&lt;/p&gt;</a:t>
            </a:r>
          </a:p>
          <a:p>
            <a:pPr marL="0" indent="0">
              <a:buNone/>
            </a:pPr>
            <a:r>
              <a:rPr lang="en-US" sz="2000" dirty="0"/>
              <a:t>&lt;button type="button" </a:t>
            </a:r>
            <a:r>
              <a:rPr lang="en-US" sz="2000" dirty="0" err="1"/>
              <a:t>onclick</a:t>
            </a:r>
            <a:r>
              <a:rPr lang="en-US" sz="2000" dirty="0"/>
              <a:t>="</a:t>
            </a:r>
            <a:r>
              <a:rPr lang="en-US" sz="2000" dirty="0" err="1"/>
              <a:t>funct</a:t>
            </a:r>
            <a:r>
              <a:rPr lang="en-US" sz="2000" dirty="0"/>
              <a:t>()"&gt;click&lt;/button&gt;</a:t>
            </a:r>
          </a:p>
          <a:p>
            <a:pPr marL="0" indent="0">
              <a:buNone/>
            </a:pPr>
            <a:r>
              <a:rPr lang="en-US" sz="2000" dirty="0"/>
              <a:t>&lt;/body&gt;</a:t>
            </a:r>
          </a:p>
          <a:p>
            <a:pPr marL="0" indent="0">
              <a:buNone/>
            </a:pPr>
            <a:r>
              <a:rPr lang="en-US" sz="2000" dirty="0"/>
              <a:t>&lt;/html&gt;</a:t>
            </a:r>
          </a:p>
          <a:p>
            <a:endParaRPr lang="en-US" sz="2000" dirty="0"/>
          </a:p>
        </p:txBody>
      </p:sp>
    </p:spTree>
    <p:extLst>
      <p:ext uri="{BB962C8B-B14F-4D97-AF65-F5344CB8AC3E}">
        <p14:creationId xmlns:p14="http://schemas.microsoft.com/office/powerpoint/2010/main" val="338566617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Autofit/>
          </a:bodyPr>
          <a:lstStyle/>
          <a:p>
            <a:pPr marL="0" indent="0">
              <a:buNone/>
            </a:pPr>
            <a:r>
              <a:rPr lang="en-US" sz="3400" dirty="0" smtClean="0"/>
              <a:t>&lt;</a:t>
            </a:r>
            <a:r>
              <a:rPr lang="en-US" sz="3400" dirty="0"/>
              <a:t>p id="demo"&gt;</a:t>
            </a:r>
            <a:r>
              <a:rPr lang="en-US" sz="3400" dirty="0" smtClean="0"/>
              <a:t>Paragraph</a:t>
            </a:r>
            <a:r>
              <a:rPr lang="en-US" sz="3400" dirty="0"/>
              <a:t>&lt;/p&gt;</a:t>
            </a:r>
          </a:p>
          <a:p>
            <a:pPr marL="0" indent="0">
              <a:buNone/>
            </a:pPr>
            <a:r>
              <a:rPr lang="en-US" sz="3400" dirty="0"/>
              <a:t>&lt;button type="button" </a:t>
            </a:r>
            <a:r>
              <a:rPr lang="en-US" sz="3400" dirty="0" err="1"/>
              <a:t>onclick</a:t>
            </a:r>
            <a:r>
              <a:rPr lang="en-US" sz="3400" dirty="0"/>
              <a:t>="</a:t>
            </a:r>
            <a:r>
              <a:rPr lang="en-US" sz="3400" dirty="0" err="1"/>
              <a:t>funct</a:t>
            </a:r>
            <a:r>
              <a:rPr lang="en-US" sz="3400" dirty="0"/>
              <a:t>()"&gt;click&lt;/button&gt;</a:t>
            </a:r>
          </a:p>
          <a:p>
            <a:pPr marL="0" indent="0">
              <a:buNone/>
            </a:pPr>
            <a:r>
              <a:rPr lang="en-US" sz="3400" dirty="0"/>
              <a:t>&lt;script&gt;</a:t>
            </a:r>
          </a:p>
          <a:p>
            <a:pPr marL="0" indent="0">
              <a:buNone/>
            </a:pPr>
            <a:r>
              <a:rPr lang="en-US" sz="3400" dirty="0"/>
              <a:t>function </a:t>
            </a:r>
            <a:r>
              <a:rPr lang="en-US" sz="3400" dirty="0" err="1"/>
              <a:t>funct</a:t>
            </a:r>
            <a:r>
              <a:rPr lang="en-US" sz="3400" dirty="0"/>
              <a:t>()</a:t>
            </a:r>
          </a:p>
          <a:p>
            <a:pPr marL="0" indent="0">
              <a:buNone/>
            </a:pPr>
            <a:r>
              <a:rPr lang="en-US" sz="3400" dirty="0"/>
              <a:t>{</a:t>
            </a:r>
          </a:p>
          <a:p>
            <a:pPr marL="0" indent="0">
              <a:buNone/>
            </a:pPr>
            <a:r>
              <a:rPr lang="en-US" sz="3400" dirty="0" err="1"/>
              <a:t>document.getElementById</a:t>
            </a:r>
            <a:r>
              <a:rPr lang="en-US" sz="3400" dirty="0"/>
              <a:t>("demo").</a:t>
            </a:r>
            <a:r>
              <a:rPr lang="en-US" sz="3400" dirty="0" err="1"/>
              <a:t>innerHTML</a:t>
            </a:r>
            <a:r>
              <a:rPr lang="en-US" sz="3400" dirty="0"/>
              <a:t>="Paragraph Changed";</a:t>
            </a:r>
          </a:p>
          <a:p>
            <a:pPr marL="0" indent="0">
              <a:buNone/>
            </a:pPr>
            <a:r>
              <a:rPr lang="en-US" sz="3400" dirty="0"/>
              <a:t>}</a:t>
            </a:r>
          </a:p>
          <a:p>
            <a:pPr marL="0" indent="0">
              <a:buNone/>
            </a:pPr>
            <a:r>
              <a:rPr lang="en-US" sz="3400" dirty="0" smtClean="0"/>
              <a:t>&lt;/</a:t>
            </a:r>
            <a:r>
              <a:rPr lang="en-US" sz="3400" dirty="0"/>
              <a:t>script&gt;</a:t>
            </a:r>
          </a:p>
          <a:p>
            <a:pPr marL="0" indent="0">
              <a:buNone/>
            </a:pPr>
            <a:r>
              <a:rPr lang="en-US" sz="3400" dirty="0"/>
              <a:t>&lt;/body&gt;</a:t>
            </a:r>
          </a:p>
          <a:p>
            <a:pPr marL="0" indent="0">
              <a:buNone/>
            </a:pPr>
            <a:r>
              <a:rPr lang="en-US" sz="3400" dirty="0"/>
              <a:t>&lt;/html&gt;</a:t>
            </a:r>
          </a:p>
          <a:p>
            <a:pPr marL="0" indent="0">
              <a:buNone/>
            </a:pPr>
            <a:endParaRPr lang="en-US" sz="3400" dirty="0"/>
          </a:p>
        </p:txBody>
      </p:sp>
    </p:spTree>
    <p:extLst>
      <p:ext uri="{BB962C8B-B14F-4D97-AF65-F5344CB8AC3E}">
        <p14:creationId xmlns:p14="http://schemas.microsoft.com/office/powerpoint/2010/main" val="207249455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a:t>External JavaScript</a:t>
            </a:r>
          </a:p>
          <a:p>
            <a:r>
              <a:rPr lang="en-US" dirty="0">
                <a:solidFill>
                  <a:srgbClr val="FF0000"/>
                </a:solidFill>
              </a:rPr>
              <a:t>myScript.js</a:t>
            </a:r>
          </a:p>
          <a:p>
            <a:pPr marL="0" indent="0">
              <a:buNone/>
            </a:pPr>
            <a:r>
              <a:rPr lang="en-US" dirty="0"/>
              <a:t>function </a:t>
            </a:r>
            <a:r>
              <a:rPr lang="en-US" dirty="0" err="1"/>
              <a:t>myFunction</a:t>
            </a:r>
            <a:r>
              <a:rPr lang="en-US" dirty="0"/>
              <a:t>() {</a:t>
            </a:r>
            <a:br>
              <a:rPr lang="en-US" dirty="0"/>
            </a:br>
            <a:r>
              <a:rPr lang="en-US" dirty="0"/>
              <a:t> </a:t>
            </a:r>
            <a:r>
              <a:rPr lang="en-US" dirty="0" err="1"/>
              <a:t>document.getElementById</a:t>
            </a:r>
            <a:r>
              <a:rPr lang="en-US" dirty="0"/>
              <a:t>("demo").</a:t>
            </a:r>
            <a:r>
              <a:rPr lang="en-US" dirty="0" err="1"/>
              <a:t>innerHTML</a:t>
            </a:r>
            <a:r>
              <a:rPr lang="en-US" dirty="0"/>
              <a:t> = "Paragraph changed.";</a:t>
            </a:r>
            <a:br>
              <a:rPr lang="en-US" dirty="0"/>
            </a:br>
            <a:r>
              <a:rPr lang="en-US" dirty="0" smtClean="0"/>
              <a:t>}</a:t>
            </a:r>
          </a:p>
          <a:p>
            <a:pPr marL="0" indent="0">
              <a:buNone/>
            </a:pPr>
            <a:endParaRPr lang="en-US" dirty="0"/>
          </a:p>
          <a:p>
            <a:pPr marL="0" indent="0">
              <a:buNone/>
            </a:pPr>
            <a:r>
              <a:rPr lang="en-US" dirty="0"/>
              <a:t>&lt;script </a:t>
            </a:r>
            <a:r>
              <a:rPr lang="en-US" dirty="0" err="1"/>
              <a:t>src</a:t>
            </a:r>
            <a:r>
              <a:rPr lang="en-US" dirty="0"/>
              <a:t>="myScript.js"&gt;&lt;/script&gt;</a:t>
            </a:r>
          </a:p>
        </p:txBody>
      </p:sp>
    </p:spTree>
    <p:extLst>
      <p:ext uri="{BB962C8B-B14F-4D97-AF65-F5344CB8AC3E}">
        <p14:creationId xmlns:p14="http://schemas.microsoft.com/office/powerpoint/2010/main" val="6533563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304800"/>
            <a:ext cx="7772400" cy="1470025"/>
          </a:xfrm>
        </p:spPr>
        <p:txBody>
          <a:bodyPr/>
          <a:lstStyle/>
          <a:p>
            <a:r>
              <a:rPr lang="en-US" b="1" dirty="0" smtClean="0">
                <a:solidFill>
                  <a:srgbClr val="FF0066"/>
                </a:solidFill>
                <a:latin typeface="Monotype Corsiva" pitchFamily="66" charset="0"/>
              </a:rPr>
              <a:t>HTML</a:t>
            </a:r>
            <a:endParaRPr lang="en-US" b="1" dirty="0"/>
          </a:p>
        </p:txBody>
      </p:sp>
      <p:sp>
        <p:nvSpPr>
          <p:cNvPr id="3" name="Subtitle 2"/>
          <p:cNvSpPr>
            <a:spLocks noGrp="1"/>
          </p:cNvSpPr>
          <p:nvPr>
            <p:ph type="subTitle" idx="1"/>
          </p:nvPr>
        </p:nvSpPr>
        <p:spPr>
          <a:xfrm>
            <a:off x="381000" y="1752600"/>
            <a:ext cx="8382000" cy="4724400"/>
          </a:xfrm>
        </p:spPr>
        <p:txBody>
          <a:bodyPr>
            <a:normAutofit/>
          </a:bodyPr>
          <a:lstStyle/>
          <a:p>
            <a:pPr algn="l"/>
            <a:r>
              <a:rPr lang="en-US" dirty="0" smtClean="0">
                <a:solidFill>
                  <a:schemeClr val="tx1"/>
                </a:solidFill>
              </a:rPr>
              <a:t>&lt;!</a:t>
            </a:r>
            <a:r>
              <a:rPr lang="en-US" dirty="0">
                <a:solidFill>
                  <a:schemeClr val="tx1"/>
                </a:solidFill>
              </a:rPr>
              <a:t>DOCTYPE html&gt; </a:t>
            </a:r>
            <a:endParaRPr lang="en-US" dirty="0" smtClean="0">
              <a:solidFill>
                <a:schemeClr val="tx1"/>
              </a:solidFill>
            </a:endParaRPr>
          </a:p>
          <a:p>
            <a:pPr algn="l"/>
            <a:r>
              <a:rPr lang="en-US" dirty="0">
                <a:solidFill>
                  <a:schemeClr val="tx1"/>
                </a:solidFill>
              </a:rPr>
              <a:t> &lt;html&gt; </a:t>
            </a:r>
            <a:endParaRPr lang="en-US" dirty="0" smtClean="0">
              <a:solidFill>
                <a:schemeClr val="tx1"/>
              </a:solidFill>
            </a:endParaRPr>
          </a:p>
          <a:p>
            <a:pPr algn="l"/>
            <a:r>
              <a:rPr lang="en-US" dirty="0">
                <a:solidFill>
                  <a:schemeClr val="tx1"/>
                </a:solidFill>
              </a:rPr>
              <a:t> &lt;head&gt; </a:t>
            </a:r>
            <a:endParaRPr lang="en-US" dirty="0" smtClean="0">
              <a:solidFill>
                <a:schemeClr val="tx1"/>
              </a:solidFill>
            </a:endParaRPr>
          </a:p>
          <a:p>
            <a:pPr algn="l"/>
            <a:r>
              <a:rPr lang="en-US" dirty="0">
                <a:solidFill>
                  <a:schemeClr val="tx1"/>
                </a:solidFill>
              </a:rPr>
              <a:t> &lt;title&gt; </a:t>
            </a:r>
            <a:endParaRPr lang="en-US" dirty="0" smtClean="0">
              <a:solidFill>
                <a:schemeClr val="tx1"/>
              </a:solidFill>
            </a:endParaRPr>
          </a:p>
          <a:p>
            <a:pPr algn="l"/>
            <a:r>
              <a:rPr lang="en-US" dirty="0">
                <a:solidFill>
                  <a:schemeClr val="tx1"/>
                </a:solidFill>
              </a:rPr>
              <a:t> &lt;body&gt; </a:t>
            </a:r>
          </a:p>
          <a:p>
            <a:pPr algn="l"/>
            <a:r>
              <a:rPr lang="en-US" dirty="0">
                <a:solidFill>
                  <a:schemeClr val="tx1"/>
                </a:solidFill>
              </a:rPr>
              <a:t> &lt;h1&gt; </a:t>
            </a:r>
            <a:endParaRPr lang="en-US" dirty="0" smtClean="0">
              <a:solidFill>
                <a:schemeClr val="tx1"/>
              </a:solidFill>
            </a:endParaRPr>
          </a:p>
          <a:p>
            <a:pPr algn="l"/>
            <a:r>
              <a:rPr lang="en-US" dirty="0">
                <a:solidFill>
                  <a:schemeClr val="tx1"/>
                </a:solidFill>
              </a:rPr>
              <a:t> &lt;p&gt; </a:t>
            </a:r>
            <a:br>
              <a:rPr lang="en-US" dirty="0">
                <a:solidFill>
                  <a:schemeClr val="tx1"/>
                </a:solidFill>
              </a:rPr>
            </a:br>
            <a:endParaRPr lang="en-US" dirty="0">
              <a:solidFill>
                <a:schemeClr val="tx1"/>
              </a:solidFill>
            </a:endParaRPr>
          </a:p>
        </p:txBody>
      </p:sp>
    </p:spTree>
    <p:extLst>
      <p:ext uri="{BB962C8B-B14F-4D97-AF65-F5344CB8AC3E}">
        <p14:creationId xmlns:p14="http://schemas.microsoft.com/office/powerpoint/2010/main" val="235017145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External JavaScript Advantages</a:t>
            </a:r>
          </a:p>
          <a:p>
            <a:r>
              <a:rPr lang="en-US" dirty="0"/>
              <a:t>Placing scripts in external files has some advantages:</a:t>
            </a:r>
          </a:p>
          <a:p>
            <a:r>
              <a:rPr lang="en-US" dirty="0"/>
              <a:t>It separates HTML and code</a:t>
            </a:r>
          </a:p>
          <a:p>
            <a:r>
              <a:rPr lang="en-US" dirty="0"/>
              <a:t>It makes HTML and JavaScript easier to read and maintain</a:t>
            </a:r>
          </a:p>
          <a:p>
            <a:r>
              <a:rPr lang="en-US" dirty="0"/>
              <a:t>Cached JavaScript files can speed up page loads</a:t>
            </a:r>
          </a:p>
          <a:p>
            <a:endParaRPr lang="en-US" dirty="0"/>
          </a:p>
        </p:txBody>
      </p:sp>
    </p:spTree>
    <p:extLst>
      <p:ext uri="{BB962C8B-B14F-4D97-AF65-F5344CB8AC3E}">
        <p14:creationId xmlns:p14="http://schemas.microsoft.com/office/powerpoint/2010/main" val="402748547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76200" y="1676400"/>
            <a:ext cx="9220200" cy="4525963"/>
          </a:xfrm>
        </p:spPr>
        <p:txBody>
          <a:bodyPr/>
          <a:lstStyle/>
          <a:p>
            <a:r>
              <a:rPr lang="en-US" dirty="0"/>
              <a:t>Writing into an HTML element, using </a:t>
            </a:r>
            <a:r>
              <a:rPr lang="en-US" b="1" dirty="0" err="1"/>
              <a:t>innerHTML</a:t>
            </a:r>
            <a:r>
              <a:rPr lang="en-US" dirty="0"/>
              <a:t>.</a:t>
            </a:r>
          </a:p>
          <a:p>
            <a:r>
              <a:rPr lang="en-US" dirty="0"/>
              <a:t>Writing into the HTML output using </a:t>
            </a:r>
            <a:r>
              <a:rPr lang="en-US" b="1" dirty="0" err="1"/>
              <a:t>document.write</a:t>
            </a:r>
            <a:r>
              <a:rPr lang="en-US" b="1" dirty="0"/>
              <a:t>()</a:t>
            </a:r>
            <a:r>
              <a:rPr lang="en-US" dirty="0"/>
              <a:t>.</a:t>
            </a:r>
          </a:p>
          <a:p>
            <a:r>
              <a:rPr lang="en-US" dirty="0"/>
              <a:t>Writing into an alert box, using </a:t>
            </a:r>
            <a:r>
              <a:rPr lang="en-US" b="1" dirty="0" err="1"/>
              <a:t>window.alert</a:t>
            </a:r>
            <a:r>
              <a:rPr lang="en-US" b="1" dirty="0" smtClean="0"/>
              <a:t>()</a:t>
            </a:r>
            <a:endParaRPr lang="en-US" dirty="0"/>
          </a:p>
        </p:txBody>
      </p:sp>
    </p:spTree>
    <p:extLst>
      <p:ext uri="{BB962C8B-B14F-4D97-AF65-F5344CB8AC3E}">
        <p14:creationId xmlns:p14="http://schemas.microsoft.com/office/powerpoint/2010/main" val="403137817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r>
              <a:rPr lang="en-US" dirty="0"/>
              <a:t>&lt;p id="demo"&gt;&lt;/p&gt;</a:t>
            </a:r>
          </a:p>
          <a:p>
            <a:pPr marL="0" indent="0">
              <a:buNone/>
            </a:pPr>
            <a:r>
              <a:rPr lang="en-US" dirty="0" smtClean="0"/>
              <a:t>&lt;</a:t>
            </a:r>
            <a:r>
              <a:rPr lang="en-US" dirty="0"/>
              <a:t>script&gt;</a:t>
            </a:r>
          </a:p>
          <a:p>
            <a:pPr marL="0" indent="0">
              <a:buNone/>
            </a:pPr>
            <a:r>
              <a:rPr lang="en-US" dirty="0" err="1"/>
              <a:t>document.getElementById</a:t>
            </a:r>
            <a:r>
              <a:rPr lang="en-US" dirty="0"/>
              <a:t>("demo").</a:t>
            </a:r>
            <a:r>
              <a:rPr lang="en-US" dirty="0" err="1"/>
              <a:t>innerHTML</a:t>
            </a:r>
            <a:r>
              <a:rPr lang="en-US" dirty="0"/>
              <a:t> = 5 + 6;</a:t>
            </a:r>
          </a:p>
          <a:p>
            <a:pPr marL="0" indent="0">
              <a:buNone/>
            </a:pPr>
            <a:r>
              <a:rPr lang="en-US" dirty="0"/>
              <a:t>&lt;/script&gt;</a:t>
            </a:r>
          </a:p>
        </p:txBody>
      </p:sp>
    </p:spTree>
    <p:extLst>
      <p:ext uri="{BB962C8B-B14F-4D97-AF65-F5344CB8AC3E}">
        <p14:creationId xmlns:p14="http://schemas.microsoft.com/office/powerpoint/2010/main" val="120525323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&lt;script&gt;</a:t>
            </a:r>
          </a:p>
          <a:p>
            <a:pPr marL="0" indent="0">
              <a:buNone/>
            </a:pPr>
            <a:r>
              <a:rPr lang="en-US" dirty="0" err="1"/>
              <a:t>document.write</a:t>
            </a:r>
            <a:r>
              <a:rPr lang="en-US" dirty="0"/>
              <a:t>(5 + 6);</a:t>
            </a:r>
          </a:p>
          <a:p>
            <a:pPr marL="0" indent="0">
              <a:buNone/>
            </a:pPr>
            <a:r>
              <a:rPr lang="en-US" dirty="0"/>
              <a:t>&lt;/script&gt;</a:t>
            </a:r>
          </a:p>
        </p:txBody>
      </p:sp>
    </p:spTree>
    <p:extLst>
      <p:ext uri="{BB962C8B-B14F-4D97-AF65-F5344CB8AC3E}">
        <p14:creationId xmlns:p14="http://schemas.microsoft.com/office/powerpoint/2010/main" val="21221497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&lt;button type="button" </a:t>
            </a:r>
            <a:r>
              <a:rPr lang="en-US" dirty="0" err="1"/>
              <a:t>onclick</a:t>
            </a:r>
            <a:r>
              <a:rPr lang="en-US" dirty="0"/>
              <a:t>="</a:t>
            </a:r>
            <a:r>
              <a:rPr lang="en-US" dirty="0" err="1"/>
              <a:t>document.write</a:t>
            </a:r>
            <a:r>
              <a:rPr lang="en-US" dirty="0"/>
              <a:t>(5 + 6)"&gt;Try it&lt;/button&gt;</a:t>
            </a:r>
          </a:p>
        </p:txBody>
      </p:sp>
    </p:spTree>
    <p:extLst>
      <p:ext uri="{BB962C8B-B14F-4D97-AF65-F5344CB8AC3E}">
        <p14:creationId xmlns:p14="http://schemas.microsoft.com/office/powerpoint/2010/main" val="325953925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&lt;script&gt;</a:t>
            </a:r>
            <a:br>
              <a:rPr lang="en-US" dirty="0"/>
            </a:br>
            <a:r>
              <a:rPr lang="en-US" dirty="0" err="1"/>
              <a:t>window.alert</a:t>
            </a:r>
            <a:r>
              <a:rPr lang="en-US" dirty="0"/>
              <a:t>(5 + 6);</a:t>
            </a:r>
            <a:br>
              <a:rPr lang="en-US" dirty="0"/>
            </a:br>
            <a:r>
              <a:rPr lang="en-US" dirty="0"/>
              <a:t>&lt;/script&gt;</a:t>
            </a:r>
          </a:p>
        </p:txBody>
      </p:sp>
    </p:spTree>
    <p:extLst>
      <p:ext uri="{BB962C8B-B14F-4D97-AF65-F5344CB8AC3E}">
        <p14:creationId xmlns:p14="http://schemas.microsoft.com/office/powerpoint/2010/main" val="156818231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dirty="0"/>
              <a:t>JavaScript Statements</a:t>
            </a:r>
          </a:p>
          <a:p>
            <a:pPr marL="0" indent="0">
              <a:buNone/>
            </a:pPr>
            <a:r>
              <a:rPr lang="en-US" dirty="0" smtClean="0"/>
              <a:t>1)</a:t>
            </a:r>
            <a:r>
              <a:rPr lang="en-US" dirty="0"/>
              <a:t> </a:t>
            </a:r>
            <a:r>
              <a:rPr lang="en-US" dirty="0" err="1"/>
              <a:t>document.getElementById</a:t>
            </a:r>
            <a:r>
              <a:rPr lang="en-US" dirty="0"/>
              <a:t>("demo").</a:t>
            </a:r>
            <a:r>
              <a:rPr lang="en-US" dirty="0" err="1"/>
              <a:t>innerHTML</a:t>
            </a:r>
            <a:r>
              <a:rPr lang="en-US" dirty="0"/>
              <a:t> = "Hello Dolly</a:t>
            </a:r>
            <a:r>
              <a:rPr lang="en-US" dirty="0" smtClean="0"/>
              <a:t>.";</a:t>
            </a:r>
          </a:p>
        </p:txBody>
      </p:sp>
    </p:spTree>
    <p:extLst>
      <p:ext uri="{BB962C8B-B14F-4D97-AF65-F5344CB8AC3E}">
        <p14:creationId xmlns:p14="http://schemas.microsoft.com/office/powerpoint/2010/main" val="211215994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a:buNone/>
            </a:pPr>
            <a:r>
              <a:rPr lang="en-US" dirty="0"/>
              <a:t>2) &lt;script&gt;</a:t>
            </a:r>
          </a:p>
          <a:p>
            <a:pPr marL="0" indent="0">
              <a:buNone/>
            </a:pPr>
            <a:r>
              <a:rPr lang="en-US" dirty="0" err="1"/>
              <a:t>var</a:t>
            </a:r>
            <a:r>
              <a:rPr lang="en-US" dirty="0"/>
              <a:t> a, b, c;</a:t>
            </a:r>
          </a:p>
          <a:p>
            <a:pPr marL="0" indent="0">
              <a:buNone/>
            </a:pPr>
            <a:r>
              <a:rPr lang="en-US" dirty="0"/>
              <a:t>a = 5;</a:t>
            </a:r>
          </a:p>
          <a:p>
            <a:pPr marL="0" indent="0">
              <a:buNone/>
            </a:pPr>
            <a:r>
              <a:rPr lang="en-US" dirty="0"/>
              <a:t>b = 6;</a:t>
            </a:r>
          </a:p>
          <a:p>
            <a:pPr marL="0" indent="0">
              <a:buNone/>
            </a:pPr>
            <a:r>
              <a:rPr lang="en-US" dirty="0"/>
              <a:t>c = a + b;</a:t>
            </a:r>
          </a:p>
          <a:p>
            <a:pPr marL="0" indent="0">
              <a:buNone/>
            </a:pPr>
            <a:r>
              <a:rPr lang="en-US" dirty="0" err="1"/>
              <a:t>document.getElementById</a:t>
            </a:r>
            <a:r>
              <a:rPr lang="en-US" dirty="0"/>
              <a:t>("demo1").</a:t>
            </a:r>
            <a:r>
              <a:rPr lang="en-US" dirty="0" err="1"/>
              <a:t>innerHTML</a:t>
            </a:r>
            <a:r>
              <a:rPr lang="en-US" dirty="0"/>
              <a:t> = c;</a:t>
            </a:r>
          </a:p>
          <a:p>
            <a:pPr marL="0" indent="0">
              <a:buNone/>
            </a:pPr>
            <a:r>
              <a:rPr lang="en-US" dirty="0"/>
              <a:t>&lt;/script&gt;</a:t>
            </a:r>
          </a:p>
          <a:p>
            <a:pPr marL="0" indent="0">
              <a:buNone/>
            </a:pPr>
            <a:endParaRPr lang="en-US" dirty="0"/>
          </a:p>
        </p:txBody>
      </p:sp>
    </p:spTree>
    <p:extLst>
      <p:ext uri="{BB962C8B-B14F-4D97-AF65-F5344CB8AC3E}">
        <p14:creationId xmlns:p14="http://schemas.microsoft.com/office/powerpoint/2010/main" val="153651793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JavaScript Syntax</a:t>
            </a:r>
            <a:br>
              <a:rPr lang="en-US" dirty="0"/>
            </a:br>
            <a:endParaRPr lang="en-US" dirty="0"/>
          </a:p>
        </p:txBody>
      </p:sp>
      <p:sp>
        <p:nvSpPr>
          <p:cNvPr id="3" name="Content Placeholder 2"/>
          <p:cNvSpPr>
            <a:spLocks noGrp="1"/>
          </p:cNvSpPr>
          <p:nvPr>
            <p:ph idx="1"/>
          </p:nvPr>
        </p:nvSpPr>
        <p:spPr>
          <a:xfrm>
            <a:off x="304800" y="1600200"/>
            <a:ext cx="8229600" cy="4525963"/>
          </a:xfrm>
        </p:spPr>
        <p:txBody>
          <a:bodyPr/>
          <a:lstStyle/>
          <a:p>
            <a:pPr marL="0" indent="0">
              <a:buNone/>
            </a:pPr>
            <a:r>
              <a:rPr lang="en-US" dirty="0" smtClean="0"/>
              <a:t>JavaScript </a:t>
            </a:r>
            <a:r>
              <a:rPr lang="en-US" dirty="0"/>
              <a:t>Values</a:t>
            </a:r>
          </a:p>
          <a:p>
            <a:pPr marL="0" indent="0">
              <a:buNone/>
            </a:pPr>
            <a:r>
              <a:rPr lang="en-US" b="1" dirty="0">
                <a:solidFill>
                  <a:srgbClr val="FF0000"/>
                </a:solidFill>
              </a:rPr>
              <a:t>Numbers</a:t>
            </a:r>
            <a:r>
              <a:rPr lang="en-US" dirty="0">
                <a:solidFill>
                  <a:srgbClr val="FF0000"/>
                </a:solidFill>
              </a:rPr>
              <a:t> are written with or without decimals</a:t>
            </a:r>
            <a:r>
              <a:rPr lang="en-US" dirty="0" smtClean="0">
                <a:solidFill>
                  <a:srgbClr val="FF0000"/>
                </a:solidFill>
              </a:rPr>
              <a:t>:</a:t>
            </a:r>
          </a:p>
          <a:p>
            <a:pPr marL="0" indent="0">
              <a:buNone/>
            </a:pPr>
            <a:r>
              <a:rPr lang="en-US" dirty="0"/>
              <a:t>&lt;script&gt;</a:t>
            </a:r>
          </a:p>
          <a:p>
            <a:pPr marL="0" indent="0">
              <a:buNone/>
            </a:pPr>
            <a:r>
              <a:rPr lang="en-US" dirty="0" err="1"/>
              <a:t>document.getElementById</a:t>
            </a:r>
            <a:r>
              <a:rPr lang="en-US" dirty="0"/>
              <a:t>("demo").</a:t>
            </a:r>
            <a:r>
              <a:rPr lang="en-US" dirty="0" err="1"/>
              <a:t>innerHTML</a:t>
            </a:r>
            <a:r>
              <a:rPr lang="en-US" dirty="0"/>
              <a:t> = 10.50;</a:t>
            </a:r>
          </a:p>
          <a:p>
            <a:pPr marL="0" indent="0">
              <a:buNone/>
            </a:pPr>
            <a:r>
              <a:rPr lang="en-US" dirty="0"/>
              <a:t>&lt;/script&gt;</a:t>
            </a:r>
          </a:p>
        </p:txBody>
      </p:sp>
    </p:spTree>
    <p:extLst>
      <p:ext uri="{BB962C8B-B14F-4D97-AF65-F5344CB8AC3E}">
        <p14:creationId xmlns:p14="http://schemas.microsoft.com/office/powerpoint/2010/main" val="288513121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solidFill>
                  <a:srgbClr val="FF0000"/>
                </a:solidFill>
              </a:rPr>
              <a:t>Strings</a:t>
            </a:r>
            <a:r>
              <a:rPr lang="en-US" dirty="0">
                <a:solidFill>
                  <a:srgbClr val="FF0000"/>
                </a:solidFill>
              </a:rPr>
              <a:t> are text, written within double or single quotes:</a:t>
            </a:r>
          </a:p>
          <a:p>
            <a:pPr marL="0" indent="0">
              <a:buNone/>
            </a:pPr>
            <a:r>
              <a:rPr lang="en-US" dirty="0"/>
              <a:t>&lt;script&gt;</a:t>
            </a:r>
          </a:p>
          <a:p>
            <a:pPr marL="0" indent="0">
              <a:buNone/>
            </a:pPr>
            <a:r>
              <a:rPr lang="en-US" dirty="0" err="1"/>
              <a:t>document.getElementById</a:t>
            </a:r>
            <a:r>
              <a:rPr lang="en-US" dirty="0"/>
              <a:t>("demo").</a:t>
            </a:r>
            <a:r>
              <a:rPr lang="en-US" dirty="0" err="1"/>
              <a:t>innerHTML</a:t>
            </a:r>
            <a:r>
              <a:rPr lang="en-US" dirty="0"/>
              <a:t> = 'John Doe';</a:t>
            </a:r>
          </a:p>
          <a:p>
            <a:pPr marL="0" indent="0">
              <a:buNone/>
            </a:pPr>
            <a:r>
              <a:rPr lang="en-US" dirty="0"/>
              <a:t>&lt;/script&gt;</a:t>
            </a:r>
          </a:p>
          <a:p>
            <a:pPr marL="0" indent="0">
              <a:buNone/>
            </a:pPr>
            <a:endParaRPr lang="en-US" dirty="0"/>
          </a:p>
        </p:txBody>
      </p:sp>
    </p:spTree>
    <p:extLst>
      <p:ext uri="{BB962C8B-B14F-4D97-AF65-F5344CB8AC3E}">
        <p14:creationId xmlns:p14="http://schemas.microsoft.com/office/powerpoint/2010/main" val="33211825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304800"/>
            <a:ext cx="7772400" cy="1470025"/>
          </a:xfrm>
        </p:spPr>
        <p:txBody>
          <a:bodyPr/>
          <a:lstStyle/>
          <a:p>
            <a:r>
              <a:rPr lang="en-US" b="1" dirty="0" smtClean="0">
                <a:solidFill>
                  <a:srgbClr val="FF0066"/>
                </a:solidFill>
                <a:latin typeface="Monotype Corsiva" pitchFamily="66" charset="0"/>
              </a:rPr>
              <a:t>HTML</a:t>
            </a:r>
            <a:endParaRPr lang="en-US" b="1" dirty="0"/>
          </a:p>
        </p:txBody>
      </p:sp>
      <p:sp>
        <p:nvSpPr>
          <p:cNvPr id="3" name="Subtitle 2"/>
          <p:cNvSpPr>
            <a:spLocks noGrp="1"/>
          </p:cNvSpPr>
          <p:nvPr>
            <p:ph type="subTitle" idx="1"/>
          </p:nvPr>
        </p:nvSpPr>
        <p:spPr>
          <a:xfrm>
            <a:off x="381000" y="1752600"/>
            <a:ext cx="8382000" cy="4724400"/>
          </a:xfrm>
        </p:spPr>
        <p:txBody>
          <a:bodyPr>
            <a:normAutofit fontScale="85000" lnSpcReduction="20000"/>
          </a:bodyPr>
          <a:lstStyle/>
          <a:p>
            <a:pPr algn="l"/>
            <a:r>
              <a:rPr lang="en-US" dirty="0">
                <a:solidFill>
                  <a:schemeClr val="tx1"/>
                </a:solidFill>
              </a:rPr>
              <a:t>The &lt;!DOCTYPE html&gt; declaration defines this document to be HTML5</a:t>
            </a:r>
          </a:p>
          <a:p>
            <a:pPr algn="l"/>
            <a:r>
              <a:rPr lang="en-US" dirty="0">
                <a:solidFill>
                  <a:schemeClr val="tx1"/>
                </a:solidFill>
              </a:rPr>
              <a:t>The &lt;html&gt; element is the root element of an HTML page</a:t>
            </a:r>
          </a:p>
          <a:p>
            <a:pPr algn="l"/>
            <a:r>
              <a:rPr lang="en-US" dirty="0">
                <a:solidFill>
                  <a:schemeClr val="tx1"/>
                </a:solidFill>
              </a:rPr>
              <a:t>The &lt;head&gt; element contains meta information about the document</a:t>
            </a:r>
          </a:p>
          <a:p>
            <a:pPr algn="l"/>
            <a:r>
              <a:rPr lang="en-US" dirty="0">
                <a:solidFill>
                  <a:schemeClr val="tx1"/>
                </a:solidFill>
              </a:rPr>
              <a:t>The &lt;title&gt; element specifies a title for the document</a:t>
            </a:r>
          </a:p>
          <a:p>
            <a:pPr algn="l"/>
            <a:r>
              <a:rPr lang="en-US" dirty="0">
                <a:solidFill>
                  <a:schemeClr val="tx1"/>
                </a:solidFill>
              </a:rPr>
              <a:t>The &lt;body&gt; element contains the visible page content</a:t>
            </a:r>
          </a:p>
          <a:p>
            <a:pPr algn="l"/>
            <a:r>
              <a:rPr lang="en-US" dirty="0">
                <a:solidFill>
                  <a:schemeClr val="tx1"/>
                </a:solidFill>
              </a:rPr>
              <a:t>The &lt;h1&gt; element defines a large heading</a:t>
            </a:r>
          </a:p>
          <a:p>
            <a:pPr algn="l"/>
            <a:r>
              <a:rPr lang="en-US" dirty="0">
                <a:solidFill>
                  <a:schemeClr val="tx1"/>
                </a:solidFill>
              </a:rPr>
              <a:t>The &lt;p&gt; element defines a paragraph</a:t>
            </a:r>
          </a:p>
          <a:p>
            <a:pPr algn="l"/>
            <a:r>
              <a:rPr lang="en-US" dirty="0">
                <a:solidFill>
                  <a:schemeClr val="tx1"/>
                </a:solidFill>
              </a:rPr>
              <a:t/>
            </a:r>
            <a:br>
              <a:rPr lang="en-US" dirty="0">
                <a:solidFill>
                  <a:schemeClr val="tx1"/>
                </a:solidFill>
              </a:rPr>
            </a:br>
            <a:r>
              <a:rPr lang="en-US" dirty="0">
                <a:solidFill>
                  <a:schemeClr val="tx1"/>
                </a:solidFill>
              </a:rPr>
              <a:t/>
            </a:r>
            <a:br>
              <a:rPr lang="en-US" dirty="0">
                <a:solidFill>
                  <a:schemeClr val="tx1"/>
                </a:solidFill>
              </a:rPr>
            </a:br>
            <a:endParaRPr lang="en-US" dirty="0">
              <a:solidFill>
                <a:schemeClr val="tx1"/>
              </a:solidFill>
            </a:endParaRPr>
          </a:p>
        </p:txBody>
      </p:sp>
    </p:spTree>
    <p:extLst>
      <p:ext uri="{BB962C8B-B14F-4D97-AF65-F5344CB8AC3E}">
        <p14:creationId xmlns:p14="http://schemas.microsoft.com/office/powerpoint/2010/main" val="330789643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s-ES" dirty="0" err="1"/>
              <a:t>var</a:t>
            </a:r>
            <a:r>
              <a:rPr lang="es-ES" dirty="0"/>
              <a:t> x, y;</a:t>
            </a:r>
            <a:br>
              <a:rPr lang="es-ES" dirty="0"/>
            </a:br>
            <a:r>
              <a:rPr lang="es-ES" dirty="0"/>
              <a:t>x = 5 + 6;</a:t>
            </a:r>
            <a:br>
              <a:rPr lang="es-ES" dirty="0"/>
            </a:br>
            <a:r>
              <a:rPr lang="es-ES" dirty="0"/>
              <a:t>y = x * 10</a:t>
            </a:r>
            <a:r>
              <a:rPr lang="es-ES" dirty="0" smtClean="0"/>
              <a:t>;</a:t>
            </a:r>
          </a:p>
          <a:p>
            <a:r>
              <a:rPr lang="en-US" dirty="0" smtClean="0"/>
              <a:t>JavaScript </a:t>
            </a:r>
            <a:r>
              <a:rPr lang="en-US" dirty="0"/>
              <a:t>is Case Sensitive</a:t>
            </a:r>
          </a:p>
          <a:p>
            <a:r>
              <a:rPr lang="en-US" dirty="0"/>
              <a:t>All JavaScript identifiers are </a:t>
            </a:r>
            <a:r>
              <a:rPr lang="en-US" b="1" dirty="0"/>
              <a:t>case sensitive</a:t>
            </a:r>
            <a:r>
              <a:rPr lang="en-US" dirty="0"/>
              <a:t>. </a:t>
            </a:r>
          </a:p>
          <a:p>
            <a:pPr marL="0" indent="0">
              <a:buNone/>
            </a:pPr>
            <a:r>
              <a:rPr lang="en-US" dirty="0"/>
              <a:t>Hyphens are not allowed in JavaScript. They are reserved for subtractions.</a:t>
            </a:r>
            <a:endParaRPr lang="en-US" dirty="0">
              <a:solidFill>
                <a:srgbClr val="FF0000"/>
              </a:solidFill>
            </a:endParaRPr>
          </a:p>
        </p:txBody>
      </p:sp>
    </p:spTree>
    <p:extLst>
      <p:ext uri="{BB962C8B-B14F-4D97-AF65-F5344CB8AC3E}">
        <p14:creationId xmlns:p14="http://schemas.microsoft.com/office/powerpoint/2010/main" val="255651251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81000" y="1600200"/>
            <a:ext cx="8229600" cy="4525963"/>
          </a:xfrm>
        </p:spPr>
        <p:txBody>
          <a:bodyPr>
            <a:normAutofit fontScale="92500" lnSpcReduction="20000"/>
          </a:bodyPr>
          <a:lstStyle/>
          <a:p>
            <a:pPr marL="0" indent="0">
              <a:buNone/>
            </a:pPr>
            <a:r>
              <a:rPr lang="en-US" dirty="0"/>
              <a:t>JavaScript Comments</a:t>
            </a:r>
          </a:p>
          <a:p>
            <a:pPr marL="0" indent="0">
              <a:buNone/>
            </a:pPr>
            <a:r>
              <a:rPr lang="en-US" dirty="0">
                <a:solidFill>
                  <a:srgbClr val="FF0000"/>
                </a:solidFill>
              </a:rPr>
              <a:t>// </a:t>
            </a:r>
            <a:r>
              <a:rPr lang="en-US" dirty="0" err="1">
                <a:solidFill>
                  <a:srgbClr val="FF0000"/>
                </a:solidFill>
              </a:rPr>
              <a:t>var</a:t>
            </a:r>
            <a:r>
              <a:rPr lang="en-US" dirty="0">
                <a:solidFill>
                  <a:srgbClr val="FF0000"/>
                </a:solidFill>
              </a:rPr>
              <a:t> x = 6;  </a:t>
            </a:r>
            <a:endParaRPr lang="en-US" dirty="0" smtClean="0">
              <a:solidFill>
                <a:srgbClr val="FF0000"/>
              </a:solidFill>
            </a:endParaRPr>
          </a:p>
          <a:p>
            <a:pPr marL="0" indent="0">
              <a:buNone/>
            </a:pPr>
            <a:r>
              <a:rPr lang="en-US" dirty="0" smtClean="0">
                <a:solidFill>
                  <a:srgbClr val="FF0000"/>
                </a:solidFill>
              </a:rPr>
              <a:t>Multiple line</a:t>
            </a:r>
          </a:p>
          <a:p>
            <a:pPr marL="0" indent="0">
              <a:buNone/>
            </a:pPr>
            <a:endParaRPr lang="en-US" dirty="0">
              <a:solidFill>
                <a:srgbClr val="FF0000"/>
              </a:solidFill>
            </a:endParaRPr>
          </a:p>
          <a:p>
            <a:pPr marL="0" indent="0">
              <a:buNone/>
            </a:pPr>
            <a:r>
              <a:rPr lang="en-US" dirty="0" smtClean="0"/>
              <a:t>/*</a:t>
            </a:r>
            <a:r>
              <a:rPr lang="en-US" dirty="0"/>
              <a:t/>
            </a:r>
            <a:br>
              <a:rPr lang="en-US" dirty="0"/>
            </a:br>
            <a:r>
              <a:rPr lang="en-US" dirty="0"/>
              <a:t>The code below will change</a:t>
            </a:r>
            <a:br>
              <a:rPr lang="en-US" dirty="0"/>
            </a:br>
            <a:r>
              <a:rPr lang="en-US" dirty="0"/>
              <a:t>the heading with id = "</a:t>
            </a:r>
            <a:r>
              <a:rPr lang="en-US" dirty="0" err="1"/>
              <a:t>myH</a:t>
            </a:r>
            <a:r>
              <a:rPr lang="en-US" dirty="0"/>
              <a:t>"</a:t>
            </a:r>
            <a:br>
              <a:rPr lang="en-US" dirty="0"/>
            </a:br>
            <a:r>
              <a:rPr lang="en-US" dirty="0"/>
              <a:t>and the paragraph with id = "</a:t>
            </a:r>
            <a:r>
              <a:rPr lang="en-US" dirty="0" err="1"/>
              <a:t>myP</a:t>
            </a:r>
            <a:r>
              <a:rPr lang="en-US" dirty="0"/>
              <a:t>"</a:t>
            </a:r>
            <a:br>
              <a:rPr lang="en-US" dirty="0"/>
            </a:br>
            <a:r>
              <a:rPr lang="en-US" dirty="0"/>
              <a:t>in my web page:</a:t>
            </a:r>
            <a:br>
              <a:rPr lang="en-US" dirty="0"/>
            </a:br>
            <a:r>
              <a:rPr lang="en-US" dirty="0"/>
              <a:t>*/</a:t>
            </a:r>
          </a:p>
        </p:txBody>
      </p:sp>
    </p:spTree>
    <p:extLst>
      <p:ext uri="{BB962C8B-B14F-4D97-AF65-F5344CB8AC3E}">
        <p14:creationId xmlns:p14="http://schemas.microsoft.com/office/powerpoint/2010/main" val="62661830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Javascript</a:t>
            </a:r>
            <a:r>
              <a:rPr lang="en-US" dirty="0" smtClean="0"/>
              <a:t> Variable</a:t>
            </a:r>
            <a:endParaRPr lang="en-US" dirty="0"/>
          </a:p>
        </p:txBody>
      </p:sp>
      <p:sp>
        <p:nvSpPr>
          <p:cNvPr id="3" name="Content Placeholder 2"/>
          <p:cNvSpPr>
            <a:spLocks noGrp="1"/>
          </p:cNvSpPr>
          <p:nvPr>
            <p:ph idx="1"/>
          </p:nvPr>
        </p:nvSpPr>
        <p:spPr/>
        <p:txBody>
          <a:bodyPr/>
          <a:lstStyle/>
          <a:p>
            <a:pPr marL="0" indent="0">
              <a:buNone/>
            </a:pPr>
            <a:r>
              <a:rPr lang="en-US" dirty="0"/>
              <a:t>&lt;p id="demo"&gt;&lt;/p&gt;</a:t>
            </a:r>
            <a:br>
              <a:rPr lang="en-US" dirty="0"/>
            </a:br>
            <a:r>
              <a:rPr lang="en-US" dirty="0"/>
              <a:t/>
            </a:r>
            <a:br>
              <a:rPr lang="en-US" dirty="0"/>
            </a:br>
            <a:r>
              <a:rPr lang="en-US" dirty="0"/>
              <a:t>&lt;script&gt;</a:t>
            </a:r>
            <a:br>
              <a:rPr lang="en-US" dirty="0"/>
            </a:br>
            <a:r>
              <a:rPr lang="en-US" dirty="0" err="1"/>
              <a:t>var</a:t>
            </a:r>
            <a:r>
              <a:rPr lang="en-US" dirty="0"/>
              <a:t> </a:t>
            </a:r>
            <a:r>
              <a:rPr lang="en-US" dirty="0" err="1"/>
              <a:t>carName</a:t>
            </a:r>
            <a:r>
              <a:rPr lang="en-US" dirty="0"/>
              <a:t> = "Volvo";</a:t>
            </a:r>
            <a:br>
              <a:rPr lang="en-US" dirty="0"/>
            </a:br>
            <a:r>
              <a:rPr lang="en-US" dirty="0" err="1"/>
              <a:t>document.getElementById</a:t>
            </a:r>
            <a:r>
              <a:rPr lang="en-US" dirty="0"/>
              <a:t>("demo").</a:t>
            </a:r>
            <a:r>
              <a:rPr lang="en-US" dirty="0" err="1"/>
              <a:t>innerHTML</a:t>
            </a:r>
            <a:r>
              <a:rPr lang="en-US" dirty="0"/>
              <a:t> = </a:t>
            </a:r>
            <a:r>
              <a:rPr lang="en-US" dirty="0" err="1"/>
              <a:t>carName</a:t>
            </a:r>
            <a:r>
              <a:rPr lang="en-US" dirty="0"/>
              <a:t>; </a:t>
            </a:r>
            <a:br>
              <a:rPr lang="en-US" dirty="0"/>
            </a:br>
            <a:r>
              <a:rPr lang="en-US" dirty="0"/>
              <a:t>&lt;/script&gt;</a:t>
            </a:r>
          </a:p>
        </p:txBody>
      </p:sp>
    </p:spTree>
    <p:extLst>
      <p:ext uri="{BB962C8B-B14F-4D97-AF65-F5344CB8AC3E}">
        <p14:creationId xmlns:p14="http://schemas.microsoft.com/office/powerpoint/2010/main" val="6370824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err="1"/>
              <a:t>var</a:t>
            </a:r>
            <a:r>
              <a:rPr lang="en-US" dirty="0"/>
              <a:t> person = "John Doe", </a:t>
            </a:r>
            <a:r>
              <a:rPr lang="en-US" dirty="0" err="1"/>
              <a:t>carName</a:t>
            </a:r>
            <a:r>
              <a:rPr lang="en-US" dirty="0"/>
              <a:t> = "Volvo", price = 200;</a:t>
            </a:r>
          </a:p>
        </p:txBody>
      </p:sp>
    </p:spTree>
    <p:extLst>
      <p:ext uri="{BB962C8B-B14F-4D97-AF65-F5344CB8AC3E}">
        <p14:creationId xmlns:p14="http://schemas.microsoft.com/office/powerpoint/2010/main" val="412463238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nl-NL" dirty="0"/>
              <a:t>&lt;script&gt;</a:t>
            </a:r>
          </a:p>
          <a:p>
            <a:pPr marL="0" indent="0">
              <a:buNone/>
            </a:pPr>
            <a:r>
              <a:rPr lang="nl-NL" dirty="0"/>
              <a:t>var x = 5 + 2 + 3;</a:t>
            </a:r>
          </a:p>
          <a:p>
            <a:pPr marL="0" indent="0">
              <a:buNone/>
            </a:pPr>
            <a:r>
              <a:rPr lang="nl-NL" dirty="0"/>
              <a:t>document.getElementById("demo").innerHTML = x;</a:t>
            </a:r>
          </a:p>
          <a:p>
            <a:pPr marL="0" indent="0">
              <a:buNone/>
            </a:pPr>
            <a:r>
              <a:rPr lang="nl-NL" dirty="0"/>
              <a:t>&lt;/script&gt;</a:t>
            </a:r>
            <a:endParaRPr lang="en-US" dirty="0"/>
          </a:p>
          <a:p>
            <a:pPr marL="0" indent="0">
              <a:buNone/>
            </a:pPr>
            <a:endParaRPr lang="en-US" dirty="0"/>
          </a:p>
        </p:txBody>
      </p:sp>
    </p:spTree>
    <p:extLst>
      <p:ext uri="{BB962C8B-B14F-4D97-AF65-F5344CB8AC3E}">
        <p14:creationId xmlns:p14="http://schemas.microsoft.com/office/powerpoint/2010/main" val="359719804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1.var</a:t>
            </a:r>
            <a:r>
              <a:rPr lang="en-US" dirty="0"/>
              <a:t> x = "John" + " " + "Doe</a:t>
            </a:r>
            <a:r>
              <a:rPr lang="en-US" dirty="0" smtClean="0"/>
              <a:t>";</a:t>
            </a:r>
          </a:p>
          <a:p>
            <a:pPr marL="0" indent="0">
              <a:buNone/>
            </a:pPr>
            <a:endParaRPr lang="en-US" dirty="0"/>
          </a:p>
          <a:p>
            <a:pPr marL="0" indent="0">
              <a:buNone/>
            </a:pPr>
            <a:r>
              <a:rPr lang="en-US" dirty="0" smtClean="0"/>
              <a:t>2.var</a:t>
            </a:r>
            <a:r>
              <a:rPr lang="en-US" dirty="0"/>
              <a:t> x = "5" + 2 + 3</a:t>
            </a:r>
            <a:r>
              <a:rPr lang="en-US" dirty="0" smtClean="0"/>
              <a:t>;</a:t>
            </a:r>
          </a:p>
          <a:p>
            <a:pPr marL="0" indent="0">
              <a:buNone/>
            </a:pPr>
            <a:endParaRPr lang="en-US" dirty="0"/>
          </a:p>
          <a:p>
            <a:pPr marL="0" indent="0">
              <a:buNone/>
            </a:pPr>
            <a:r>
              <a:rPr lang="en-US" dirty="0" smtClean="0"/>
              <a:t>3.var</a:t>
            </a:r>
            <a:r>
              <a:rPr lang="en-US" dirty="0"/>
              <a:t> x = 2 + 3 + "5";</a:t>
            </a:r>
          </a:p>
        </p:txBody>
      </p:sp>
    </p:spTree>
    <p:extLst>
      <p:ext uri="{BB962C8B-B14F-4D97-AF65-F5344CB8AC3E}">
        <p14:creationId xmlns:p14="http://schemas.microsoft.com/office/powerpoint/2010/main" val="306146168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1.You </a:t>
            </a:r>
            <a:r>
              <a:rPr lang="en-US" dirty="0"/>
              <a:t>can also add strings, but strings will be concatenated</a:t>
            </a:r>
            <a:r>
              <a:rPr lang="en-US" dirty="0" smtClean="0"/>
              <a:t>:</a:t>
            </a:r>
          </a:p>
          <a:p>
            <a:pPr marL="0" indent="0">
              <a:buNone/>
            </a:pPr>
            <a:r>
              <a:rPr lang="en-US" dirty="0" err="1" smtClean="0"/>
              <a:t>Ans</a:t>
            </a:r>
            <a:r>
              <a:rPr lang="en-US" dirty="0" smtClean="0"/>
              <a:t> :</a:t>
            </a:r>
            <a:r>
              <a:rPr lang="en-US" dirty="0"/>
              <a:t>John Doe</a:t>
            </a:r>
            <a:endParaRPr lang="en-US" dirty="0" smtClean="0"/>
          </a:p>
          <a:p>
            <a:pPr marL="0" indent="0">
              <a:buNone/>
            </a:pPr>
            <a:r>
              <a:rPr lang="en-US" dirty="0" smtClean="0"/>
              <a:t>2.If </a:t>
            </a:r>
            <a:r>
              <a:rPr lang="en-US" dirty="0"/>
              <a:t>you put a number in quotes, the rest of the numbers will be treated as strings, and concatenated</a:t>
            </a:r>
            <a:r>
              <a:rPr lang="en-US" dirty="0" smtClean="0"/>
              <a:t>.</a:t>
            </a:r>
          </a:p>
          <a:p>
            <a:pPr marL="0" indent="0">
              <a:buNone/>
            </a:pPr>
            <a:r>
              <a:rPr lang="en-US" dirty="0" smtClean="0"/>
              <a:t>Ans:523</a:t>
            </a:r>
          </a:p>
          <a:p>
            <a:pPr marL="0" indent="0">
              <a:buNone/>
            </a:pPr>
            <a:r>
              <a:rPr lang="en-US" dirty="0" smtClean="0"/>
              <a:t>3.55</a:t>
            </a:r>
            <a:endParaRPr lang="en-US" dirty="0"/>
          </a:p>
        </p:txBody>
      </p:sp>
    </p:spTree>
    <p:extLst>
      <p:ext uri="{BB962C8B-B14F-4D97-AF65-F5344CB8AC3E}">
        <p14:creationId xmlns:p14="http://schemas.microsoft.com/office/powerpoint/2010/main" val="355743092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JavaScript Arithmetic Operators</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08412734"/>
              </p:ext>
            </p:extLst>
          </p:nvPr>
        </p:nvGraphicFramePr>
        <p:xfrm>
          <a:off x="457200" y="2239013"/>
          <a:ext cx="8229600" cy="3248336"/>
        </p:xfrm>
        <a:graphic>
          <a:graphicData uri="http://schemas.openxmlformats.org/drawingml/2006/table">
            <a:tbl>
              <a:tblPr/>
              <a:tblGrid>
                <a:gridCol w="4114800"/>
                <a:gridCol w="4114800"/>
              </a:tblGrid>
              <a:tr h="406042">
                <a:tc>
                  <a:txBody>
                    <a:bodyPr/>
                    <a:lstStyle/>
                    <a:p>
                      <a:pPr algn="l" fontAlgn="t"/>
                      <a:r>
                        <a:rPr lang="en-US" sz="1700">
                          <a:effectLst/>
                        </a:rPr>
                        <a:t>+</a:t>
                      </a:r>
                    </a:p>
                  </a:txBody>
                  <a:tcPr marL="145015"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700">
                          <a:effectLst/>
                        </a:rPr>
                        <a:t>Addition</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406042">
                <a:tc>
                  <a:txBody>
                    <a:bodyPr/>
                    <a:lstStyle/>
                    <a:p>
                      <a:pPr algn="l" fontAlgn="t"/>
                      <a:r>
                        <a:rPr lang="en-US" sz="1700">
                          <a:effectLst/>
                        </a:rPr>
                        <a:t>-</a:t>
                      </a:r>
                    </a:p>
                  </a:txBody>
                  <a:tcPr marL="145015"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a:effectLst/>
                        </a:rPr>
                        <a:t>Subtraction</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06042">
                <a:tc>
                  <a:txBody>
                    <a:bodyPr/>
                    <a:lstStyle/>
                    <a:p>
                      <a:pPr algn="l" fontAlgn="t"/>
                      <a:r>
                        <a:rPr lang="en-US" sz="1700">
                          <a:effectLst/>
                        </a:rPr>
                        <a:t>*</a:t>
                      </a:r>
                    </a:p>
                  </a:txBody>
                  <a:tcPr marL="145015"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700">
                          <a:effectLst/>
                        </a:rPr>
                        <a:t>Multiplication</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406042">
                <a:tc>
                  <a:txBody>
                    <a:bodyPr/>
                    <a:lstStyle/>
                    <a:p>
                      <a:pPr algn="l" fontAlgn="t"/>
                      <a:r>
                        <a:rPr lang="en-US" sz="1700">
                          <a:effectLst/>
                        </a:rPr>
                        <a:t>**</a:t>
                      </a:r>
                    </a:p>
                  </a:txBody>
                  <a:tcPr marL="145015"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dirty="0" smtClean="0">
                          <a:effectLst/>
                        </a:rPr>
                        <a:t>Exponentiation</a:t>
                      </a:r>
                      <a:endParaRPr lang="en-US" sz="1700" dirty="0">
                        <a:effectLst/>
                      </a:endParaRP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06042">
                <a:tc>
                  <a:txBody>
                    <a:bodyPr/>
                    <a:lstStyle/>
                    <a:p>
                      <a:pPr algn="l" fontAlgn="t"/>
                      <a:r>
                        <a:rPr lang="en-US" sz="1700">
                          <a:effectLst/>
                        </a:rPr>
                        <a:t>/</a:t>
                      </a:r>
                    </a:p>
                  </a:txBody>
                  <a:tcPr marL="145015"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700">
                          <a:effectLst/>
                        </a:rPr>
                        <a:t>Division</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406042">
                <a:tc>
                  <a:txBody>
                    <a:bodyPr/>
                    <a:lstStyle/>
                    <a:p>
                      <a:pPr algn="l" fontAlgn="t"/>
                      <a:r>
                        <a:rPr lang="en-US" sz="1700">
                          <a:effectLst/>
                        </a:rPr>
                        <a:t>%</a:t>
                      </a:r>
                    </a:p>
                  </a:txBody>
                  <a:tcPr marL="145015"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a:effectLst/>
                        </a:rPr>
                        <a:t>Modulus (Division Remainder)</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06042">
                <a:tc>
                  <a:txBody>
                    <a:bodyPr/>
                    <a:lstStyle/>
                    <a:p>
                      <a:pPr algn="l" fontAlgn="t"/>
                      <a:r>
                        <a:rPr lang="en-US" sz="1700">
                          <a:effectLst/>
                        </a:rPr>
                        <a:t>++</a:t>
                      </a:r>
                    </a:p>
                  </a:txBody>
                  <a:tcPr marL="145015"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700">
                          <a:effectLst/>
                        </a:rPr>
                        <a:t>Increment</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406042">
                <a:tc>
                  <a:txBody>
                    <a:bodyPr/>
                    <a:lstStyle/>
                    <a:p>
                      <a:pPr algn="l" fontAlgn="t"/>
                      <a:r>
                        <a:rPr lang="en-US" sz="1700">
                          <a:effectLst/>
                        </a:rPr>
                        <a:t>--</a:t>
                      </a:r>
                    </a:p>
                  </a:txBody>
                  <a:tcPr marL="145015"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700" dirty="0">
                          <a:effectLst/>
                        </a:rPr>
                        <a:t>Decrement</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82898209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JavaScript Assignment Operators</a:t>
            </a:r>
            <a:br>
              <a:rPr lang="en-US" dirty="0"/>
            </a:br>
            <a:endParaRPr lang="en-US" dirty="0"/>
          </a:p>
        </p:txBody>
      </p:sp>
      <p:graphicFrame>
        <p:nvGraphicFramePr>
          <p:cNvPr id="4" name="Content Placeholder 3"/>
          <p:cNvGraphicFramePr>
            <a:graphicFrameLocks noGrp="1"/>
          </p:cNvGraphicFramePr>
          <p:nvPr>
            <p:ph idx="1"/>
          </p:nvPr>
        </p:nvGraphicFramePr>
        <p:xfrm>
          <a:off x="457200" y="2442034"/>
          <a:ext cx="8229600" cy="2862972"/>
        </p:xfrm>
        <a:graphic>
          <a:graphicData uri="http://schemas.openxmlformats.org/drawingml/2006/table">
            <a:tbl>
              <a:tblPr/>
              <a:tblGrid>
                <a:gridCol w="2743200"/>
                <a:gridCol w="2743200"/>
                <a:gridCol w="2743200"/>
              </a:tblGrid>
              <a:tr h="406042">
                <a:tc>
                  <a:txBody>
                    <a:bodyPr/>
                    <a:lstStyle/>
                    <a:p>
                      <a:pPr algn="l" fontAlgn="t"/>
                      <a:r>
                        <a:rPr lang="en-US">
                          <a:effectLst/>
                        </a:rPr>
                        <a:t>Operator</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Example</a:t>
                      </a:r>
                    </a:p>
                  </a:txBody>
                  <a:tcPr marL="76200" marR="76200" marT="76200" marB="76200">
                    <a:lnL w="9525" cap="flat" cmpd="sng" algn="ctr">
                      <a:solidFill>
                        <a:srgbClr val="CCCCCC"/>
                      </a:solidFill>
                      <a:prstDash val="solid"/>
                      <a:round/>
                      <a:headEnd type="none" w="med" len="med"/>
                      <a:tailEnd type="none" w="med" len="med"/>
                    </a:lnL>
                    <a:lnB w="9525" cap="flat" cmpd="sng" algn="ctr">
                      <a:solidFill>
                        <a:srgbClr val="CCCCCC"/>
                      </a:solidFill>
                      <a:prstDash val="solid"/>
                      <a:round/>
                      <a:headEnd type="none" w="med" len="med"/>
                      <a:tailEnd type="none" w="med" len="med"/>
                    </a:lnB>
                  </a:tcPr>
                </a:tc>
                <a:tc>
                  <a:txBody>
                    <a:bodyPr/>
                    <a:lstStyle/>
                    <a:p>
                      <a:pPr algn="l" fontAlgn="t"/>
                      <a:r>
                        <a:rPr lang="en-US" dirty="0">
                          <a:effectLst/>
                        </a:rPr>
                        <a:t>Same As</a:t>
                      </a:r>
                    </a:p>
                  </a:txBody>
                  <a:tcPr marL="76200" marR="76200" marT="76200" marB="76200">
                    <a:lnB w="9525" cap="flat" cmpd="sng" algn="ctr">
                      <a:solidFill>
                        <a:srgbClr val="CCCCCC"/>
                      </a:solidFill>
                      <a:prstDash val="solid"/>
                      <a:round/>
                      <a:headEnd type="none" w="med" len="med"/>
                      <a:tailEnd type="none" w="med" len="med"/>
                    </a:lnB>
                  </a:tcPr>
                </a:tc>
              </a:tr>
              <a:tr h="406042">
                <a:tc>
                  <a:txBody>
                    <a:bodyPr/>
                    <a:lstStyle/>
                    <a:p>
                      <a:pPr algn="l" fontAlgn="t"/>
                      <a:r>
                        <a:rPr lang="en-US" sz="1700">
                          <a:effectLst/>
                        </a:rPr>
                        <a:t>=</a:t>
                      </a:r>
                    </a:p>
                  </a:txBody>
                  <a:tcPr marL="145015"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700">
                          <a:effectLst/>
                        </a:rPr>
                        <a:t>x = y</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700">
                          <a:effectLst/>
                        </a:rPr>
                        <a:t>x = y</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406042">
                <a:tc>
                  <a:txBody>
                    <a:bodyPr/>
                    <a:lstStyle/>
                    <a:p>
                      <a:pPr algn="l" fontAlgn="t"/>
                      <a:r>
                        <a:rPr lang="en-US" sz="1700">
                          <a:effectLst/>
                        </a:rPr>
                        <a:t>+=</a:t>
                      </a:r>
                    </a:p>
                  </a:txBody>
                  <a:tcPr marL="145015"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a:effectLst/>
                        </a:rPr>
                        <a:t>x += y</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a:effectLst/>
                        </a:rPr>
                        <a:t>x = x + y</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06042">
                <a:tc>
                  <a:txBody>
                    <a:bodyPr/>
                    <a:lstStyle/>
                    <a:p>
                      <a:pPr algn="l" fontAlgn="t"/>
                      <a:r>
                        <a:rPr lang="en-US" sz="1700">
                          <a:effectLst/>
                        </a:rPr>
                        <a:t>-=</a:t>
                      </a:r>
                    </a:p>
                  </a:txBody>
                  <a:tcPr marL="145015"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700">
                          <a:effectLst/>
                        </a:rPr>
                        <a:t>x -= y</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700">
                          <a:effectLst/>
                        </a:rPr>
                        <a:t>x = x - y</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406042">
                <a:tc>
                  <a:txBody>
                    <a:bodyPr/>
                    <a:lstStyle/>
                    <a:p>
                      <a:pPr algn="l" fontAlgn="t"/>
                      <a:r>
                        <a:rPr lang="en-US" sz="1700">
                          <a:effectLst/>
                        </a:rPr>
                        <a:t>*=</a:t>
                      </a:r>
                    </a:p>
                  </a:txBody>
                  <a:tcPr marL="145015"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a:effectLst/>
                        </a:rPr>
                        <a:t>x *= y</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a:effectLst/>
                        </a:rPr>
                        <a:t>x = x * y</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06042">
                <a:tc>
                  <a:txBody>
                    <a:bodyPr/>
                    <a:lstStyle/>
                    <a:p>
                      <a:pPr algn="l" fontAlgn="t"/>
                      <a:r>
                        <a:rPr lang="en-US" sz="1700">
                          <a:effectLst/>
                        </a:rPr>
                        <a:t>/=</a:t>
                      </a:r>
                    </a:p>
                  </a:txBody>
                  <a:tcPr marL="145015"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700">
                          <a:effectLst/>
                        </a:rPr>
                        <a:t>x /= y</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700">
                          <a:effectLst/>
                        </a:rPr>
                        <a:t>x = x / y</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406042">
                <a:tc>
                  <a:txBody>
                    <a:bodyPr/>
                    <a:lstStyle/>
                    <a:p>
                      <a:pPr algn="l" fontAlgn="t"/>
                      <a:r>
                        <a:rPr lang="en-US" sz="1700">
                          <a:effectLst/>
                        </a:rPr>
                        <a:t>%=</a:t>
                      </a:r>
                    </a:p>
                  </a:txBody>
                  <a:tcPr marL="145015"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700">
                          <a:effectLst/>
                        </a:rPr>
                        <a:t>x %= y</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700" dirty="0">
                          <a:effectLst/>
                        </a:rPr>
                        <a:t>x = x % y</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422429355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JavaScript String Operators</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err="1"/>
              <a:t>var</a:t>
            </a:r>
            <a:r>
              <a:rPr lang="en-US" dirty="0"/>
              <a:t> txt1 = "What a very ";</a:t>
            </a:r>
            <a:br>
              <a:rPr lang="en-US" dirty="0"/>
            </a:br>
            <a:r>
              <a:rPr lang="en-US" dirty="0"/>
              <a:t>txt1 += "nice day";</a:t>
            </a:r>
          </a:p>
        </p:txBody>
      </p:sp>
    </p:spTree>
    <p:extLst>
      <p:ext uri="{BB962C8B-B14F-4D97-AF65-F5344CB8AC3E}">
        <p14:creationId xmlns:p14="http://schemas.microsoft.com/office/powerpoint/2010/main" val="38803500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304800"/>
            <a:ext cx="7772400" cy="1470025"/>
          </a:xfrm>
        </p:spPr>
        <p:txBody>
          <a:bodyPr/>
          <a:lstStyle/>
          <a:p>
            <a:r>
              <a:rPr lang="en-US" b="1" dirty="0" smtClean="0">
                <a:solidFill>
                  <a:srgbClr val="FF0066"/>
                </a:solidFill>
                <a:latin typeface="Monotype Corsiva" pitchFamily="66" charset="0"/>
              </a:rPr>
              <a:t>HTML</a:t>
            </a:r>
            <a:endParaRPr lang="en-US" b="1" dirty="0"/>
          </a:p>
        </p:txBody>
      </p:sp>
      <p:sp>
        <p:nvSpPr>
          <p:cNvPr id="3" name="Subtitle 2"/>
          <p:cNvSpPr>
            <a:spLocks noGrp="1"/>
          </p:cNvSpPr>
          <p:nvPr>
            <p:ph type="subTitle" idx="1"/>
          </p:nvPr>
        </p:nvSpPr>
        <p:spPr>
          <a:xfrm>
            <a:off x="381000" y="1752600"/>
            <a:ext cx="8382000" cy="4724400"/>
          </a:xfrm>
        </p:spPr>
        <p:txBody>
          <a:bodyPr>
            <a:normAutofit fontScale="70000" lnSpcReduction="20000"/>
          </a:bodyPr>
          <a:lstStyle/>
          <a:p>
            <a:pPr algn="l"/>
            <a:r>
              <a:rPr lang="en-US" dirty="0" smtClean="0">
                <a:solidFill>
                  <a:schemeClr val="tx1"/>
                </a:solidFill>
              </a:rPr>
              <a:t>HTML Headings</a:t>
            </a:r>
          </a:p>
          <a:p>
            <a:pPr algn="l"/>
            <a:r>
              <a:rPr lang="en-US" dirty="0" smtClean="0">
                <a:solidFill>
                  <a:schemeClr val="tx1"/>
                </a:solidFill>
              </a:rPr>
              <a:t>HTML Paragraphs</a:t>
            </a:r>
          </a:p>
          <a:p>
            <a:pPr algn="l"/>
            <a:r>
              <a:rPr lang="en-US" dirty="0" smtClean="0">
                <a:solidFill>
                  <a:schemeClr val="tx1"/>
                </a:solidFill>
              </a:rPr>
              <a:t>HTML </a:t>
            </a:r>
            <a:r>
              <a:rPr lang="en-US" dirty="0">
                <a:solidFill>
                  <a:schemeClr val="tx1"/>
                </a:solidFill>
              </a:rPr>
              <a:t>Style Attribute</a:t>
            </a:r>
          </a:p>
          <a:p>
            <a:pPr algn="l"/>
            <a:r>
              <a:rPr lang="en-US" dirty="0">
                <a:solidFill>
                  <a:schemeClr val="tx1"/>
                </a:solidFill>
              </a:rPr>
              <a:t>HTML Formatting Elements</a:t>
            </a:r>
          </a:p>
          <a:p>
            <a:r>
              <a:rPr lang="en-US" dirty="0">
                <a:solidFill>
                  <a:schemeClr val="tx1"/>
                </a:solidFill>
              </a:rPr>
              <a:t>&lt;b&gt; - Bold text</a:t>
            </a:r>
          </a:p>
          <a:p>
            <a:r>
              <a:rPr lang="en-US" dirty="0">
                <a:solidFill>
                  <a:schemeClr val="tx1"/>
                </a:solidFill>
              </a:rPr>
              <a:t>&lt;strong&gt; - Important text</a:t>
            </a:r>
          </a:p>
          <a:p>
            <a:r>
              <a:rPr lang="en-US" dirty="0">
                <a:solidFill>
                  <a:schemeClr val="tx1"/>
                </a:solidFill>
              </a:rPr>
              <a:t>&lt;i&gt; - Italic text</a:t>
            </a:r>
          </a:p>
          <a:p>
            <a:r>
              <a:rPr lang="en-US" dirty="0">
                <a:solidFill>
                  <a:schemeClr val="tx1"/>
                </a:solidFill>
              </a:rPr>
              <a:t>&lt;</a:t>
            </a:r>
            <a:r>
              <a:rPr lang="en-US" dirty="0" err="1">
                <a:solidFill>
                  <a:schemeClr val="tx1"/>
                </a:solidFill>
              </a:rPr>
              <a:t>em</a:t>
            </a:r>
            <a:r>
              <a:rPr lang="en-US" dirty="0">
                <a:solidFill>
                  <a:schemeClr val="tx1"/>
                </a:solidFill>
              </a:rPr>
              <a:t>&gt; - Emphasized text</a:t>
            </a:r>
          </a:p>
          <a:p>
            <a:r>
              <a:rPr lang="en-US" dirty="0">
                <a:solidFill>
                  <a:schemeClr val="tx1"/>
                </a:solidFill>
              </a:rPr>
              <a:t>&lt;mark&gt; - Marked text</a:t>
            </a:r>
          </a:p>
          <a:p>
            <a:r>
              <a:rPr lang="en-US" dirty="0">
                <a:solidFill>
                  <a:schemeClr val="tx1"/>
                </a:solidFill>
              </a:rPr>
              <a:t>&lt;small&gt; - Small text</a:t>
            </a:r>
          </a:p>
          <a:p>
            <a:r>
              <a:rPr lang="en-US" dirty="0">
                <a:solidFill>
                  <a:schemeClr val="tx1"/>
                </a:solidFill>
              </a:rPr>
              <a:t>&lt;del&gt; - Deleted text</a:t>
            </a:r>
          </a:p>
          <a:p>
            <a:r>
              <a:rPr lang="en-US" dirty="0">
                <a:solidFill>
                  <a:schemeClr val="tx1"/>
                </a:solidFill>
              </a:rPr>
              <a:t>&lt;ins&gt; - Inserted text</a:t>
            </a:r>
          </a:p>
          <a:p>
            <a:r>
              <a:rPr lang="en-US" dirty="0">
                <a:solidFill>
                  <a:schemeClr val="tx1"/>
                </a:solidFill>
              </a:rPr>
              <a:t>&lt;sub&gt; - Subscript text</a:t>
            </a:r>
          </a:p>
          <a:p>
            <a:r>
              <a:rPr lang="en-US" dirty="0">
                <a:solidFill>
                  <a:schemeClr val="tx1"/>
                </a:solidFill>
              </a:rPr>
              <a:t>&lt;sup&gt; - Superscript text</a:t>
            </a:r>
          </a:p>
          <a:p>
            <a:pPr algn="l"/>
            <a:endParaRPr lang="en-US" dirty="0">
              <a:solidFill>
                <a:schemeClr val="tx1"/>
              </a:solidFill>
            </a:endParaRPr>
          </a:p>
        </p:txBody>
      </p:sp>
    </p:spTree>
    <p:extLst>
      <p:ext uri="{BB962C8B-B14F-4D97-AF65-F5344CB8AC3E}">
        <p14:creationId xmlns:p14="http://schemas.microsoft.com/office/powerpoint/2010/main" val="237685249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a:t>var</a:t>
            </a:r>
            <a:r>
              <a:rPr lang="en-US" dirty="0"/>
              <a:t> x = 5 + 5;</a:t>
            </a:r>
            <a:br>
              <a:rPr lang="en-US" dirty="0"/>
            </a:br>
            <a:r>
              <a:rPr lang="en-US" dirty="0" err="1"/>
              <a:t>var</a:t>
            </a:r>
            <a:r>
              <a:rPr lang="en-US" dirty="0"/>
              <a:t> y = "5" + 5;</a:t>
            </a:r>
            <a:br>
              <a:rPr lang="en-US" dirty="0"/>
            </a:br>
            <a:r>
              <a:rPr lang="en-US" dirty="0" err="1"/>
              <a:t>var</a:t>
            </a:r>
            <a:r>
              <a:rPr lang="en-US" dirty="0"/>
              <a:t> z = "Hello" + 5;</a:t>
            </a:r>
          </a:p>
        </p:txBody>
      </p:sp>
    </p:spTree>
    <p:extLst>
      <p:ext uri="{BB962C8B-B14F-4D97-AF65-F5344CB8AC3E}">
        <p14:creationId xmlns:p14="http://schemas.microsoft.com/office/powerpoint/2010/main" val="311895668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JavaScript Logical Operators</a:t>
            </a:r>
          </a:p>
          <a:p>
            <a:r>
              <a:rPr lang="en-US" dirty="0"/>
              <a:t>JavaScript Bitwise Operators</a:t>
            </a:r>
          </a:p>
          <a:p>
            <a:endParaRPr lang="en-US" dirty="0"/>
          </a:p>
        </p:txBody>
      </p:sp>
    </p:spTree>
    <p:extLst>
      <p:ext uri="{BB962C8B-B14F-4D97-AF65-F5344CB8AC3E}">
        <p14:creationId xmlns:p14="http://schemas.microsoft.com/office/powerpoint/2010/main" val="268509325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Assignment Examples</a:t>
            </a:r>
          </a:p>
          <a:p>
            <a:r>
              <a:rPr lang="en-US" dirty="0" err="1"/>
              <a:t>var</a:t>
            </a:r>
            <a:r>
              <a:rPr lang="en-US" dirty="0"/>
              <a:t> x = 10;</a:t>
            </a:r>
            <a:br>
              <a:rPr lang="en-US" dirty="0"/>
            </a:br>
            <a:r>
              <a:rPr lang="en-US" dirty="0"/>
              <a:t>x += 5</a:t>
            </a:r>
            <a:r>
              <a:rPr lang="en-US" dirty="0" smtClean="0"/>
              <a:t>;</a:t>
            </a:r>
          </a:p>
          <a:p>
            <a:r>
              <a:rPr lang="en-US" dirty="0"/>
              <a:t>x -= 5</a:t>
            </a:r>
            <a:r>
              <a:rPr lang="en-US" dirty="0" smtClean="0"/>
              <a:t>;</a:t>
            </a:r>
          </a:p>
          <a:p>
            <a:r>
              <a:rPr lang="en-US" dirty="0"/>
              <a:t>x *= 5</a:t>
            </a:r>
            <a:r>
              <a:rPr lang="en-US" dirty="0" smtClean="0"/>
              <a:t>;</a:t>
            </a:r>
          </a:p>
          <a:p>
            <a:r>
              <a:rPr lang="en-US" dirty="0"/>
              <a:t>x /= 5</a:t>
            </a:r>
            <a:r>
              <a:rPr lang="en-US" dirty="0" smtClean="0"/>
              <a:t>;</a:t>
            </a:r>
          </a:p>
          <a:p>
            <a:r>
              <a:rPr lang="en-US" dirty="0"/>
              <a:t>x %= 5;</a:t>
            </a:r>
          </a:p>
        </p:txBody>
      </p:sp>
    </p:spTree>
    <p:extLst>
      <p:ext uri="{BB962C8B-B14F-4D97-AF65-F5344CB8AC3E}">
        <p14:creationId xmlns:p14="http://schemas.microsoft.com/office/powerpoint/2010/main" val="306244901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JavaScript evaluates expressions from left to right. Different sequences can produce different results</a:t>
            </a:r>
            <a:r>
              <a:rPr lang="en-US" dirty="0" smtClean="0"/>
              <a:t>:</a:t>
            </a:r>
          </a:p>
          <a:p>
            <a:r>
              <a:rPr lang="en-US" dirty="0" err="1"/>
              <a:t>var</a:t>
            </a:r>
            <a:r>
              <a:rPr lang="en-US" dirty="0"/>
              <a:t> x = 16 + 4 + "Volvo</a:t>
            </a:r>
            <a:r>
              <a:rPr lang="en-US" dirty="0" smtClean="0"/>
              <a:t>";</a:t>
            </a:r>
          </a:p>
          <a:p>
            <a:r>
              <a:rPr lang="en-US" dirty="0" err="1"/>
              <a:t>var</a:t>
            </a:r>
            <a:r>
              <a:rPr lang="en-US" dirty="0"/>
              <a:t> x = "Volvo" + 16</a:t>
            </a:r>
            <a:r>
              <a:rPr lang="en-US" dirty="0" smtClean="0"/>
              <a:t>;</a:t>
            </a:r>
          </a:p>
          <a:p>
            <a:r>
              <a:rPr lang="en-US" dirty="0" err="1"/>
              <a:t>var</a:t>
            </a:r>
            <a:r>
              <a:rPr lang="en-US" dirty="0"/>
              <a:t> x = 16 + "Volvo";</a:t>
            </a:r>
          </a:p>
        </p:txBody>
      </p:sp>
    </p:spTree>
    <p:extLst>
      <p:ext uri="{BB962C8B-B14F-4D97-AF65-F5344CB8AC3E}">
        <p14:creationId xmlns:p14="http://schemas.microsoft.com/office/powerpoint/2010/main" val="14497645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JavaScript Function Syntax</a:t>
            </a:r>
          </a:p>
          <a:p>
            <a:r>
              <a:rPr lang="en-US" dirty="0"/>
              <a:t>function </a:t>
            </a:r>
            <a:r>
              <a:rPr lang="en-US" i="1" dirty="0"/>
              <a:t>name</a:t>
            </a:r>
            <a:r>
              <a:rPr lang="en-US" dirty="0"/>
              <a:t>(</a:t>
            </a:r>
            <a:r>
              <a:rPr lang="en-US" i="1" dirty="0"/>
              <a:t>parameter1, parameter2, parameter3</a:t>
            </a:r>
            <a:r>
              <a:rPr lang="en-US" dirty="0"/>
              <a:t>) {</a:t>
            </a:r>
            <a:br>
              <a:rPr lang="en-US" dirty="0"/>
            </a:br>
            <a:r>
              <a:rPr lang="en-US" dirty="0"/>
              <a:t>  // </a:t>
            </a:r>
            <a:r>
              <a:rPr lang="en-US" i="1" dirty="0"/>
              <a:t>code to be executed</a:t>
            </a:r>
            <a:r>
              <a:rPr lang="en-US" dirty="0"/>
              <a:t/>
            </a:r>
            <a:br>
              <a:rPr lang="en-US" dirty="0"/>
            </a:br>
            <a:r>
              <a:rPr lang="en-US" dirty="0"/>
              <a:t>}</a:t>
            </a:r>
          </a:p>
        </p:txBody>
      </p:sp>
    </p:spTree>
    <p:extLst>
      <p:ext uri="{BB962C8B-B14F-4D97-AF65-F5344CB8AC3E}">
        <p14:creationId xmlns:p14="http://schemas.microsoft.com/office/powerpoint/2010/main" val="292111825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function </a:t>
            </a:r>
            <a:r>
              <a:rPr lang="en-US" dirty="0" err="1"/>
              <a:t>toCelsius</a:t>
            </a:r>
            <a:r>
              <a:rPr lang="en-US" dirty="0"/>
              <a:t>(</a:t>
            </a:r>
            <a:r>
              <a:rPr lang="en-US" dirty="0" err="1"/>
              <a:t>fahrenheit</a:t>
            </a:r>
            <a:r>
              <a:rPr lang="en-US" dirty="0"/>
              <a:t>) {</a:t>
            </a:r>
            <a:br>
              <a:rPr lang="en-US" dirty="0"/>
            </a:br>
            <a:r>
              <a:rPr lang="en-US" dirty="0"/>
              <a:t>  return (5/9) * (fahrenheit-32);</a:t>
            </a:r>
            <a:br>
              <a:rPr lang="en-US" dirty="0"/>
            </a:br>
            <a:r>
              <a:rPr lang="en-US" dirty="0"/>
              <a:t>}</a:t>
            </a:r>
            <a:br>
              <a:rPr lang="en-US" dirty="0"/>
            </a:br>
            <a:r>
              <a:rPr lang="en-US" dirty="0" err="1"/>
              <a:t>document.getElementById</a:t>
            </a:r>
            <a:r>
              <a:rPr lang="en-US" dirty="0"/>
              <a:t>("demo").</a:t>
            </a:r>
            <a:r>
              <a:rPr lang="en-US" dirty="0" err="1"/>
              <a:t>innerHTML</a:t>
            </a:r>
            <a:r>
              <a:rPr lang="en-US" dirty="0"/>
              <a:t> = </a:t>
            </a:r>
            <a:r>
              <a:rPr lang="en-US" dirty="0" err="1"/>
              <a:t>toCelsius</a:t>
            </a:r>
            <a:r>
              <a:rPr lang="en-US" dirty="0"/>
              <a:t>(77);</a:t>
            </a:r>
          </a:p>
        </p:txBody>
      </p:sp>
    </p:spTree>
    <p:extLst>
      <p:ext uri="{BB962C8B-B14F-4D97-AF65-F5344CB8AC3E}">
        <p14:creationId xmlns:p14="http://schemas.microsoft.com/office/powerpoint/2010/main" val="95027597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Javascript</a:t>
            </a:r>
            <a:r>
              <a:rPr lang="en-US" dirty="0" smtClean="0"/>
              <a:t> Objects</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t>&lt;script&gt;</a:t>
            </a:r>
          </a:p>
          <a:p>
            <a:pPr marL="0" indent="0">
              <a:buNone/>
            </a:pPr>
            <a:r>
              <a:rPr lang="en-US" dirty="0"/>
              <a:t>// Create an object:</a:t>
            </a:r>
          </a:p>
          <a:p>
            <a:pPr marL="0" indent="0">
              <a:buNone/>
            </a:pPr>
            <a:r>
              <a:rPr lang="en-US" dirty="0" err="1"/>
              <a:t>var</a:t>
            </a:r>
            <a:r>
              <a:rPr lang="en-US" dirty="0"/>
              <a:t> person = {</a:t>
            </a:r>
          </a:p>
          <a:p>
            <a:pPr marL="0" indent="0">
              <a:buNone/>
            </a:pPr>
            <a:r>
              <a:rPr lang="en-US" dirty="0"/>
              <a:t>  </a:t>
            </a:r>
            <a:r>
              <a:rPr lang="en-US" dirty="0" err="1"/>
              <a:t>firstName</a:t>
            </a:r>
            <a:r>
              <a:rPr lang="en-US" dirty="0"/>
              <a:t>: "John",</a:t>
            </a:r>
          </a:p>
          <a:p>
            <a:pPr marL="0" indent="0">
              <a:buNone/>
            </a:pPr>
            <a:r>
              <a:rPr lang="en-US" dirty="0"/>
              <a:t>  </a:t>
            </a:r>
            <a:r>
              <a:rPr lang="en-US" dirty="0" err="1"/>
              <a:t>lastName</a:t>
            </a:r>
            <a:r>
              <a:rPr lang="en-US" dirty="0"/>
              <a:t> : "Doe",</a:t>
            </a:r>
          </a:p>
          <a:p>
            <a:pPr marL="0" indent="0">
              <a:buNone/>
            </a:pPr>
            <a:r>
              <a:rPr lang="en-US" dirty="0"/>
              <a:t>  id     :  5566</a:t>
            </a:r>
          </a:p>
          <a:p>
            <a:pPr marL="0" indent="0">
              <a:buNone/>
            </a:pPr>
            <a:r>
              <a:rPr lang="en-US" dirty="0"/>
              <a:t>};</a:t>
            </a:r>
          </a:p>
          <a:p>
            <a:pPr marL="0" indent="0">
              <a:buNone/>
            </a:pPr>
            <a:r>
              <a:rPr lang="en-US" dirty="0"/>
              <a:t>// Display some data from the object:</a:t>
            </a:r>
          </a:p>
          <a:p>
            <a:pPr marL="0" indent="0">
              <a:buNone/>
            </a:pPr>
            <a:r>
              <a:rPr lang="en-US" dirty="0" err="1"/>
              <a:t>document.getElementById</a:t>
            </a:r>
            <a:r>
              <a:rPr lang="en-US" dirty="0"/>
              <a:t>("demo").</a:t>
            </a:r>
            <a:r>
              <a:rPr lang="en-US" dirty="0" err="1"/>
              <a:t>innerHTML</a:t>
            </a:r>
            <a:r>
              <a:rPr lang="en-US" dirty="0"/>
              <a:t> =</a:t>
            </a:r>
          </a:p>
          <a:p>
            <a:pPr marL="0" indent="0">
              <a:buNone/>
            </a:pPr>
            <a:r>
              <a:rPr lang="en-US" dirty="0" err="1"/>
              <a:t>person.firstName</a:t>
            </a:r>
            <a:r>
              <a:rPr lang="en-US" dirty="0"/>
              <a:t> + " " + </a:t>
            </a:r>
            <a:r>
              <a:rPr lang="en-US" dirty="0" err="1"/>
              <a:t>person.lastName</a:t>
            </a:r>
            <a:r>
              <a:rPr lang="en-US" dirty="0"/>
              <a:t>;</a:t>
            </a:r>
          </a:p>
          <a:p>
            <a:pPr marL="0" indent="0">
              <a:buNone/>
            </a:pPr>
            <a:r>
              <a:rPr lang="en-US" dirty="0"/>
              <a:t>&lt;/script&gt;</a:t>
            </a:r>
          </a:p>
        </p:txBody>
      </p:sp>
    </p:spTree>
    <p:extLst>
      <p:ext uri="{BB962C8B-B14F-4D97-AF65-F5344CB8AC3E}">
        <p14:creationId xmlns:p14="http://schemas.microsoft.com/office/powerpoint/2010/main" val="359992352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Common HTML Events</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52918856"/>
              </p:ext>
            </p:extLst>
          </p:nvPr>
        </p:nvGraphicFramePr>
        <p:xfrm>
          <a:off x="685800" y="914400"/>
          <a:ext cx="6943726" cy="7772400"/>
        </p:xfrm>
        <a:graphic>
          <a:graphicData uri="http://schemas.openxmlformats.org/drawingml/2006/table">
            <a:tbl>
              <a:tblPr/>
              <a:tblGrid>
                <a:gridCol w="3471863"/>
                <a:gridCol w="3471863"/>
              </a:tblGrid>
              <a:tr h="0">
                <a:tc>
                  <a:txBody>
                    <a:bodyPr/>
                    <a:lstStyle/>
                    <a:p>
                      <a:pPr algn="l" fontAlgn="t"/>
                      <a:r>
                        <a:rPr lang="en-US" sz="3000" dirty="0" err="1">
                          <a:effectLst/>
                        </a:rPr>
                        <a:t>onchange</a:t>
                      </a:r>
                      <a:endParaRPr lang="en-US" sz="3000" dirty="0">
                        <a:effectLst/>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3000">
                          <a:effectLst/>
                        </a:rPr>
                        <a:t>An HTML element has been changed</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0">
                <a:tc>
                  <a:txBody>
                    <a:bodyPr/>
                    <a:lstStyle/>
                    <a:p>
                      <a:pPr algn="l" fontAlgn="t"/>
                      <a:r>
                        <a:rPr lang="en-US" sz="3000" dirty="0" err="1">
                          <a:effectLst/>
                        </a:rPr>
                        <a:t>onclick</a:t>
                      </a:r>
                      <a:endParaRPr lang="en-US" sz="3000" dirty="0">
                        <a:effectLst/>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3000">
                          <a:effectLst/>
                        </a:rPr>
                        <a:t>The user clicks an HTML element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0">
                <a:tc>
                  <a:txBody>
                    <a:bodyPr/>
                    <a:lstStyle/>
                    <a:p>
                      <a:pPr algn="l" fontAlgn="t"/>
                      <a:r>
                        <a:rPr lang="en-US" sz="3000">
                          <a:effectLst/>
                        </a:rPr>
                        <a:t>onmouseover</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3000">
                          <a:effectLst/>
                        </a:rPr>
                        <a:t>The user moves the mouse over an HTML element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0">
                <a:tc>
                  <a:txBody>
                    <a:bodyPr/>
                    <a:lstStyle/>
                    <a:p>
                      <a:pPr algn="l" fontAlgn="t"/>
                      <a:r>
                        <a:rPr lang="en-US" sz="3000" dirty="0" err="1">
                          <a:effectLst/>
                        </a:rPr>
                        <a:t>onmouseout</a:t>
                      </a:r>
                      <a:endParaRPr lang="en-US" sz="3000" dirty="0">
                        <a:effectLst/>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3000">
                          <a:effectLst/>
                        </a:rPr>
                        <a:t>The user moves the mouse away from an HTML element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0">
                <a:tc>
                  <a:txBody>
                    <a:bodyPr/>
                    <a:lstStyle/>
                    <a:p>
                      <a:pPr algn="l" fontAlgn="t"/>
                      <a:r>
                        <a:rPr lang="en-US" sz="3000">
                          <a:effectLst/>
                        </a:rPr>
                        <a:t>onkeydown</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3000">
                          <a:effectLst/>
                        </a:rPr>
                        <a:t>The user pushes a keyboard key</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0">
                <a:tc>
                  <a:txBody>
                    <a:bodyPr/>
                    <a:lstStyle/>
                    <a:p>
                      <a:pPr algn="l" fontAlgn="t"/>
                      <a:r>
                        <a:rPr lang="en-US" sz="3000">
                          <a:effectLst/>
                        </a:rPr>
                        <a:t>onload</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3000" dirty="0">
                          <a:effectLst/>
                        </a:rPr>
                        <a:t>The browser has finished loading the page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68982203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3343559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recap of technologies</a:t>
            </a:r>
            <a:endParaRPr lang="en-US" dirty="0"/>
          </a:p>
        </p:txBody>
      </p:sp>
      <p:sp>
        <p:nvSpPr>
          <p:cNvPr id="3" name="Content Placeholder 2"/>
          <p:cNvSpPr>
            <a:spLocks noGrp="1"/>
          </p:cNvSpPr>
          <p:nvPr>
            <p:ph idx="1"/>
          </p:nvPr>
        </p:nvSpPr>
        <p:spPr/>
        <p:txBody>
          <a:bodyPr/>
          <a:lstStyle/>
          <a:p>
            <a:r>
              <a:rPr lang="en-US" dirty="0" smtClean="0"/>
              <a:t>HTML</a:t>
            </a:r>
          </a:p>
          <a:p>
            <a:r>
              <a:rPr lang="en-US" dirty="0" smtClean="0"/>
              <a:t>CSS</a:t>
            </a:r>
          </a:p>
          <a:p>
            <a:r>
              <a:rPr lang="en-US" dirty="0" smtClean="0"/>
              <a:t>JAVASCRIPT</a:t>
            </a:r>
            <a:endParaRPr lang="en-US" dirty="0"/>
          </a:p>
        </p:txBody>
      </p:sp>
    </p:spTree>
    <p:extLst>
      <p:ext uri="{BB962C8B-B14F-4D97-AF65-F5344CB8AC3E}">
        <p14:creationId xmlns:p14="http://schemas.microsoft.com/office/powerpoint/2010/main" val="36504472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304800"/>
            <a:ext cx="7772400" cy="1470025"/>
          </a:xfrm>
        </p:spPr>
        <p:txBody>
          <a:bodyPr/>
          <a:lstStyle/>
          <a:p>
            <a:r>
              <a:rPr lang="en-US" b="1" dirty="0" smtClean="0">
                <a:solidFill>
                  <a:srgbClr val="FF0066"/>
                </a:solidFill>
                <a:latin typeface="Monotype Corsiva" pitchFamily="66" charset="0"/>
              </a:rPr>
              <a:t>HTML</a:t>
            </a:r>
            <a:endParaRPr lang="en-US" b="1" dirty="0"/>
          </a:p>
        </p:txBody>
      </p:sp>
      <p:sp>
        <p:nvSpPr>
          <p:cNvPr id="3" name="Subtitle 2"/>
          <p:cNvSpPr>
            <a:spLocks noGrp="1"/>
          </p:cNvSpPr>
          <p:nvPr>
            <p:ph type="subTitle" idx="1"/>
          </p:nvPr>
        </p:nvSpPr>
        <p:spPr>
          <a:xfrm>
            <a:off x="381000" y="1752600"/>
            <a:ext cx="8382000" cy="4724400"/>
          </a:xfrm>
        </p:spPr>
        <p:txBody>
          <a:bodyPr>
            <a:normAutofit/>
          </a:bodyPr>
          <a:lstStyle/>
          <a:p>
            <a:pPr algn="l"/>
            <a:r>
              <a:rPr lang="en-US" dirty="0">
                <a:solidFill>
                  <a:schemeClr val="tx1"/>
                </a:solidFill>
              </a:rPr>
              <a:t>HTML &lt;</a:t>
            </a:r>
            <a:r>
              <a:rPr lang="en-US" dirty="0" err="1">
                <a:solidFill>
                  <a:schemeClr val="tx1"/>
                </a:solidFill>
              </a:rPr>
              <a:t>blockquote</a:t>
            </a:r>
            <a:r>
              <a:rPr lang="en-US" dirty="0" smtClean="0">
                <a:solidFill>
                  <a:schemeClr val="tx1"/>
                </a:solidFill>
              </a:rPr>
              <a:t>&gt;</a:t>
            </a:r>
            <a:endParaRPr lang="en-US" dirty="0">
              <a:solidFill>
                <a:schemeClr val="tx1"/>
              </a:solidFill>
            </a:endParaRPr>
          </a:p>
          <a:p>
            <a:pPr algn="l"/>
            <a:r>
              <a:rPr lang="en-US" dirty="0">
                <a:solidFill>
                  <a:schemeClr val="tx1"/>
                </a:solidFill>
              </a:rPr>
              <a:t>HTML &lt;</a:t>
            </a:r>
            <a:r>
              <a:rPr lang="en-US" dirty="0" err="1">
                <a:solidFill>
                  <a:schemeClr val="tx1"/>
                </a:solidFill>
              </a:rPr>
              <a:t>abbr</a:t>
            </a:r>
            <a:r>
              <a:rPr lang="en-US" dirty="0" smtClean="0">
                <a:solidFill>
                  <a:schemeClr val="tx1"/>
                </a:solidFill>
              </a:rPr>
              <a:t>&gt;</a:t>
            </a:r>
          </a:p>
          <a:p>
            <a:pPr algn="l"/>
            <a:r>
              <a:rPr lang="en-US" dirty="0">
                <a:solidFill>
                  <a:schemeClr val="tx1"/>
                </a:solidFill>
              </a:rPr>
              <a:t>HTML &lt;</a:t>
            </a:r>
            <a:r>
              <a:rPr lang="en-US" dirty="0" err="1">
                <a:solidFill>
                  <a:schemeClr val="tx1"/>
                </a:solidFill>
              </a:rPr>
              <a:t>bdo</a:t>
            </a:r>
            <a:r>
              <a:rPr lang="en-US" dirty="0">
                <a:solidFill>
                  <a:schemeClr val="tx1"/>
                </a:solidFill>
              </a:rPr>
              <a:t>&gt; </a:t>
            </a:r>
            <a:endParaRPr lang="en-US" dirty="0" smtClean="0">
              <a:solidFill>
                <a:schemeClr val="tx1"/>
              </a:solidFill>
            </a:endParaRPr>
          </a:p>
          <a:p>
            <a:pPr algn="l"/>
            <a:r>
              <a:rPr lang="en-US" dirty="0">
                <a:solidFill>
                  <a:schemeClr val="tx1"/>
                </a:solidFill>
              </a:rPr>
              <a:t>&lt;</a:t>
            </a:r>
            <a:r>
              <a:rPr lang="en-US" dirty="0" err="1">
                <a:solidFill>
                  <a:schemeClr val="tx1"/>
                </a:solidFill>
              </a:rPr>
              <a:t>bdo</a:t>
            </a:r>
            <a:r>
              <a:rPr lang="en-US" dirty="0">
                <a:solidFill>
                  <a:schemeClr val="tx1"/>
                </a:solidFill>
              </a:rPr>
              <a:t> </a:t>
            </a:r>
            <a:r>
              <a:rPr lang="en-US" dirty="0" err="1" smtClean="0">
                <a:solidFill>
                  <a:schemeClr val="tx1"/>
                </a:solidFill>
              </a:rPr>
              <a:t>dir</a:t>
            </a:r>
            <a:r>
              <a:rPr lang="en-US" dirty="0">
                <a:solidFill>
                  <a:schemeClr val="tx1"/>
                </a:solidFill>
              </a:rPr>
              <a:t>="</a:t>
            </a:r>
            <a:r>
              <a:rPr lang="en-US" dirty="0" err="1" smtClean="0">
                <a:solidFill>
                  <a:schemeClr val="tx1"/>
                </a:solidFill>
              </a:rPr>
              <a:t>rtl</a:t>
            </a:r>
            <a:r>
              <a:rPr lang="en-US" dirty="0" smtClean="0">
                <a:solidFill>
                  <a:schemeClr val="tx1"/>
                </a:solidFill>
              </a:rPr>
              <a:t>”&gt; </a:t>
            </a:r>
            <a:r>
              <a:rPr lang="en-US" dirty="0">
                <a:solidFill>
                  <a:schemeClr val="tx1"/>
                </a:solidFill>
              </a:rPr>
              <a:t>your browser supports bi-directional </a:t>
            </a:r>
            <a:r>
              <a:rPr lang="en-US" dirty="0" smtClean="0">
                <a:solidFill>
                  <a:schemeClr val="tx1"/>
                </a:solidFill>
              </a:rPr>
              <a:t>override&lt;/</a:t>
            </a:r>
            <a:r>
              <a:rPr lang="en-US" dirty="0" err="1" smtClean="0">
                <a:solidFill>
                  <a:schemeClr val="tx1"/>
                </a:solidFill>
              </a:rPr>
              <a:t>bdo</a:t>
            </a:r>
            <a:r>
              <a:rPr lang="en-US" dirty="0" smtClean="0">
                <a:solidFill>
                  <a:schemeClr val="tx1"/>
                </a:solidFill>
              </a:rPr>
              <a:t>&gt;</a:t>
            </a:r>
            <a:endParaRPr lang="en-US" dirty="0">
              <a:solidFill>
                <a:schemeClr val="tx1"/>
              </a:solidFill>
            </a:endParaRPr>
          </a:p>
          <a:p>
            <a:pPr algn="l"/>
            <a:r>
              <a:rPr lang="en-US" dirty="0">
                <a:solidFill>
                  <a:schemeClr val="tx1"/>
                </a:solidFill>
                <a:hlinkClick r:id="rId3"/>
              </a:rPr>
              <a:t>&lt;</a:t>
            </a:r>
            <a:r>
              <a:rPr lang="en-US" dirty="0" smtClean="0">
                <a:solidFill>
                  <a:schemeClr val="tx1"/>
                </a:solidFill>
                <a:hlinkClick r:id="rId3"/>
              </a:rPr>
              <a:t>q&gt;</a:t>
            </a:r>
            <a:endParaRPr lang="en-US" dirty="0" smtClean="0">
              <a:solidFill>
                <a:schemeClr val="tx1"/>
              </a:solidFill>
            </a:endParaRPr>
          </a:p>
        </p:txBody>
      </p:sp>
    </p:spTree>
    <p:extLst>
      <p:ext uri="{BB962C8B-B14F-4D97-AF65-F5344CB8AC3E}">
        <p14:creationId xmlns:p14="http://schemas.microsoft.com/office/powerpoint/2010/main" val="317417432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 specific enhancements</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6335881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jQuery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Fast</a:t>
            </a:r>
            <a:r>
              <a:rPr lang="en-US" dirty="0"/>
              <a:t>, lightweight, and feature-rich JavaScript library </a:t>
            </a:r>
            <a:r>
              <a:rPr lang="en-US" dirty="0" smtClean="0"/>
              <a:t>.</a:t>
            </a:r>
          </a:p>
          <a:p>
            <a:pPr lvl="1"/>
            <a:r>
              <a:rPr lang="en-US" dirty="0" smtClean="0"/>
              <a:t>Uses the principle : write less and do more.</a:t>
            </a:r>
          </a:p>
          <a:p>
            <a:r>
              <a:rPr lang="en-US" dirty="0" smtClean="0"/>
              <a:t>Easy-to-use </a:t>
            </a:r>
            <a:r>
              <a:rPr lang="en-US" dirty="0"/>
              <a:t>APIs makes the things like HTML document traversal and manipulation, event handling, adding animation effects to a web page much simpler that works seamlessly across all the major </a:t>
            </a:r>
            <a:r>
              <a:rPr lang="en-US" dirty="0" smtClean="0"/>
              <a:t>browsers</a:t>
            </a:r>
          </a:p>
          <a:p>
            <a:r>
              <a:rPr lang="en-US" dirty="0"/>
              <a:t>jQuery also gives you the ability to create an Ajax based application</a:t>
            </a:r>
            <a:endParaRPr lang="en-US" dirty="0" smtClean="0"/>
          </a:p>
          <a:p>
            <a:endParaRPr lang="en-US" dirty="0"/>
          </a:p>
        </p:txBody>
      </p:sp>
    </p:spTree>
    <p:extLst>
      <p:ext uri="{BB962C8B-B14F-4D97-AF65-F5344CB8AC3E}">
        <p14:creationId xmlns:p14="http://schemas.microsoft.com/office/powerpoint/2010/main" val="48167522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jQuery</a:t>
            </a:r>
            <a:endParaRPr lang="en-US" dirty="0"/>
          </a:p>
        </p:txBody>
      </p:sp>
      <p:sp>
        <p:nvSpPr>
          <p:cNvPr id="3" name="Content Placeholder 2"/>
          <p:cNvSpPr>
            <a:spLocks noGrp="1"/>
          </p:cNvSpPr>
          <p:nvPr>
            <p:ph idx="1"/>
          </p:nvPr>
        </p:nvSpPr>
        <p:spPr/>
        <p:txBody>
          <a:bodyPr>
            <a:normAutofit lnSpcReduction="10000"/>
          </a:bodyPr>
          <a:lstStyle/>
          <a:p>
            <a:r>
              <a:rPr lang="en-US" dirty="0" smtClean="0"/>
              <a:t>Traversing the DOM tree of HTML document’s structure in very efficient.</a:t>
            </a:r>
          </a:p>
          <a:p>
            <a:r>
              <a:rPr lang="en-US" dirty="0" smtClean="0"/>
              <a:t>Built in methods for animations etc.,</a:t>
            </a:r>
          </a:p>
          <a:p>
            <a:r>
              <a:rPr lang="en-US" dirty="0" smtClean="0"/>
              <a:t>Saves lots of time</a:t>
            </a:r>
          </a:p>
          <a:p>
            <a:r>
              <a:rPr lang="en-US" dirty="0" smtClean="0"/>
              <a:t>Simplify common java script tasks</a:t>
            </a:r>
          </a:p>
          <a:p>
            <a:r>
              <a:rPr lang="en-US" dirty="0" smtClean="0"/>
              <a:t>Easy to use</a:t>
            </a:r>
          </a:p>
          <a:p>
            <a:r>
              <a:rPr lang="en-US" dirty="0" smtClean="0"/>
              <a:t>Compatible with browsers</a:t>
            </a:r>
          </a:p>
          <a:p>
            <a:r>
              <a:rPr lang="en-US" dirty="0" smtClean="0"/>
              <a:t>Absolutely Free.</a:t>
            </a:r>
            <a:endParaRPr lang="en-US" dirty="0"/>
          </a:p>
        </p:txBody>
      </p:sp>
    </p:spTree>
    <p:extLst>
      <p:ext uri="{BB962C8B-B14F-4D97-AF65-F5344CB8AC3E}">
        <p14:creationId xmlns:p14="http://schemas.microsoft.com/office/powerpoint/2010/main" val="131537985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DOM tree for HTML</a:t>
            </a:r>
            <a:endParaRPr lang="en-US" dirty="0"/>
          </a:p>
        </p:txBody>
      </p:sp>
      <p:sp>
        <p:nvSpPr>
          <p:cNvPr id="3" name="Content Placeholder 2"/>
          <p:cNvSpPr>
            <a:spLocks noGrp="1"/>
          </p:cNvSpPr>
          <p:nvPr>
            <p:ph idx="1"/>
          </p:nvPr>
        </p:nvSpPr>
        <p:spPr>
          <a:xfrm>
            <a:off x="457200" y="1295400"/>
            <a:ext cx="8229600" cy="4830763"/>
          </a:xfrm>
        </p:spPr>
        <p:txBody>
          <a:bodyPr>
            <a:normAutofit fontScale="92500" lnSpcReduction="20000"/>
          </a:bodyPr>
          <a:lstStyle/>
          <a:p>
            <a:r>
              <a:rPr lang="en-US" dirty="0" smtClean="0"/>
              <a:t>It is Document Object Model of the page</a:t>
            </a:r>
          </a:p>
          <a:p>
            <a:r>
              <a:rPr lang="en-US" dirty="0" smtClean="0"/>
              <a:t>It is constructed by browser as a tree of objects.</a:t>
            </a:r>
          </a:p>
          <a:p>
            <a:r>
              <a:rPr lang="en-US" dirty="0" smtClean="0"/>
              <a:t>DOM used by JavaScript for creating dynamic HTML:</a:t>
            </a:r>
          </a:p>
          <a:p>
            <a:pPr lvl="1"/>
            <a:r>
              <a:rPr lang="en-US" dirty="0" smtClean="0"/>
              <a:t>Can </a:t>
            </a:r>
            <a:r>
              <a:rPr lang="en-US" dirty="0"/>
              <a:t>change all the HTML elements in the page</a:t>
            </a:r>
          </a:p>
          <a:p>
            <a:pPr lvl="1"/>
            <a:r>
              <a:rPr lang="en-US" dirty="0" smtClean="0"/>
              <a:t>Can </a:t>
            </a:r>
            <a:r>
              <a:rPr lang="en-US" dirty="0"/>
              <a:t>change all the HTML attributes in the page</a:t>
            </a:r>
          </a:p>
          <a:p>
            <a:pPr lvl="1"/>
            <a:r>
              <a:rPr lang="en-US" dirty="0" smtClean="0"/>
              <a:t>Can </a:t>
            </a:r>
            <a:r>
              <a:rPr lang="en-US" dirty="0"/>
              <a:t>change all the CSS styles in the page</a:t>
            </a:r>
          </a:p>
          <a:p>
            <a:pPr lvl="1"/>
            <a:r>
              <a:rPr lang="en-US" dirty="0" smtClean="0"/>
              <a:t>Can </a:t>
            </a:r>
            <a:r>
              <a:rPr lang="en-US" dirty="0"/>
              <a:t>remove existing HTML elements and attributes</a:t>
            </a:r>
          </a:p>
          <a:p>
            <a:pPr lvl="1"/>
            <a:r>
              <a:rPr lang="en-US" dirty="0" smtClean="0"/>
              <a:t>Can </a:t>
            </a:r>
            <a:r>
              <a:rPr lang="en-US" dirty="0"/>
              <a:t>add new HTML elements and attributes</a:t>
            </a:r>
          </a:p>
          <a:p>
            <a:pPr lvl="1"/>
            <a:r>
              <a:rPr lang="en-US" dirty="0" smtClean="0"/>
              <a:t>Can </a:t>
            </a:r>
            <a:r>
              <a:rPr lang="en-US" dirty="0"/>
              <a:t>react to all existing HTML events in the page</a:t>
            </a:r>
          </a:p>
          <a:p>
            <a:pPr lvl="1"/>
            <a:r>
              <a:rPr lang="en-US" dirty="0" smtClean="0"/>
              <a:t>Can </a:t>
            </a:r>
            <a:r>
              <a:rPr lang="en-US" dirty="0"/>
              <a:t>create new HTML events in the page</a:t>
            </a:r>
          </a:p>
          <a:p>
            <a:endParaRPr lang="en-US" dirty="0"/>
          </a:p>
        </p:txBody>
      </p:sp>
    </p:spTree>
    <p:extLst>
      <p:ext uri="{BB962C8B-B14F-4D97-AF65-F5344CB8AC3E}">
        <p14:creationId xmlns:p14="http://schemas.microsoft.com/office/powerpoint/2010/main" val="395341186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OM HTML tr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762000"/>
            <a:ext cx="8382000"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00164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Downloading jQuery</a:t>
            </a:r>
            <a:endParaRPr lang="en-US" dirty="0"/>
          </a:p>
        </p:txBody>
      </p:sp>
      <p:sp>
        <p:nvSpPr>
          <p:cNvPr id="3" name="Content Placeholder 2"/>
          <p:cNvSpPr>
            <a:spLocks noGrp="1"/>
          </p:cNvSpPr>
          <p:nvPr>
            <p:ph idx="1"/>
          </p:nvPr>
        </p:nvSpPr>
        <p:spPr/>
        <p:txBody>
          <a:bodyPr/>
          <a:lstStyle/>
          <a:p>
            <a:r>
              <a:rPr lang="en-US" dirty="0" smtClean="0"/>
              <a:t>Copy of </a:t>
            </a:r>
            <a:r>
              <a:rPr lang="en-US" dirty="0" err="1" smtClean="0"/>
              <a:t>jquery</a:t>
            </a:r>
            <a:r>
              <a:rPr lang="en-US" dirty="0" smtClean="0"/>
              <a:t> need to include in the document.</a:t>
            </a:r>
          </a:p>
          <a:p>
            <a:r>
              <a:rPr lang="en-US" dirty="0" smtClean="0"/>
              <a:t>Two versions (</a:t>
            </a:r>
            <a:r>
              <a:rPr lang="en-US" dirty="0"/>
              <a:t> download </a:t>
            </a:r>
            <a:r>
              <a:rPr lang="en-US" dirty="0" err="1" smtClean="0"/>
              <a:t>jQuery:</a:t>
            </a:r>
            <a:r>
              <a:rPr lang="en-US" u="sng" dirty="0" err="1">
                <a:hlinkClick r:id="rId2"/>
              </a:rPr>
              <a:t>https</a:t>
            </a:r>
            <a:r>
              <a:rPr lang="en-US" u="sng" dirty="0">
                <a:hlinkClick r:id="rId2"/>
              </a:rPr>
              <a:t>://jquery.com/download</a:t>
            </a:r>
            <a:r>
              <a:rPr lang="en-US" u="sng" dirty="0" smtClean="0">
                <a:hlinkClick r:id="rId2"/>
              </a:rPr>
              <a:t>/</a:t>
            </a:r>
            <a:r>
              <a:rPr lang="en-US" u="sng" dirty="0" smtClean="0"/>
              <a:t>)</a:t>
            </a:r>
            <a:endParaRPr lang="en-US" dirty="0" smtClean="0"/>
          </a:p>
          <a:p>
            <a:pPr lvl="1"/>
            <a:r>
              <a:rPr lang="en-US" dirty="0" smtClean="0"/>
              <a:t>Compressed</a:t>
            </a:r>
          </a:p>
          <a:p>
            <a:pPr lvl="2"/>
            <a:r>
              <a:rPr lang="en-US" dirty="0" smtClean="0"/>
              <a:t>Recommended for production.</a:t>
            </a:r>
          </a:p>
          <a:p>
            <a:pPr lvl="2"/>
            <a:r>
              <a:rPr lang="en-US" dirty="0" smtClean="0"/>
              <a:t>Saves bandwidth and improves performance.</a:t>
            </a:r>
          </a:p>
          <a:p>
            <a:pPr lvl="1"/>
            <a:r>
              <a:rPr lang="en-US" dirty="0" smtClean="0"/>
              <a:t>Uncompressed</a:t>
            </a:r>
          </a:p>
          <a:p>
            <a:pPr lvl="2"/>
            <a:r>
              <a:rPr lang="en-US" dirty="0" smtClean="0"/>
              <a:t>Suited for development or debugging</a:t>
            </a:r>
            <a:endParaRPr lang="en-US" dirty="0"/>
          </a:p>
        </p:txBody>
      </p:sp>
    </p:spTree>
    <p:extLst>
      <p:ext uri="{BB962C8B-B14F-4D97-AF65-F5344CB8AC3E}">
        <p14:creationId xmlns:p14="http://schemas.microsoft.com/office/powerpoint/2010/main" val="412928592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html page with </a:t>
            </a:r>
            <a:r>
              <a:rPr lang="en-US" dirty="0" err="1" smtClean="0"/>
              <a:t>jquery</a:t>
            </a:r>
            <a:r>
              <a:rPr lang="en-US" dirty="0" smtClean="0"/>
              <a:t> file</a:t>
            </a:r>
            <a:endParaRPr lang="en-US" dirty="0"/>
          </a:p>
        </p:txBody>
      </p:sp>
      <p:sp>
        <p:nvSpPr>
          <p:cNvPr id="3" name="Content Placeholder 2"/>
          <p:cNvSpPr>
            <a:spLocks noGrp="1"/>
          </p:cNvSpPr>
          <p:nvPr>
            <p:ph idx="1"/>
          </p:nvPr>
        </p:nvSpPr>
        <p:spPr/>
        <p:txBody>
          <a:bodyPr>
            <a:normAutofit fontScale="70000" lnSpcReduction="20000"/>
          </a:bodyPr>
          <a:lstStyle/>
          <a:p>
            <a:pPr fontAlgn="t"/>
            <a:r>
              <a:rPr lang="en-US" dirty="0"/>
              <a:t>&lt;!DOCTYPE html&gt;</a:t>
            </a:r>
          </a:p>
          <a:p>
            <a:pPr fontAlgn="t"/>
            <a:r>
              <a:rPr lang="en-US" dirty="0"/>
              <a:t>&lt;html&gt;</a:t>
            </a:r>
          </a:p>
          <a:p>
            <a:pPr fontAlgn="t"/>
            <a:r>
              <a:rPr lang="en-US" dirty="0"/>
              <a:t>&lt;head&gt;</a:t>
            </a:r>
          </a:p>
          <a:p>
            <a:pPr fontAlgn="t"/>
            <a:r>
              <a:rPr lang="en-US" dirty="0"/>
              <a:t>&lt;meta charset="utf-8"&gt;</a:t>
            </a:r>
          </a:p>
          <a:p>
            <a:pPr fontAlgn="t"/>
            <a:r>
              <a:rPr lang="en-US" dirty="0"/>
              <a:t>&lt;title&gt;Simple HTML Document&lt;/title&gt;</a:t>
            </a:r>
          </a:p>
          <a:p>
            <a:pPr fontAlgn="t"/>
            <a:r>
              <a:rPr lang="en-US" dirty="0"/>
              <a:t>&lt;link </a:t>
            </a:r>
            <a:r>
              <a:rPr lang="en-US" dirty="0" err="1"/>
              <a:t>rel</a:t>
            </a:r>
            <a:r>
              <a:rPr lang="en-US" dirty="0"/>
              <a:t>="stylesheet" type="text/</a:t>
            </a:r>
            <a:r>
              <a:rPr lang="en-US" dirty="0" err="1"/>
              <a:t>css</a:t>
            </a:r>
            <a:r>
              <a:rPr lang="en-US" dirty="0"/>
              <a:t>" </a:t>
            </a:r>
            <a:r>
              <a:rPr lang="en-US" dirty="0" err="1"/>
              <a:t>href</a:t>
            </a:r>
            <a:r>
              <a:rPr lang="en-US" dirty="0"/>
              <a:t>="</a:t>
            </a:r>
            <a:r>
              <a:rPr lang="en-US" dirty="0" err="1"/>
              <a:t>css</a:t>
            </a:r>
            <a:r>
              <a:rPr lang="en-US" dirty="0"/>
              <a:t>/style.css"&gt;</a:t>
            </a:r>
          </a:p>
          <a:p>
            <a:pPr fontAlgn="t"/>
            <a:r>
              <a:rPr lang="en-US" dirty="0"/>
              <a:t>&lt;script </a:t>
            </a:r>
            <a:r>
              <a:rPr lang="en-US" dirty="0" err="1"/>
              <a:t>src</a:t>
            </a:r>
            <a:r>
              <a:rPr lang="en-US" dirty="0"/>
              <a:t>="</a:t>
            </a:r>
            <a:r>
              <a:rPr lang="en-US" dirty="0" err="1"/>
              <a:t>js</a:t>
            </a:r>
            <a:r>
              <a:rPr lang="en-US" dirty="0"/>
              <a:t>/jquery-1.11.3.min.js"&gt;&lt;/script&gt;</a:t>
            </a:r>
          </a:p>
          <a:p>
            <a:pPr fontAlgn="t"/>
            <a:r>
              <a:rPr lang="en-US" dirty="0"/>
              <a:t>&lt;/head&gt;</a:t>
            </a:r>
          </a:p>
          <a:p>
            <a:pPr fontAlgn="t"/>
            <a:r>
              <a:rPr lang="en-US" dirty="0"/>
              <a:t>&lt;body&gt;</a:t>
            </a:r>
          </a:p>
          <a:p>
            <a:pPr fontAlgn="t"/>
            <a:r>
              <a:rPr lang="en-US" dirty="0"/>
              <a:t>&lt;h1&gt;Hello, World!&lt;/h1&gt;</a:t>
            </a:r>
          </a:p>
          <a:p>
            <a:pPr fontAlgn="t"/>
            <a:r>
              <a:rPr lang="en-US" dirty="0"/>
              <a:t>&lt;/body&gt;</a:t>
            </a:r>
          </a:p>
          <a:p>
            <a:pPr fontAlgn="t"/>
            <a:r>
              <a:rPr lang="en-US" dirty="0"/>
              <a:t>&lt;/html&gt;</a:t>
            </a:r>
          </a:p>
        </p:txBody>
      </p:sp>
    </p:spTree>
    <p:extLst>
      <p:ext uri="{BB962C8B-B14F-4D97-AF65-F5344CB8AC3E}">
        <p14:creationId xmlns:p14="http://schemas.microsoft.com/office/powerpoint/2010/main" val="426200614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jQuery from CDN(Content Delivery Network)</a:t>
            </a:r>
            <a:endParaRPr lang="en-US" dirty="0"/>
          </a:p>
        </p:txBody>
      </p:sp>
      <p:sp>
        <p:nvSpPr>
          <p:cNvPr id="3" name="Content Placeholder 2"/>
          <p:cNvSpPr>
            <a:spLocks noGrp="1"/>
          </p:cNvSpPr>
          <p:nvPr>
            <p:ph idx="1"/>
          </p:nvPr>
        </p:nvSpPr>
        <p:spPr/>
        <p:txBody>
          <a:bodyPr>
            <a:normAutofit lnSpcReduction="10000"/>
          </a:bodyPr>
          <a:lstStyle/>
          <a:p>
            <a:r>
              <a:rPr lang="en-US" dirty="0" smtClean="0"/>
              <a:t>Getting the jQuery document freely available from CDN.</a:t>
            </a:r>
          </a:p>
          <a:p>
            <a:r>
              <a:rPr lang="en-US" dirty="0" smtClean="0"/>
              <a:t>Need not want to download</a:t>
            </a:r>
          </a:p>
          <a:p>
            <a:r>
              <a:rPr lang="en-US" dirty="0" smtClean="0"/>
              <a:t>CDN improves benefit by reducing the loading time.</a:t>
            </a:r>
          </a:p>
          <a:p>
            <a:r>
              <a:rPr lang="en-US" dirty="0" smtClean="0"/>
              <a:t>The jQuery will be spread on multiple servers , so it available across the globe, when a user requests the file it will be served from the nearest server .</a:t>
            </a:r>
            <a:endParaRPr lang="en-US" dirty="0"/>
          </a:p>
        </p:txBody>
      </p:sp>
    </p:spTree>
    <p:extLst>
      <p:ext uri="{BB962C8B-B14F-4D97-AF65-F5344CB8AC3E}">
        <p14:creationId xmlns:p14="http://schemas.microsoft.com/office/powerpoint/2010/main" val="177444338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r>
              <a:rPr lang="en-US" b="1" dirty="0"/>
              <a:t>jQuery's CDN provided by </a:t>
            </a:r>
            <a:r>
              <a:rPr lang="en-US" b="1" dirty="0" err="1"/>
              <a:t>MaxCDN</a:t>
            </a:r>
            <a:endParaRPr lang="en-US" b="1" dirty="0"/>
          </a:p>
          <a:p>
            <a:pPr lvl="1"/>
            <a:r>
              <a:rPr lang="en-US" dirty="0"/>
              <a:t>&lt;script </a:t>
            </a:r>
            <a:r>
              <a:rPr lang="en-US" dirty="0" err="1"/>
              <a:t>src</a:t>
            </a:r>
            <a:r>
              <a:rPr lang="en-US" dirty="0"/>
              <a:t>="https://code.jquery.com/jquery-1.12.4.min.js"&gt;&lt;/script</a:t>
            </a:r>
            <a:r>
              <a:rPr lang="en-US" dirty="0" smtClean="0"/>
              <a:t>&gt;</a:t>
            </a:r>
          </a:p>
          <a:p>
            <a:r>
              <a:rPr lang="en-US" dirty="0"/>
              <a:t>C</a:t>
            </a:r>
            <a:r>
              <a:rPr lang="en-US" dirty="0" smtClean="0"/>
              <a:t>an </a:t>
            </a:r>
            <a:r>
              <a:rPr lang="en-US" dirty="0"/>
              <a:t>also include jQuery </a:t>
            </a:r>
            <a:r>
              <a:rPr lang="en-US" dirty="0" smtClean="0"/>
              <a:t>through</a:t>
            </a:r>
            <a:r>
              <a:rPr lang="en-US" dirty="0"/>
              <a:t> </a:t>
            </a:r>
            <a:r>
              <a:rPr lang="en-US" dirty="0">
                <a:hlinkClick r:id="rId2"/>
              </a:rPr>
              <a:t>Google</a:t>
            </a:r>
            <a:r>
              <a:rPr lang="en-US" dirty="0"/>
              <a:t> and </a:t>
            </a:r>
            <a:r>
              <a:rPr lang="en-US" dirty="0">
                <a:hlinkClick r:id="rId3"/>
              </a:rPr>
              <a:t>Microsoft</a:t>
            </a:r>
            <a:r>
              <a:rPr lang="en-US" dirty="0"/>
              <a:t> CDN's.</a:t>
            </a:r>
          </a:p>
        </p:txBody>
      </p:sp>
    </p:spTree>
    <p:extLst>
      <p:ext uri="{BB962C8B-B14F-4D97-AF65-F5344CB8AC3E}">
        <p14:creationId xmlns:p14="http://schemas.microsoft.com/office/powerpoint/2010/main" val="10954781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Google CDN:</a:t>
            </a:r>
            <a:br>
              <a:rPr lang="en-US" dirty="0"/>
            </a:br>
            <a:endParaRPr lang="en-US" dirty="0"/>
          </a:p>
        </p:txBody>
      </p:sp>
      <p:sp>
        <p:nvSpPr>
          <p:cNvPr id="3" name="Content Placeholder 2"/>
          <p:cNvSpPr>
            <a:spLocks noGrp="1"/>
          </p:cNvSpPr>
          <p:nvPr>
            <p:ph idx="1"/>
          </p:nvPr>
        </p:nvSpPr>
        <p:spPr/>
        <p:txBody>
          <a:bodyPr/>
          <a:lstStyle/>
          <a:p>
            <a:r>
              <a:rPr lang="en-US" dirty="0"/>
              <a:t>&lt;head&gt;</a:t>
            </a:r>
            <a:br>
              <a:rPr lang="en-US" dirty="0"/>
            </a:br>
            <a:r>
              <a:rPr lang="en-US" dirty="0"/>
              <a:t>&lt;script </a:t>
            </a:r>
            <a:r>
              <a:rPr lang="en-US" dirty="0" err="1"/>
              <a:t>src</a:t>
            </a:r>
            <a:r>
              <a:rPr lang="en-US" dirty="0"/>
              <a:t>="https://ajax.googleapis.com/</a:t>
            </a:r>
            <a:r>
              <a:rPr lang="en-US" dirty="0" err="1"/>
              <a:t>ajax</a:t>
            </a:r>
            <a:r>
              <a:rPr lang="en-US" dirty="0"/>
              <a:t>/libs/</a:t>
            </a:r>
            <a:r>
              <a:rPr lang="en-US" dirty="0" err="1"/>
              <a:t>jquery</a:t>
            </a:r>
            <a:r>
              <a:rPr lang="en-US" dirty="0"/>
              <a:t>/3.3.1/jquery.min.js"&gt;&lt;/script&gt;</a:t>
            </a:r>
            <a:br>
              <a:rPr lang="en-US" dirty="0"/>
            </a:br>
            <a:r>
              <a:rPr lang="en-US" dirty="0"/>
              <a:t>&lt;/head&gt;</a:t>
            </a:r>
          </a:p>
        </p:txBody>
      </p:sp>
    </p:spTree>
    <p:extLst>
      <p:ext uri="{BB962C8B-B14F-4D97-AF65-F5344CB8AC3E}">
        <p14:creationId xmlns:p14="http://schemas.microsoft.com/office/powerpoint/2010/main" val="22737983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buNone/>
            </a:pPr>
            <a:r>
              <a:rPr lang="en-US" sz="2200" dirty="0"/>
              <a:t>&lt;!DOCTYPE html&gt;</a:t>
            </a:r>
          </a:p>
          <a:p>
            <a:pPr marL="0" indent="0">
              <a:buNone/>
            </a:pPr>
            <a:r>
              <a:rPr lang="en-US" sz="2200" dirty="0"/>
              <a:t>&lt;html&gt;</a:t>
            </a:r>
          </a:p>
          <a:p>
            <a:pPr marL="0" indent="0">
              <a:buNone/>
            </a:pPr>
            <a:r>
              <a:rPr lang="en-US" sz="2200" dirty="0"/>
              <a:t>&lt;body&gt;</a:t>
            </a:r>
          </a:p>
          <a:p>
            <a:pPr marL="0" indent="0">
              <a:buNone/>
            </a:pPr>
            <a:endParaRPr lang="en-US" sz="2200" dirty="0"/>
          </a:p>
          <a:p>
            <a:pPr marL="0" indent="0">
              <a:buNone/>
            </a:pPr>
            <a:r>
              <a:rPr lang="en-US" sz="2200" dirty="0"/>
              <a:t>&lt;h1&gt;About WWF&lt;/h1&gt;</a:t>
            </a:r>
          </a:p>
          <a:p>
            <a:pPr marL="0" indent="0">
              <a:buNone/>
            </a:pPr>
            <a:r>
              <a:rPr lang="en-US" sz="2200" dirty="0"/>
              <a:t>&lt;p&gt;Here is a quote from WWF's website:&lt;/p&gt;</a:t>
            </a:r>
          </a:p>
          <a:p>
            <a:pPr marL="0" indent="0">
              <a:buNone/>
            </a:pPr>
            <a:endParaRPr lang="en-US" sz="2200" dirty="0"/>
          </a:p>
          <a:p>
            <a:pPr marL="0" indent="0">
              <a:buNone/>
            </a:pPr>
            <a:r>
              <a:rPr lang="en-US" sz="2200" dirty="0"/>
              <a:t>&lt;</a:t>
            </a:r>
            <a:r>
              <a:rPr lang="en-US" sz="2200" dirty="0" err="1"/>
              <a:t>blockquote</a:t>
            </a:r>
            <a:r>
              <a:rPr lang="en-US" sz="2200" dirty="0"/>
              <a:t> cite="http://www.worldwildlife.org/who/index.html"&gt;</a:t>
            </a:r>
          </a:p>
          <a:p>
            <a:pPr marL="0" indent="0">
              <a:buNone/>
            </a:pPr>
            <a:r>
              <a:rPr lang="en-US" sz="2200" dirty="0"/>
              <a:t>For 50 years, WWF has been protecting the future of nature. The world's leading conservation organization, WWF works in 100 countries and is supported by 1.2 million members in the United States and close to 5 million globally.</a:t>
            </a:r>
          </a:p>
          <a:p>
            <a:pPr marL="0" indent="0">
              <a:buNone/>
            </a:pPr>
            <a:r>
              <a:rPr lang="en-US" sz="2200" dirty="0"/>
              <a:t>&lt;/</a:t>
            </a:r>
            <a:r>
              <a:rPr lang="en-US" sz="2200" dirty="0" err="1"/>
              <a:t>blockquote</a:t>
            </a:r>
            <a:r>
              <a:rPr lang="en-US" sz="2200" dirty="0"/>
              <a:t>&gt;</a:t>
            </a:r>
          </a:p>
          <a:p>
            <a:pPr marL="0" indent="0">
              <a:buNone/>
            </a:pPr>
            <a:endParaRPr lang="en-US" sz="2200" dirty="0"/>
          </a:p>
          <a:p>
            <a:pPr marL="0" indent="0">
              <a:buNone/>
            </a:pPr>
            <a:r>
              <a:rPr lang="en-US" sz="2200" dirty="0"/>
              <a:t>&lt;/body&gt;</a:t>
            </a:r>
          </a:p>
          <a:p>
            <a:pPr marL="0" indent="0">
              <a:buNone/>
            </a:pPr>
            <a:r>
              <a:rPr lang="en-US" sz="2200" dirty="0"/>
              <a:t>&lt;/html&gt;</a:t>
            </a:r>
          </a:p>
          <a:p>
            <a:pPr marL="0" indent="0">
              <a:buNone/>
            </a:pPr>
            <a:endParaRPr lang="en-US" sz="2200" dirty="0"/>
          </a:p>
        </p:txBody>
      </p:sp>
    </p:spTree>
    <p:extLst>
      <p:ext uri="{BB962C8B-B14F-4D97-AF65-F5344CB8AC3E}">
        <p14:creationId xmlns:p14="http://schemas.microsoft.com/office/powerpoint/2010/main" val="332383177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Microsoft CDN:</a:t>
            </a:r>
            <a:br>
              <a:rPr lang="en-US" dirty="0"/>
            </a:br>
            <a:endParaRPr lang="en-US" dirty="0"/>
          </a:p>
        </p:txBody>
      </p:sp>
      <p:sp>
        <p:nvSpPr>
          <p:cNvPr id="3" name="Content Placeholder 2"/>
          <p:cNvSpPr>
            <a:spLocks noGrp="1"/>
          </p:cNvSpPr>
          <p:nvPr>
            <p:ph idx="1"/>
          </p:nvPr>
        </p:nvSpPr>
        <p:spPr/>
        <p:txBody>
          <a:bodyPr/>
          <a:lstStyle/>
          <a:p>
            <a:r>
              <a:rPr lang="en-US" dirty="0"/>
              <a:t>&lt;head&gt;</a:t>
            </a:r>
            <a:br>
              <a:rPr lang="en-US" dirty="0"/>
            </a:br>
            <a:r>
              <a:rPr lang="en-US" dirty="0"/>
              <a:t>&lt;script </a:t>
            </a:r>
            <a:r>
              <a:rPr lang="en-US" dirty="0" err="1"/>
              <a:t>src</a:t>
            </a:r>
            <a:r>
              <a:rPr lang="en-US" dirty="0"/>
              <a:t>="https://ajax.aspnetcdn.com/</a:t>
            </a:r>
            <a:r>
              <a:rPr lang="en-US" dirty="0" err="1"/>
              <a:t>ajax</a:t>
            </a:r>
            <a:r>
              <a:rPr lang="en-US" dirty="0"/>
              <a:t>/</a:t>
            </a:r>
            <a:r>
              <a:rPr lang="en-US" dirty="0" err="1"/>
              <a:t>jQuery</a:t>
            </a:r>
            <a:r>
              <a:rPr lang="en-US" dirty="0"/>
              <a:t>/jquery-3.3.1.min.js"&gt;&lt;/script&gt;</a:t>
            </a:r>
            <a:br>
              <a:rPr lang="en-US" dirty="0"/>
            </a:br>
            <a:r>
              <a:rPr lang="en-US" dirty="0"/>
              <a:t>&lt;/head&gt;</a:t>
            </a:r>
          </a:p>
        </p:txBody>
      </p:sp>
    </p:spTree>
    <p:extLst>
      <p:ext uri="{BB962C8B-B14F-4D97-AF65-F5344CB8AC3E}">
        <p14:creationId xmlns:p14="http://schemas.microsoft.com/office/powerpoint/2010/main" val="145185546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jQuery</a:t>
            </a:r>
            <a:r>
              <a:rPr lang="en-US" dirty="0"/>
              <a:t> Syntax</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b="1" dirty="0"/>
              <a:t>$(</a:t>
            </a:r>
            <a:r>
              <a:rPr lang="en-US" b="1" i="1" dirty="0"/>
              <a:t>selector</a:t>
            </a:r>
            <a:r>
              <a:rPr lang="en-US" b="1" dirty="0"/>
              <a:t>).</a:t>
            </a:r>
            <a:r>
              <a:rPr lang="en-US" b="1" i="1" dirty="0"/>
              <a:t>action</a:t>
            </a:r>
            <a:r>
              <a:rPr lang="en-US" b="1" dirty="0" smtClean="0"/>
              <a:t>()</a:t>
            </a:r>
          </a:p>
          <a:p>
            <a:pPr marL="0" indent="0">
              <a:buNone/>
            </a:pPr>
            <a:r>
              <a:rPr lang="en-US" b="1" dirty="0"/>
              <a:t>selecting</a:t>
            </a:r>
            <a:r>
              <a:rPr lang="en-US" dirty="0"/>
              <a:t> HTML elements and performing some </a:t>
            </a:r>
            <a:r>
              <a:rPr lang="en-US" b="1" dirty="0"/>
              <a:t>action</a:t>
            </a:r>
            <a:r>
              <a:rPr lang="en-US" dirty="0"/>
              <a:t> on the element(s).</a:t>
            </a:r>
          </a:p>
          <a:p>
            <a:pPr marL="0" indent="0">
              <a:buNone/>
            </a:pPr>
            <a:r>
              <a:rPr lang="en-US" dirty="0"/>
              <a:t>Examples:</a:t>
            </a:r>
          </a:p>
          <a:p>
            <a:pPr marL="0" indent="0">
              <a:buNone/>
            </a:pPr>
            <a:r>
              <a:rPr lang="en-US" dirty="0"/>
              <a:t>$(this).hide() - hides the current element.</a:t>
            </a:r>
          </a:p>
          <a:p>
            <a:pPr marL="0" indent="0">
              <a:buNone/>
            </a:pPr>
            <a:r>
              <a:rPr lang="en-US" dirty="0"/>
              <a:t>$("p").hide() - hides all &lt;p&gt; elements.</a:t>
            </a:r>
          </a:p>
          <a:p>
            <a:pPr marL="0" indent="0">
              <a:buNone/>
            </a:pPr>
            <a:r>
              <a:rPr lang="en-US" dirty="0"/>
              <a:t>$(".test").hide() - hides all elements with class="test".</a:t>
            </a:r>
          </a:p>
          <a:p>
            <a:pPr marL="0" indent="0">
              <a:buNone/>
            </a:pPr>
            <a:r>
              <a:rPr lang="en-US" dirty="0"/>
              <a:t>$("#test").hide() - hides the element with id="test".</a:t>
            </a:r>
          </a:p>
          <a:p>
            <a:pPr marL="0" indent="0">
              <a:buNone/>
            </a:pPr>
            <a:endParaRPr lang="en-US" dirty="0"/>
          </a:p>
        </p:txBody>
      </p:sp>
    </p:spTree>
    <p:extLst>
      <p:ext uri="{BB962C8B-B14F-4D97-AF65-F5344CB8AC3E}">
        <p14:creationId xmlns:p14="http://schemas.microsoft.com/office/powerpoint/2010/main" val="259189928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I</a:t>
            </a:r>
            <a:endParaRPr lang="en-US" dirty="0"/>
          </a:p>
        </p:txBody>
      </p:sp>
      <p:sp>
        <p:nvSpPr>
          <p:cNvPr id="3" name="Content Placeholder 2"/>
          <p:cNvSpPr>
            <a:spLocks noGrp="1"/>
          </p:cNvSpPr>
          <p:nvPr>
            <p:ph idx="1"/>
          </p:nvPr>
        </p:nvSpPr>
        <p:spPr>
          <a:xfrm>
            <a:off x="457200" y="1295400"/>
            <a:ext cx="8229600" cy="5410200"/>
          </a:xfrm>
        </p:spPr>
        <p:txBody>
          <a:bodyPr>
            <a:normAutofit fontScale="62500" lnSpcReduction="20000"/>
          </a:bodyPr>
          <a:lstStyle/>
          <a:p>
            <a:pPr marL="0" indent="0" fontAlgn="t">
              <a:buNone/>
            </a:pPr>
            <a:r>
              <a:rPr lang="en-US" dirty="0"/>
              <a:t>&lt;!DOCTYPE html&gt;</a:t>
            </a:r>
          </a:p>
          <a:p>
            <a:pPr marL="0" indent="0" fontAlgn="t">
              <a:buNone/>
            </a:pPr>
            <a:r>
              <a:rPr lang="en-US" dirty="0"/>
              <a:t>&lt;html&gt;</a:t>
            </a:r>
          </a:p>
          <a:p>
            <a:pPr marL="0" indent="0" fontAlgn="t">
              <a:buNone/>
            </a:pPr>
            <a:r>
              <a:rPr lang="en-US" dirty="0"/>
              <a:t>&lt;head&gt;</a:t>
            </a:r>
          </a:p>
          <a:p>
            <a:pPr marL="0" indent="0" fontAlgn="t">
              <a:buNone/>
            </a:pPr>
            <a:r>
              <a:rPr lang="en-US" dirty="0"/>
              <a:t>&lt;meta charset="utf-8"&gt;</a:t>
            </a:r>
          </a:p>
          <a:p>
            <a:pPr marL="0" indent="0" fontAlgn="t">
              <a:buNone/>
            </a:pPr>
            <a:r>
              <a:rPr lang="en-US" dirty="0"/>
              <a:t>&lt;title&gt;My First jQuery Powered Web Page&lt;/title&gt;</a:t>
            </a:r>
          </a:p>
          <a:p>
            <a:pPr marL="0" indent="0" fontAlgn="t">
              <a:buNone/>
            </a:pPr>
            <a:r>
              <a:rPr lang="en-US" dirty="0"/>
              <a:t>&lt;link </a:t>
            </a:r>
            <a:r>
              <a:rPr lang="en-US" dirty="0" err="1"/>
              <a:t>rel</a:t>
            </a:r>
            <a:r>
              <a:rPr lang="en-US" dirty="0"/>
              <a:t>="stylesheet" type="text/</a:t>
            </a:r>
            <a:r>
              <a:rPr lang="en-US" dirty="0" err="1"/>
              <a:t>css</a:t>
            </a:r>
            <a:r>
              <a:rPr lang="en-US" dirty="0"/>
              <a:t>" </a:t>
            </a:r>
            <a:r>
              <a:rPr lang="en-US" dirty="0" err="1"/>
              <a:t>href</a:t>
            </a:r>
            <a:r>
              <a:rPr lang="en-US" dirty="0"/>
              <a:t>="</a:t>
            </a:r>
            <a:r>
              <a:rPr lang="en-US" dirty="0" err="1"/>
              <a:t>css</a:t>
            </a:r>
            <a:r>
              <a:rPr lang="en-US" dirty="0"/>
              <a:t>/style.css"&gt;</a:t>
            </a:r>
          </a:p>
          <a:p>
            <a:pPr marL="0" indent="0" fontAlgn="t">
              <a:buNone/>
            </a:pPr>
            <a:r>
              <a:rPr lang="en-US" dirty="0"/>
              <a:t>&lt;script </a:t>
            </a:r>
            <a:r>
              <a:rPr lang="en-US" dirty="0" err="1"/>
              <a:t>src</a:t>
            </a:r>
            <a:r>
              <a:rPr lang="en-US" dirty="0"/>
              <a:t>="</a:t>
            </a:r>
            <a:r>
              <a:rPr lang="en-US" dirty="0" err="1"/>
              <a:t>js</a:t>
            </a:r>
            <a:r>
              <a:rPr lang="en-US" dirty="0"/>
              <a:t>/jquery-1.11.3.min.js"&gt;&lt;/script&gt;</a:t>
            </a:r>
          </a:p>
          <a:p>
            <a:pPr marL="0" indent="0" fontAlgn="t">
              <a:buNone/>
            </a:pPr>
            <a:r>
              <a:rPr lang="en-US" dirty="0"/>
              <a:t>&lt;script type="text/</a:t>
            </a:r>
            <a:r>
              <a:rPr lang="en-US" dirty="0" err="1"/>
              <a:t>javascript</a:t>
            </a:r>
            <a:r>
              <a:rPr lang="en-US" dirty="0"/>
              <a:t>"&gt;</a:t>
            </a:r>
          </a:p>
          <a:p>
            <a:pPr marL="0" indent="0" fontAlgn="t">
              <a:buNone/>
            </a:pPr>
            <a:r>
              <a:rPr lang="en-US" dirty="0"/>
              <a:t>$(document).ready(function(){</a:t>
            </a:r>
          </a:p>
          <a:p>
            <a:pPr marL="0" indent="0" fontAlgn="t">
              <a:buNone/>
            </a:pPr>
            <a:r>
              <a:rPr lang="en-US" dirty="0"/>
              <a:t>$("h1").</a:t>
            </a:r>
            <a:r>
              <a:rPr lang="en-US" dirty="0" err="1"/>
              <a:t>css</a:t>
            </a:r>
            <a:r>
              <a:rPr lang="en-US" dirty="0"/>
              <a:t>("color", "#0088ff");</a:t>
            </a:r>
          </a:p>
          <a:p>
            <a:pPr marL="0" indent="0" fontAlgn="t">
              <a:buNone/>
            </a:pPr>
            <a:r>
              <a:rPr lang="en-US" dirty="0"/>
              <a:t>});</a:t>
            </a:r>
          </a:p>
          <a:p>
            <a:pPr marL="0" indent="0" fontAlgn="t">
              <a:buNone/>
            </a:pPr>
            <a:r>
              <a:rPr lang="en-US" dirty="0"/>
              <a:t>&lt;/script&gt;</a:t>
            </a:r>
          </a:p>
          <a:p>
            <a:pPr marL="0" indent="0" fontAlgn="t">
              <a:buNone/>
            </a:pPr>
            <a:r>
              <a:rPr lang="en-US" dirty="0"/>
              <a:t>&lt;/head&gt;</a:t>
            </a:r>
          </a:p>
          <a:p>
            <a:pPr marL="0" indent="0" fontAlgn="t">
              <a:buNone/>
            </a:pPr>
            <a:r>
              <a:rPr lang="en-US" dirty="0"/>
              <a:t>&lt;body&gt;</a:t>
            </a:r>
          </a:p>
          <a:p>
            <a:pPr marL="0" indent="0" fontAlgn="t">
              <a:buNone/>
            </a:pPr>
            <a:r>
              <a:rPr lang="en-US" dirty="0"/>
              <a:t>&lt;h1&gt;Hello, World!&lt;/h1&gt;</a:t>
            </a:r>
          </a:p>
          <a:p>
            <a:pPr marL="0" indent="0" fontAlgn="t">
              <a:buNone/>
            </a:pPr>
            <a:r>
              <a:rPr lang="en-US" dirty="0"/>
              <a:t>&lt;/body&gt;</a:t>
            </a:r>
          </a:p>
          <a:p>
            <a:pPr marL="0" indent="0" fontAlgn="t">
              <a:buNone/>
            </a:pPr>
            <a:r>
              <a:rPr lang="en-US" dirty="0"/>
              <a:t>&lt;/html&gt;</a:t>
            </a:r>
          </a:p>
          <a:p>
            <a:pPr marL="0" indent="0">
              <a:buNone/>
            </a:pPr>
            <a:endParaRPr lang="en-US" dirty="0"/>
          </a:p>
        </p:txBody>
      </p:sp>
    </p:spTree>
    <p:extLst>
      <p:ext uri="{BB962C8B-B14F-4D97-AF65-F5344CB8AC3E}">
        <p14:creationId xmlns:p14="http://schemas.microsoft.com/office/powerpoint/2010/main" val="226653974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jQuery Syntax</a:t>
            </a:r>
            <a:endParaRPr lang="en-US" dirty="0"/>
          </a:p>
        </p:txBody>
      </p:sp>
      <p:sp>
        <p:nvSpPr>
          <p:cNvPr id="3" name="Content Placeholder 2"/>
          <p:cNvSpPr>
            <a:spLocks noGrp="1"/>
          </p:cNvSpPr>
          <p:nvPr>
            <p:ph sz="half" idx="1"/>
          </p:nvPr>
        </p:nvSpPr>
        <p:spPr>
          <a:xfrm>
            <a:off x="304800" y="-1752600"/>
            <a:ext cx="4038600" cy="4525963"/>
          </a:xfrm>
        </p:spPr>
        <p:txBody>
          <a:bodyPr>
            <a:noAutofit/>
          </a:bodyPr>
          <a:lstStyle/>
          <a:p>
            <a:r>
              <a:rPr lang="en-US" sz="3200" b="1" dirty="0"/>
              <a:t>A jQuery statement typically starts with the dollar sign (</a:t>
            </a:r>
            <a:r>
              <a:rPr lang="en-US" sz="3200" b="1" dirty="0" smtClean="0"/>
              <a:t>$</a:t>
            </a:r>
            <a:r>
              <a:rPr lang="en-US" sz="3200" b="1" dirty="0"/>
              <a:t>) and ends with a semicolon </a:t>
            </a:r>
            <a:r>
              <a:rPr lang="en-US" sz="3200" b="1" dirty="0" smtClean="0"/>
              <a:t>(;).</a:t>
            </a:r>
          </a:p>
          <a:p>
            <a:pPr marL="0" indent="0">
              <a:buNone/>
            </a:pPr>
            <a:r>
              <a:rPr lang="en-US" sz="3200" b="1" dirty="0" smtClean="0"/>
              <a:t>The </a:t>
            </a:r>
            <a:r>
              <a:rPr lang="en-US" sz="3200" b="1" dirty="0"/>
              <a:t>dollar sign (</a:t>
            </a:r>
            <a:r>
              <a:rPr lang="en-US" sz="3200" b="1" dirty="0" smtClean="0"/>
              <a:t>$</a:t>
            </a:r>
            <a:r>
              <a:rPr lang="en-US" sz="3200" b="1" dirty="0"/>
              <a:t>) is just an alias for </a:t>
            </a:r>
            <a:r>
              <a:rPr lang="en-US" sz="3200" b="1" dirty="0" smtClean="0"/>
              <a:t>jQuery</a:t>
            </a:r>
          </a:p>
          <a:p>
            <a:pPr marL="0" indent="0">
              <a:buNone/>
            </a:pPr>
            <a:r>
              <a:rPr lang="en-US" sz="3200" b="1" dirty="0" smtClean="0"/>
              <a:t>Ex:</a:t>
            </a:r>
          </a:p>
          <a:p>
            <a:pPr fontAlgn="t"/>
            <a:r>
              <a:rPr lang="en-US" sz="3200" b="1" dirty="0"/>
              <a:t>&lt;script type="text/</a:t>
            </a:r>
            <a:r>
              <a:rPr lang="en-US" sz="3200" b="1" dirty="0" err="1"/>
              <a:t>javascript</a:t>
            </a:r>
            <a:r>
              <a:rPr lang="en-US" sz="3200" b="1" dirty="0"/>
              <a:t>"&gt;</a:t>
            </a:r>
          </a:p>
          <a:p>
            <a:pPr fontAlgn="t"/>
            <a:r>
              <a:rPr lang="en-US" sz="3200" b="1" dirty="0"/>
              <a:t>$(document).ready(function(){</a:t>
            </a:r>
          </a:p>
          <a:p>
            <a:pPr fontAlgn="t"/>
            <a:r>
              <a:rPr lang="en-US" sz="3200" b="1" dirty="0" smtClean="0"/>
              <a:t>alert</a:t>
            </a:r>
            <a:r>
              <a:rPr lang="en-US" sz="3200" b="1" dirty="0"/>
              <a:t>("Hello World!");</a:t>
            </a:r>
          </a:p>
          <a:p>
            <a:pPr fontAlgn="t"/>
            <a:r>
              <a:rPr lang="en-US" sz="3200" b="1" dirty="0"/>
              <a:t>});</a:t>
            </a:r>
          </a:p>
          <a:p>
            <a:pPr fontAlgn="t"/>
            <a:r>
              <a:rPr lang="en-US" sz="3200" b="1" dirty="0"/>
              <a:t>&lt;/script&gt;</a:t>
            </a:r>
          </a:p>
          <a:p>
            <a:pPr marL="0" indent="0">
              <a:buNone/>
            </a:pPr>
            <a:endParaRPr lang="en-US" sz="3200" b="1" dirty="0"/>
          </a:p>
        </p:txBody>
      </p:sp>
      <p:sp>
        <p:nvSpPr>
          <p:cNvPr id="4" name="Content Placeholder 3"/>
          <p:cNvSpPr>
            <a:spLocks noGrp="1"/>
          </p:cNvSpPr>
          <p:nvPr>
            <p:ph sz="half" idx="2"/>
          </p:nvPr>
        </p:nvSpPr>
        <p:spPr>
          <a:xfrm>
            <a:off x="4648200" y="1219200"/>
            <a:ext cx="4038600" cy="4906963"/>
          </a:xfrm>
        </p:spPr>
        <p:txBody>
          <a:bodyPr>
            <a:normAutofit/>
          </a:bodyPr>
          <a:lstStyle/>
          <a:p>
            <a:r>
              <a:rPr lang="en-US" b="1" dirty="0" smtClean="0"/>
              <a:t>&lt;script type="text/</a:t>
            </a:r>
            <a:r>
              <a:rPr lang="en-US" b="1" dirty="0" err="1" smtClean="0"/>
              <a:t>javascript</a:t>
            </a:r>
            <a:r>
              <a:rPr lang="en-US" b="1" dirty="0" smtClean="0"/>
              <a:t>"&gt;</a:t>
            </a:r>
          </a:p>
          <a:p>
            <a:r>
              <a:rPr lang="en-US" b="1" dirty="0" smtClean="0"/>
              <a:t>		$(function(){</a:t>
            </a:r>
          </a:p>
          <a:p>
            <a:r>
              <a:rPr lang="en-US" b="1" dirty="0" smtClean="0"/>
              <a:t>			alert("Hello World!");</a:t>
            </a:r>
          </a:p>
          <a:p>
            <a:r>
              <a:rPr lang="en-US" b="1" dirty="0" smtClean="0"/>
              <a:t>		});</a:t>
            </a:r>
          </a:p>
          <a:p>
            <a:r>
              <a:rPr lang="en-US" b="1" dirty="0" smtClean="0"/>
              <a:t>	&lt;/script&gt;</a:t>
            </a:r>
            <a:endParaRPr lang="en-US" b="1" dirty="0"/>
          </a:p>
        </p:txBody>
      </p:sp>
    </p:spTree>
    <p:extLst>
      <p:ext uri="{BB962C8B-B14F-4D97-AF65-F5344CB8AC3E}">
        <p14:creationId xmlns:p14="http://schemas.microsoft.com/office/powerpoint/2010/main" val="369150506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9029700" cy="1483618"/>
          </a:xfrm>
        </p:spPr>
        <p:txBody>
          <a:bodyPr/>
          <a:lstStyle/>
          <a:p>
            <a:endParaRPr lang="en-US" sz="4000"/>
          </a:p>
        </p:txBody>
      </p:sp>
      <p:sp>
        <p:nvSpPr>
          <p:cNvPr id="3" name="Content Placeholder 2"/>
          <p:cNvSpPr>
            <a:spLocks noGrp="1"/>
          </p:cNvSpPr>
          <p:nvPr>
            <p:ph sz="half" idx="1"/>
          </p:nvPr>
        </p:nvSpPr>
        <p:spPr>
          <a:xfrm>
            <a:off x="457200" y="1600200"/>
            <a:ext cx="4431242" cy="5874716"/>
          </a:xfrm>
        </p:spPr>
        <p:txBody>
          <a:bodyPr/>
          <a:lstStyle/>
          <a:p>
            <a:endParaRPr lang="en-US" sz="4000"/>
          </a:p>
        </p:txBody>
      </p:sp>
      <p:sp>
        <p:nvSpPr>
          <p:cNvPr id="4" name="Content Placeholder 3"/>
          <p:cNvSpPr>
            <a:spLocks noGrp="1"/>
          </p:cNvSpPr>
          <p:nvPr>
            <p:ph sz="half" idx="2"/>
          </p:nvPr>
        </p:nvSpPr>
        <p:spPr>
          <a:xfrm>
            <a:off x="4648200" y="1600200"/>
            <a:ext cx="4431242" cy="5874716"/>
          </a:xfrm>
        </p:spPr>
        <p:txBody>
          <a:bodyPr/>
          <a:lstStyle/>
          <a:p>
            <a:endParaRPr lang="en-US" sz="4000"/>
          </a:p>
        </p:txBody>
      </p:sp>
      <p:sp>
        <p:nvSpPr>
          <p:cNvPr id="5" name="Rectangle 4"/>
          <p:cNvSpPr/>
          <p:nvPr/>
        </p:nvSpPr>
        <p:spPr>
          <a:xfrm>
            <a:off x="1371600" y="762000"/>
            <a:ext cx="6019800" cy="3170099"/>
          </a:xfrm>
          <a:prstGeom prst="rect">
            <a:avLst/>
          </a:prstGeom>
        </p:spPr>
        <p:txBody>
          <a:bodyPr wrap="square">
            <a:spAutoFit/>
          </a:bodyPr>
          <a:lstStyle/>
          <a:p>
            <a:pPr fontAlgn="t"/>
            <a:r>
              <a:rPr lang="en-US" sz="4000" dirty="0"/>
              <a:t>$(document).ready(function(){</a:t>
            </a:r>
          </a:p>
          <a:p>
            <a:pPr fontAlgn="t"/>
            <a:r>
              <a:rPr lang="en-US" sz="4000" dirty="0"/>
              <a:t>$("h1").</a:t>
            </a:r>
            <a:r>
              <a:rPr lang="en-US" sz="4000" dirty="0" err="1"/>
              <a:t>css</a:t>
            </a:r>
            <a:r>
              <a:rPr lang="en-US" sz="4000" dirty="0"/>
              <a:t>("color", "#0088ff");</a:t>
            </a:r>
          </a:p>
          <a:p>
            <a:pPr fontAlgn="t"/>
            <a:r>
              <a:rPr lang="en-US" sz="4000" dirty="0"/>
              <a:t>});</a:t>
            </a:r>
          </a:p>
        </p:txBody>
      </p:sp>
    </p:spTree>
    <p:extLst>
      <p:ext uri="{BB962C8B-B14F-4D97-AF65-F5344CB8AC3E}">
        <p14:creationId xmlns:p14="http://schemas.microsoft.com/office/powerpoint/2010/main" val="137340667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Using $(selector).action in the handler function</a:t>
            </a:r>
            <a:endParaRPr lang="en-US" dirty="0"/>
          </a:p>
        </p:txBody>
      </p:sp>
      <p:sp>
        <p:nvSpPr>
          <p:cNvPr id="3" name="Content Placeholder 2"/>
          <p:cNvSpPr>
            <a:spLocks noGrp="1"/>
          </p:cNvSpPr>
          <p:nvPr>
            <p:ph idx="1"/>
          </p:nvPr>
        </p:nvSpPr>
        <p:spPr/>
        <p:txBody>
          <a:bodyPr/>
          <a:lstStyle/>
          <a:p>
            <a:r>
              <a:rPr lang="en-US" dirty="0" smtClean="0"/>
              <a:t>The</a:t>
            </a:r>
            <a:r>
              <a:rPr lang="en-US" dirty="0"/>
              <a:t> </a:t>
            </a:r>
            <a:r>
              <a:rPr lang="en-US" dirty="0" smtClean="0"/>
              <a:t>$(selector)</a:t>
            </a:r>
            <a:r>
              <a:rPr lang="en-US" dirty="0"/>
              <a:t> basically selects the HTML elements from the DOM tree </a:t>
            </a:r>
            <a:r>
              <a:rPr lang="en-US" dirty="0" smtClean="0"/>
              <a:t>.</a:t>
            </a:r>
          </a:p>
          <a:p>
            <a:r>
              <a:rPr lang="en-US" dirty="0"/>
              <a:t>T</a:t>
            </a:r>
            <a:r>
              <a:rPr lang="en-US" dirty="0" smtClean="0"/>
              <a:t>he</a:t>
            </a:r>
            <a:r>
              <a:rPr lang="en-US" dirty="0"/>
              <a:t> </a:t>
            </a:r>
            <a:r>
              <a:rPr lang="en-US" dirty="0" smtClean="0"/>
              <a:t>action()</a:t>
            </a:r>
            <a:r>
              <a:rPr lang="en-US" dirty="0"/>
              <a:t> applies some action on the selected elements such </a:t>
            </a:r>
            <a:r>
              <a:rPr lang="en-US" dirty="0" smtClean="0"/>
              <a:t>as</a:t>
            </a:r>
          </a:p>
          <a:p>
            <a:pPr lvl="1"/>
            <a:r>
              <a:rPr lang="en-US" dirty="0" smtClean="0"/>
              <a:t> </a:t>
            </a:r>
            <a:r>
              <a:rPr lang="en-US" dirty="0"/>
              <a:t>changes the CSS property value, or </a:t>
            </a:r>
            <a:endParaRPr lang="en-US" dirty="0" smtClean="0"/>
          </a:p>
          <a:p>
            <a:pPr lvl="1"/>
            <a:r>
              <a:rPr lang="en-US" dirty="0" smtClean="0"/>
              <a:t>sets </a:t>
            </a:r>
            <a:r>
              <a:rPr lang="en-US" dirty="0"/>
              <a:t>the element's contents, </a:t>
            </a:r>
          </a:p>
        </p:txBody>
      </p:sp>
    </p:spTree>
    <p:extLst>
      <p:ext uri="{BB962C8B-B14F-4D97-AF65-F5344CB8AC3E}">
        <p14:creationId xmlns:p14="http://schemas.microsoft.com/office/powerpoint/2010/main" val="61536741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fontAlgn="t"/>
            <a:r>
              <a:rPr lang="en-US" dirty="0"/>
              <a:t>&lt;script </a:t>
            </a:r>
            <a:r>
              <a:rPr lang="en-US" dirty="0" err="1"/>
              <a:t>src</a:t>
            </a:r>
            <a:r>
              <a:rPr lang="en-US" dirty="0"/>
              <a:t>="</a:t>
            </a:r>
            <a:r>
              <a:rPr lang="en-US" dirty="0" err="1"/>
              <a:t>js</a:t>
            </a:r>
            <a:r>
              <a:rPr lang="en-US" dirty="0"/>
              <a:t>/jquery-1.11.3.min.js"&gt;&lt;/script&gt;</a:t>
            </a:r>
          </a:p>
          <a:p>
            <a:pPr fontAlgn="t"/>
            <a:r>
              <a:rPr lang="en-US" dirty="0"/>
              <a:t>&lt;script type="text/</a:t>
            </a:r>
            <a:r>
              <a:rPr lang="en-US" dirty="0" err="1"/>
              <a:t>javascript</a:t>
            </a:r>
            <a:r>
              <a:rPr lang="en-US" dirty="0"/>
              <a:t>"&gt;</a:t>
            </a:r>
          </a:p>
          <a:p>
            <a:pPr fontAlgn="t"/>
            <a:r>
              <a:rPr lang="en-US" dirty="0"/>
              <a:t>$(document).ready(function(){</a:t>
            </a:r>
          </a:p>
          <a:p>
            <a:pPr fontAlgn="t"/>
            <a:r>
              <a:rPr lang="en-US" dirty="0"/>
              <a:t>$("p").text("Hello World!");</a:t>
            </a:r>
          </a:p>
          <a:p>
            <a:pPr fontAlgn="t"/>
            <a:r>
              <a:rPr lang="en-US" dirty="0"/>
              <a:t>});</a:t>
            </a:r>
          </a:p>
          <a:p>
            <a:pPr fontAlgn="t"/>
            <a:r>
              <a:rPr lang="en-US" dirty="0"/>
              <a:t>&lt;/script&gt;</a:t>
            </a:r>
          </a:p>
          <a:p>
            <a:endParaRPr lang="en-US" dirty="0"/>
          </a:p>
        </p:txBody>
      </p:sp>
    </p:spTree>
    <p:extLst>
      <p:ext uri="{BB962C8B-B14F-4D97-AF65-F5344CB8AC3E}">
        <p14:creationId xmlns:p14="http://schemas.microsoft.com/office/powerpoint/2010/main" val="174769160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Question</a:t>
            </a:r>
            <a:endParaRPr lang="en-US" b="1" dirty="0"/>
          </a:p>
        </p:txBody>
      </p:sp>
      <p:sp>
        <p:nvSpPr>
          <p:cNvPr id="3" name="Content Placeholder 2"/>
          <p:cNvSpPr>
            <a:spLocks noGrp="1"/>
          </p:cNvSpPr>
          <p:nvPr>
            <p:ph idx="1"/>
          </p:nvPr>
        </p:nvSpPr>
        <p:spPr/>
        <p:txBody>
          <a:bodyPr/>
          <a:lstStyle/>
          <a:p>
            <a:r>
              <a:rPr lang="en-US" b="1" dirty="0" smtClean="0"/>
              <a:t>Write a jQuery code to Change the paragraph content when button is clicked using “click” function of button</a:t>
            </a:r>
            <a:endParaRPr lang="en-US" b="1" dirty="0"/>
          </a:p>
        </p:txBody>
      </p:sp>
    </p:spTree>
    <p:extLst>
      <p:ext uri="{BB962C8B-B14F-4D97-AF65-F5344CB8AC3E}">
        <p14:creationId xmlns:p14="http://schemas.microsoft.com/office/powerpoint/2010/main" val="660646028"/>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382000" cy="6553200"/>
          </a:xfrm>
        </p:spPr>
        <p:txBody>
          <a:bodyPr>
            <a:noAutofit/>
          </a:bodyPr>
          <a:lstStyle/>
          <a:p>
            <a:pPr marL="0" indent="0">
              <a:buNone/>
            </a:pPr>
            <a:r>
              <a:rPr lang="en-US" sz="1900" b="1" dirty="0">
                <a:solidFill>
                  <a:schemeClr val="tx1">
                    <a:lumMod val="95000"/>
                    <a:lumOff val="5000"/>
                  </a:schemeClr>
                </a:solidFill>
                <a:latin typeface="Times New Roman" pitchFamily="18" charset="0"/>
                <a:cs typeface="Times New Roman" pitchFamily="18" charset="0"/>
              </a:rPr>
              <a:t>&lt;!DOCTYPE html&gt;</a:t>
            </a:r>
          </a:p>
          <a:p>
            <a:pPr marL="0" indent="0">
              <a:buNone/>
            </a:pPr>
            <a:r>
              <a:rPr lang="en-US" sz="1900" b="1" dirty="0">
                <a:solidFill>
                  <a:schemeClr val="tx1">
                    <a:lumMod val="95000"/>
                    <a:lumOff val="5000"/>
                  </a:schemeClr>
                </a:solidFill>
                <a:latin typeface="Times New Roman" pitchFamily="18" charset="0"/>
                <a:cs typeface="Times New Roman" pitchFamily="18" charset="0"/>
              </a:rPr>
              <a:t>&lt;html&gt;</a:t>
            </a:r>
          </a:p>
          <a:p>
            <a:pPr marL="0" indent="0">
              <a:buNone/>
            </a:pPr>
            <a:r>
              <a:rPr lang="en-US" sz="1900" b="1" dirty="0">
                <a:solidFill>
                  <a:schemeClr val="tx1">
                    <a:lumMod val="95000"/>
                    <a:lumOff val="5000"/>
                  </a:schemeClr>
                </a:solidFill>
                <a:latin typeface="Times New Roman" pitchFamily="18" charset="0"/>
                <a:cs typeface="Times New Roman" pitchFamily="18" charset="0"/>
              </a:rPr>
              <a:t>&lt;head&gt;</a:t>
            </a:r>
          </a:p>
          <a:p>
            <a:pPr marL="0" indent="0">
              <a:buNone/>
            </a:pPr>
            <a:r>
              <a:rPr lang="en-US" sz="1900" b="1" dirty="0">
                <a:solidFill>
                  <a:schemeClr val="tx1">
                    <a:lumMod val="95000"/>
                    <a:lumOff val="5000"/>
                  </a:schemeClr>
                </a:solidFill>
                <a:latin typeface="Times New Roman" pitchFamily="18" charset="0"/>
                <a:cs typeface="Times New Roman" pitchFamily="18" charset="0"/>
              </a:rPr>
              <a:t>&lt;script </a:t>
            </a:r>
            <a:r>
              <a:rPr lang="en-US" sz="1900" b="1" dirty="0" err="1">
                <a:solidFill>
                  <a:schemeClr val="tx1">
                    <a:lumMod val="95000"/>
                    <a:lumOff val="5000"/>
                  </a:schemeClr>
                </a:solidFill>
                <a:latin typeface="Times New Roman" pitchFamily="18" charset="0"/>
                <a:cs typeface="Times New Roman" pitchFamily="18" charset="0"/>
              </a:rPr>
              <a:t>src</a:t>
            </a:r>
            <a:r>
              <a:rPr lang="en-US" sz="1900" b="1" dirty="0">
                <a:solidFill>
                  <a:schemeClr val="tx1">
                    <a:lumMod val="95000"/>
                    <a:lumOff val="5000"/>
                  </a:schemeClr>
                </a:solidFill>
                <a:latin typeface="Times New Roman" pitchFamily="18" charset="0"/>
                <a:cs typeface="Times New Roman" pitchFamily="18" charset="0"/>
              </a:rPr>
              <a:t>="https://ajax.googleapis.com/</a:t>
            </a:r>
            <a:r>
              <a:rPr lang="en-US" sz="1900" b="1" dirty="0" err="1">
                <a:solidFill>
                  <a:schemeClr val="tx1">
                    <a:lumMod val="95000"/>
                    <a:lumOff val="5000"/>
                  </a:schemeClr>
                </a:solidFill>
                <a:latin typeface="Times New Roman" pitchFamily="18" charset="0"/>
                <a:cs typeface="Times New Roman" pitchFamily="18" charset="0"/>
              </a:rPr>
              <a:t>ajax</a:t>
            </a:r>
            <a:r>
              <a:rPr lang="en-US" sz="1900" b="1" dirty="0">
                <a:solidFill>
                  <a:schemeClr val="tx1">
                    <a:lumMod val="95000"/>
                    <a:lumOff val="5000"/>
                  </a:schemeClr>
                </a:solidFill>
                <a:latin typeface="Times New Roman" pitchFamily="18" charset="0"/>
                <a:cs typeface="Times New Roman" pitchFamily="18" charset="0"/>
              </a:rPr>
              <a:t>/libs/</a:t>
            </a:r>
            <a:r>
              <a:rPr lang="en-US" sz="1900" b="1" dirty="0" err="1">
                <a:solidFill>
                  <a:schemeClr val="tx1">
                    <a:lumMod val="95000"/>
                    <a:lumOff val="5000"/>
                  </a:schemeClr>
                </a:solidFill>
                <a:latin typeface="Times New Roman" pitchFamily="18" charset="0"/>
                <a:cs typeface="Times New Roman" pitchFamily="18" charset="0"/>
              </a:rPr>
              <a:t>jquery</a:t>
            </a:r>
            <a:r>
              <a:rPr lang="en-US" sz="1900" b="1" dirty="0">
                <a:solidFill>
                  <a:schemeClr val="tx1">
                    <a:lumMod val="95000"/>
                    <a:lumOff val="5000"/>
                  </a:schemeClr>
                </a:solidFill>
                <a:latin typeface="Times New Roman" pitchFamily="18" charset="0"/>
                <a:cs typeface="Times New Roman" pitchFamily="18" charset="0"/>
              </a:rPr>
              <a:t>/3.4.1/jquery.min.js"&gt;&lt;/script&gt;</a:t>
            </a:r>
          </a:p>
          <a:p>
            <a:pPr marL="0" indent="0">
              <a:buNone/>
            </a:pPr>
            <a:r>
              <a:rPr lang="en-US" sz="1900" b="1" dirty="0">
                <a:solidFill>
                  <a:schemeClr val="tx1">
                    <a:lumMod val="95000"/>
                    <a:lumOff val="5000"/>
                  </a:schemeClr>
                </a:solidFill>
                <a:latin typeface="Times New Roman" pitchFamily="18" charset="0"/>
                <a:cs typeface="Times New Roman" pitchFamily="18" charset="0"/>
              </a:rPr>
              <a:t>&lt;script&gt;</a:t>
            </a:r>
          </a:p>
          <a:p>
            <a:pPr marL="0" indent="0">
              <a:buNone/>
            </a:pPr>
            <a:r>
              <a:rPr lang="en-US" sz="1900" b="1" dirty="0">
                <a:solidFill>
                  <a:schemeClr val="tx1">
                    <a:lumMod val="95000"/>
                    <a:lumOff val="5000"/>
                  </a:schemeClr>
                </a:solidFill>
                <a:latin typeface="Times New Roman" pitchFamily="18" charset="0"/>
                <a:cs typeface="Times New Roman" pitchFamily="18" charset="0"/>
              </a:rPr>
              <a:t>$(document).ready(function(){</a:t>
            </a:r>
          </a:p>
          <a:p>
            <a:pPr marL="0" indent="0">
              <a:buNone/>
            </a:pPr>
            <a:r>
              <a:rPr lang="en-US" sz="1900" b="1" dirty="0">
                <a:solidFill>
                  <a:schemeClr val="tx1">
                    <a:lumMod val="95000"/>
                    <a:lumOff val="5000"/>
                  </a:schemeClr>
                </a:solidFill>
                <a:latin typeface="Times New Roman" pitchFamily="18" charset="0"/>
                <a:cs typeface="Times New Roman" pitchFamily="18" charset="0"/>
              </a:rPr>
              <a:t>  $("button").click(function(){</a:t>
            </a:r>
          </a:p>
          <a:p>
            <a:pPr marL="0" indent="0">
              <a:buNone/>
            </a:pPr>
            <a:r>
              <a:rPr lang="en-US" sz="1900" b="1" dirty="0">
                <a:solidFill>
                  <a:schemeClr val="tx1">
                    <a:lumMod val="95000"/>
                    <a:lumOff val="5000"/>
                  </a:schemeClr>
                </a:solidFill>
                <a:latin typeface="Times New Roman" pitchFamily="18" charset="0"/>
                <a:cs typeface="Times New Roman" pitchFamily="18" charset="0"/>
              </a:rPr>
              <a:t>    $("#test").hide();</a:t>
            </a:r>
          </a:p>
          <a:p>
            <a:pPr marL="0" indent="0">
              <a:buNone/>
            </a:pPr>
            <a:r>
              <a:rPr lang="en-US" sz="1900" b="1" dirty="0">
                <a:solidFill>
                  <a:schemeClr val="tx1">
                    <a:lumMod val="95000"/>
                    <a:lumOff val="5000"/>
                  </a:schemeClr>
                </a:solidFill>
                <a:latin typeface="Times New Roman" pitchFamily="18" charset="0"/>
                <a:cs typeface="Times New Roman" pitchFamily="18" charset="0"/>
              </a:rPr>
              <a:t>  });</a:t>
            </a:r>
          </a:p>
          <a:p>
            <a:pPr marL="0" indent="0">
              <a:buNone/>
            </a:pPr>
            <a:r>
              <a:rPr lang="en-US" sz="1900" b="1" dirty="0">
                <a:solidFill>
                  <a:schemeClr val="tx1">
                    <a:lumMod val="95000"/>
                    <a:lumOff val="5000"/>
                  </a:schemeClr>
                </a:solidFill>
                <a:latin typeface="Times New Roman" pitchFamily="18" charset="0"/>
                <a:cs typeface="Times New Roman" pitchFamily="18" charset="0"/>
              </a:rPr>
              <a:t>});</a:t>
            </a:r>
          </a:p>
          <a:p>
            <a:pPr marL="0" indent="0">
              <a:buNone/>
            </a:pPr>
            <a:r>
              <a:rPr lang="en-US" sz="1900" b="1" dirty="0">
                <a:solidFill>
                  <a:schemeClr val="tx1">
                    <a:lumMod val="95000"/>
                    <a:lumOff val="5000"/>
                  </a:schemeClr>
                </a:solidFill>
                <a:latin typeface="Times New Roman" pitchFamily="18" charset="0"/>
                <a:cs typeface="Times New Roman" pitchFamily="18" charset="0"/>
              </a:rPr>
              <a:t>&lt;/script&gt;</a:t>
            </a:r>
          </a:p>
          <a:p>
            <a:pPr marL="0" indent="0">
              <a:buNone/>
            </a:pPr>
            <a:r>
              <a:rPr lang="en-US" sz="1900" b="1" dirty="0">
                <a:solidFill>
                  <a:schemeClr val="tx1">
                    <a:lumMod val="95000"/>
                    <a:lumOff val="5000"/>
                  </a:schemeClr>
                </a:solidFill>
                <a:latin typeface="Times New Roman" pitchFamily="18" charset="0"/>
                <a:cs typeface="Times New Roman" pitchFamily="18" charset="0"/>
              </a:rPr>
              <a:t>&lt;/head&gt;</a:t>
            </a:r>
          </a:p>
          <a:p>
            <a:pPr marL="0" indent="0">
              <a:buNone/>
            </a:pPr>
            <a:r>
              <a:rPr lang="en-US" sz="1900" b="1" dirty="0">
                <a:solidFill>
                  <a:schemeClr val="tx1">
                    <a:lumMod val="95000"/>
                    <a:lumOff val="5000"/>
                  </a:schemeClr>
                </a:solidFill>
                <a:latin typeface="Times New Roman" pitchFamily="18" charset="0"/>
                <a:cs typeface="Times New Roman" pitchFamily="18" charset="0"/>
              </a:rPr>
              <a:t>&lt;body&gt;</a:t>
            </a:r>
          </a:p>
          <a:p>
            <a:pPr marL="0" indent="0">
              <a:buNone/>
            </a:pPr>
            <a:r>
              <a:rPr lang="en-US" sz="1900" b="1" dirty="0" smtClean="0">
                <a:solidFill>
                  <a:schemeClr val="tx1">
                    <a:lumMod val="95000"/>
                    <a:lumOff val="5000"/>
                  </a:schemeClr>
                </a:solidFill>
                <a:latin typeface="Times New Roman" pitchFamily="18" charset="0"/>
                <a:cs typeface="Times New Roman" pitchFamily="18" charset="0"/>
              </a:rPr>
              <a:t>&lt;</a:t>
            </a:r>
            <a:r>
              <a:rPr lang="en-US" sz="1900" b="1" dirty="0">
                <a:solidFill>
                  <a:schemeClr val="tx1">
                    <a:lumMod val="95000"/>
                    <a:lumOff val="5000"/>
                  </a:schemeClr>
                </a:solidFill>
                <a:latin typeface="Times New Roman" pitchFamily="18" charset="0"/>
                <a:cs typeface="Times New Roman" pitchFamily="18" charset="0"/>
              </a:rPr>
              <a:t>h2&gt;This is a heading&lt;/h2&gt;</a:t>
            </a:r>
          </a:p>
          <a:p>
            <a:pPr marL="0" indent="0">
              <a:buNone/>
            </a:pPr>
            <a:r>
              <a:rPr lang="en-US" sz="1900" b="1" dirty="0" smtClean="0">
                <a:solidFill>
                  <a:schemeClr val="tx1">
                    <a:lumMod val="95000"/>
                    <a:lumOff val="5000"/>
                  </a:schemeClr>
                </a:solidFill>
                <a:latin typeface="Times New Roman" pitchFamily="18" charset="0"/>
                <a:cs typeface="Times New Roman" pitchFamily="18" charset="0"/>
              </a:rPr>
              <a:t>&lt;</a:t>
            </a:r>
            <a:r>
              <a:rPr lang="en-US" sz="1900" b="1" dirty="0">
                <a:solidFill>
                  <a:schemeClr val="tx1">
                    <a:lumMod val="95000"/>
                    <a:lumOff val="5000"/>
                  </a:schemeClr>
                </a:solidFill>
                <a:latin typeface="Times New Roman" pitchFamily="18" charset="0"/>
                <a:cs typeface="Times New Roman" pitchFamily="18" charset="0"/>
              </a:rPr>
              <a:t>p&gt;This is a paragraph.&lt;/p&gt;</a:t>
            </a:r>
          </a:p>
          <a:p>
            <a:pPr marL="0" indent="0">
              <a:buNone/>
            </a:pPr>
            <a:r>
              <a:rPr lang="en-US" sz="1900" b="1" dirty="0">
                <a:solidFill>
                  <a:schemeClr val="tx1">
                    <a:lumMod val="95000"/>
                    <a:lumOff val="5000"/>
                  </a:schemeClr>
                </a:solidFill>
                <a:latin typeface="Times New Roman" pitchFamily="18" charset="0"/>
                <a:cs typeface="Times New Roman" pitchFamily="18" charset="0"/>
              </a:rPr>
              <a:t>&lt;p id="test"&gt;This is another paragraph.&lt;/p&gt;</a:t>
            </a:r>
          </a:p>
          <a:p>
            <a:pPr marL="0" indent="0">
              <a:buNone/>
            </a:pPr>
            <a:r>
              <a:rPr lang="en-US" sz="1900" b="1" dirty="0" smtClean="0">
                <a:solidFill>
                  <a:schemeClr val="tx1">
                    <a:lumMod val="95000"/>
                    <a:lumOff val="5000"/>
                  </a:schemeClr>
                </a:solidFill>
                <a:latin typeface="Times New Roman" pitchFamily="18" charset="0"/>
                <a:cs typeface="Times New Roman" pitchFamily="18" charset="0"/>
              </a:rPr>
              <a:t>&lt;</a:t>
            </a:r>
            <a:r>
              <a:rPr lang="en-US" sz="1900" b="1" dirty="0">
                <a:solidFill>
                  <a:schemeClr val="tx1">
                    <a:lumMod val="95000"/>
                    <a:lumOff val="5000"/>
                  </a:schemeClr>
                </a:solidFill>
                <a:latin typeface="Times New Roman" pitchFamily="18" charset="0"/>
                <a:cs typeface="Times New Roman" pitchFamily="18" charset="0"/>
              </a:rPr>
              <a:t>button&gt;Click me&lt;/button&gt;</a:t>
            </a:r>
          </a:p>
          <a:p>
            <a:pPr marL="0" indent="0">
              <a:buNone/>
            </a:pPr>
            <a:r>
              <a:rPr lang="en-US" sz="1900" b="1" dirty="0" smtClean="0">
                <a:solidFill>
                  <a:schemeClr val="tx1">
                    <a:lumMod val="95000"/>
                    <a:lumOff val="5000"/>
                  </a:schemeClr>
                </a:solidFill>
                <a:latin typeface="Times New Roman" pitchFamily="18" charset="0"/>
                <a:cs typeface="Times New Roman" pitchFamily="18" charset="0"/>
              </a:rPr>
              <a:t>&lt;/</a:t>
            </a:r>
            <a:r>
              <a:rPr lang="en-US" sz="1900" b="1" dirty="0">
                <a:solidFill>
                  <a:schemeClr val="tx1">
                    <a:lumMod val="95000"/>
                    <a:lumOff val="5000"/>
                  </a:schemeClr>
                </a:solidFill>
                <a:latin typeface="Times New Roman" pitchFamily="18" charset="0"/>
                <a:cs typeface="Times New Roman" pitchFamily="18" charset="0"/>
              </a:rPr>
              <a:t>body&gt;</a:t>
            </a:r>
          </a:p>
          <a:p>
            <a:pPr marL="0" indent="0">
              <a:buNone/>
            </a:pPr>
            <a:r>
              <a:rPr lang="en-US" sz="1900" b="1" dirty="0">
                <a:solidFill>
                  <a:schemeClr val="tx1">
                    <a:lumMod val="95000"/>
                    <a:lumOff val="5000"/>
                  </a:schemeClr>
                </a:solidFill>
                <a:latin typeface="Times New Roman" pitchFamily="18" charset="0"/>
                <a:cs typeface="Times New Roman" pitchFamily="18" charset="0"/>
              </a:rPr>
              <a:t>&lt;/html&gt;</a:t>
            </a:r>
          </a:p>
          <a:p>
            <a:pPr marL="0" indent="0">
              <a:buNone/>
            </a:pPr>
            <a:endParaRPr lang="en-US" sz="1900" b="1" dirty="0">
              <a:solidFill>
                <a:schemeClr val="tx1">
                  <a:lumMod val="95000"/>
                  <a:lumOff val="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49536894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382000" cy="6553200"/>
          </a:xfrm>
        </p:spPr>
        <p:txBody>
          <a:bodyPr>
            <a:noAutofit/>
          </a:bodyPr>
          <a:lstStyle/>
          <a:p>
            <a:pPr marL="0" indent="0">
              <a:buNone/>
            </a:pPr>
            <a:r>
              <a:rPr lang="en-US" sz="2700" b="1" dirty="0">
                <a:solidFill>
                  <a:schemeClr val="tx1">
                    <a:lumMod val="95000"/>
                    <a:lumOff val="5000"/>
                  </a:schemeClr>
                </a:solidFill>
                <a:latin typeface="Times New Roman" pitchFamily="18" charset="0"/>
                <a:cs typeface="Times New Roman" pitchFamily="18" charset="0"/>
              </a:rPr>
              <a:t>&lt;!DOCTYPE html&gt;</a:t>
            </a:r>
          </a:p>
          <a:p>
            <a:pPr marL="0" indent="0">
              <a:buNone/>
            </a:pPr>
            <a:r>
              <a:rPr lang="en-US" sz="2700" b="1" dirty="0">
                <a:solidFill>
                  <a:schemeClr val="tx1">
                    <a:lumMod val="95000"/>
                    <a:lumOff val="5000"/>
                  </a:schemeClr>
                </a:solidFill>
                <a:latin typeface="Times New Roman" pitchFamily="18" charset="0"/>
                <a:cs typeface="Times New Roman" pitchFamily="18" charset="0"/>
              </a:rPr>
              <a:t>&lt;html&gt;</a:t>
            </a:r>
          </a:p>
          <a:p>
            <a:pPr marL="0" indent="0">
              <a:buNone/>
            </a:pPr>
            <a:r>
              <a:rPr lang="en-US" sz="2700" b="1" dirty="0">
                <a:solidFill>
                  <a:schemeClr val="tx1">
                    <a:lumMod val="95000"/>
                    <a:lumOff val="5000"/>
                  </a:schemeClr>
                </a:solidFill>
                <a:latin typeface="Times New Roman" pitchFamily="18" charset="0"/>
                <a:cs typeface="Times New Roman" pitchFamily="18" charset="0"/>
              </a:rPr>
              <a:t>&lt;head&gt;</a:t>
            </a:r>
          </a:p>
          <a:p>
            <a:pPr marL="0" indent="0">
              <a:buNone/>
            </a:pPr>
            <a:r>
              <a:rPr lang="en-US" sz="2700" b="1" dirty="0">
                <a:solidFill>
                  <a:schemeClr val="tx1">
                    <a:lumMod val="95000"/>
                    <a:lumOff val="5000"/>
                  </a:schemeClr>
                </a:solidFill>
                <a:latin typeface="Times New Roman" pitchFamily="18" charset="0"/>
                <a:cs typeface="Times New Roman" pitchFamily="18" charset="0"/>
              </a:rPr>
              <a:t>&lt;script </a:t>
            </a:r>
            <a:r>
              <a:rPr lang="en-US" sz="2700" b="1" dirty="0" err="1">
                <a:solidFill>
                  <a:schemeClr val="tx1">
                    <a:lumMod val="95000"/>
                    <a:lumOff val="5000"/>
                  </a:schemeClr>
                </a:solidFill>
                <a:latin typeface="Times New Roman" pitchFamily="18" charset="0"/>
                <a:cs typeface="Times New Roman" pitchFamily="18" charset="0"/>
              </a:rPr>
              <a:t>src</a:t>
            </a:r>
            <a:r>
              <a:rPr lang="en-US" sz="2700" b="1" dirty="0">
                <a:solidFill>
                  <a:schemeClr val="tx1">
                    <a:lumMod val="95000"/>
                    <a:lumOff val="5000"/>
                  </a:schemeClr>
                </a:solidFill>
                <a:latin typeface="Times New Roman" pitchFamily="18" charset="0"/>
                <a:cs typeface="Times New Roman" pitchFamily="18" charset="0"/>
              </a:rPr>
              <a:t>="https://ajax.googleapis.com/</a:t>
            </a:r>
            <a:r>
              <a:rPr lang="en-US" sz="2700" b="1" dirty="0" err="1">
                <a:solidFill>
                  <a:schemeClr val="tx1">
                    <a:lumMod val="95000"/>
                    <a:lumOff val="5000"/>
                  </a:schemeClr>
                </a:solidFill>
                <a:latin typeface="Times New Roman" pitchFamily="18" charset="0"/>
                <a:cs typeface="Times New Roman" pitchFamily="18" charset="0"/>
              </a:rPr>
              <a:t>ajax</a:t>
            </a:r>
            <a:r>
              <a:rPr lang="en-US" sz="2700" b="1" dirty="0">
                <a:solidFill>
                  <a:schemeClr val="tx1">
                    <a:lumMod val="95000"/>
                    <a:lumOff val="5000"/>
                  </a:schemeClr>
                </a:solidFill>
                <a:latin typeface="Times New Roman" pitchFamily="18" charset="0"/>
                <a:cs typeface="Times New Roman" pitchFamily="18" charset="0"/>
              </a:rPr>
              <a:t>/libs/</a:t>
            </a:r>
            <a:r>
              <a:rPr lang="en-US" sz="2700" b="1" dirty="0" err="1">
                <a:solidFill>
                  <a:schemeClr val="tx1">
                    <a:lumMod val="95000"/>
                    <a:lumOff val="5000"/>
                  </a:schemeClr>
                </a:solidFill>
                <a:latin typeface="Times New Roman" pitchFamily="18" charset="0"/>
                <a:cs typeface="Times New Roman" pitchFamily="18" charset="0"/>
              </a:rPr>
              <a:t>jquery</a:t>
            </a:r>
            <a:r>
              <a:rPr lang="en-US" sz="2700" b="1" dirty="0">
                <a:solidFill>
                  <a:schemeClr val="tx1">
                    <a:lumMod val="95000"/>
                    <a:lumOff val="5000"/>
                  </a:schemeClr>
                </a:solidFill>
                <a:latin typeface="Times New Roman" pitchFamily="18" charset="0"/>
                <a:cs typeface="Times New Roman" pitchFamily="18" charset="0"/>
              </a:rPr>
              <a:t>/3.4.1/jquery.min.js"&gt;&lt;/script&gt;</a:t>
            </a:r>
          </a:p>
          <a:p>
            <a:pPr marL="0" indent="0">
              <a:buNone/>
            </a:pPr>
            <a:r>
              <a:rPr lang="en-US" sz="2700" b="1" dirty="0">
                <a:solidFill>
                  <a:schemeClr val="tx1">
                    <a:lumMod val="95000"/>
                    <a:lumOff val="5000"/>
                  </a:schemeClr>
                </a:solidFill>
                <a:latin typeface="Times New Roman" pitchFamily="18" charset="0"/>
                <a:cs typeface="Times New Roman" pitchFamily="18" charset="0"/>
              </a:rPr>
              <a:t>&lt;script&gt;</a:t>
            </a:r>
          </a:p>
          <a:p>
            <a:pPr marL="0" indent="0">
              <a:buNone/>
            </a:pPr>
            <a:r>
              <a:rPr lang="en-US" sz="2700" b="1" dirty="0">
                <a:solidFill>
                  <a:schemeClr val="tx1">
                    <a:lumMod val="95000"/>
                    <a:lumOff val="5000"/>
                  </a:schemeClr>
                </a:solidFill>
                <a:latin typeface="Times New Roman" pitchFamily="18" charset="0"/>
                <a:cs typeface="Times New Roman" pitchFamily="18" charset="0"/>
              </a:rPr>
              <a:t>$(document).ready(function(){</a:t>
            </a:r>
          </a:p>
          <a:p>
            <a:pPr marL="0" indent="0">
              <a:buNone/>
            </a:pPr>
            <a:r>
              <a:rPr lang="en-US" sz="2700" b="1" dirty="0">
                <a:solidFill>
                  <a:schemeClr val="tx1">
                    <a:lumMod val="95000"/>
                    <a:lumOff val="5000"/>
                  </a:schemeClr>
                </a:solidFill>
                <a:latin typeface="Times New Roman" pitchFamily="18" charset="0"/>
                <a:cs typeface="Times New Roman" pitchFamily="18" charset="0"/>
              </a:rPr>
              <a:t>  $("button").click(function(){</a:t>
            </a:r>
          </a:p>
          <a:p>
            <a:pPr marL="0" indent="0">
              <a:buNone/>
            </a:pPr>
            <a:r>
              <a:rPr lang="en-US" sz="2700" b="1" dirty="0">
                <a:solidFill>
                  <a:schemeClr val="tx1">
                    <a:lumMod val="95000"/>
                    <a:lumOff val="5000"/>
                  </a:schemeClr>
                </a:solidFill>
                <a:latin typeface="Times New Roman" pitchFamily="18" charset="0"/>
                <a:cs typeface="Times New Roman" pitchFamily="18" charset="0"/>
              </a:rPr>
              <a:t>    $("#test").hide();</a:t>
            </a:r>
          </a:p>
          <a:p>
            <a:pPr marL="0" indent="0">
              <a:buNone/>
            </a:pPr>
            <a:r>
              <a:rPr lang="en-US" sz="2700" b="1" dirty="0">
                <a:solidFill>
                  <a:schemeClr val="tx1">
                    <a:lumMod val="95000"/>
                    <a:lumOff val="5000"/>
                  </a:schemeClr>
                </a:solidFill>
                <a:latin typeface="Times New Roman" pitchFamily="18" charset="0"/>
                <a:cs typeface="Times New Roman" pitchFamily="18" charset="0"/>
              </a:rPr>
              <a:t>  });</a:t>
            </a:r>
          </a:p>
          <a:p>
            <a:pPr marL="0" indent="0">
              <a:buNone/>
            </a:pPr>
            <a:r>
              <a:rPr lang="en-US" sz="2700" b="1" dirty="0">
                <a:solidFill>
                  <a:schemeClr val="tx1">
                    <a:lumMod val="95000"/>
                    <a:lumOff val="5000"/>
                  </a:schemeClr>
                </a:solidFill>
                <a:latin typeface="Times New Roman" pitchFamily="18" charset="0"/>
                <a:cs typeface="Times New Roman" pitchFamily="18" charset="0"/>
              </a:rPr>
              <a:t>});</a:t>
            </a:r>
          </a:p>
          <a:p>
            <a:pPr marL="0" indent="0">
              <a:buNone/>
            </a:pPr>
            <a:r>
              <a:rPr lang="en-US" sz="2700" b="1" dirty="0">
                <a:solidFill>
                  <a:schemeClr val="tx1">
                    <a:lumMod val="95000"/>
                    <a:lumOff val="5000"/>
                  </a:schemeClr>
                </a:solidFill>
                <a:latin typeface="Times New Roman" pitchFamily="18" charset="0"/>
                <a:cs typeface="Times New Roman" pitchFamily="18" charset="0"/>
              </a:rPr>
              <a:t>&lt;/script&gt;</a:t>
            </a:r>
          </a:p>
          <a:p>
            <a:pPr marL="0" indent="0">
              <a:buNone/>
            </a:pPr>
            <a:endParaRPr lang="en-US" sz="2700" b="1" dirty="0">
              <a:solidFill>
                <a:schemeClr val="tx1">
                  <a:lumMod val="95000"/>
                  <a:lumOff val="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14083262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0" indent="0">
              <a:buNone/>
            </a:pPr>
            <a:r>
              <a:rPr lang="en-US" dirty="0"/>
              <a:t>&lt;!DOCTYPE html&gt;</a:t>
            </a:r>
          </a:p>
          <a:p>
            <a:pPr marL="0" indent="0">
              <a:buNone/>
            </a:pPr>
            <a:r>
              <a:rPr lang="en-US" dirty="0"/>
              <a:t>&lt;html&gt;</a:t>
            </a:r>
          </a:p>
          <a:p>
            <a:pPr marL="0" indent="0">
              <a:buNone/>
            </a:pPr>
            <a:r>
              <a:rPr lang="en-US" dirty="0"/>
              <a:t>&lt;body&gt;</a:t>
            </a:r>
          </a:p>
          <a:p>
            <a:pPr marL="0" indent="0">
              <a:buNone/>
            </a:pPr>
            <a:endParaRPr lang="en-US" dirty="0"/>
          </a:p>
          <a:p>
            <a:pPr marL="0" indent="0">
              <a:buNone/>
            </a:pPr>
            <a:r>
              <a:rPr lang="en-US" dirty="0"/>
              <a:t>&lt;p&gt;The &lt;</a:t>
            </a:r>
            <a:r>
              <a:rPr lang="en-US" dirty="0" err="1"/>
              <a:t>abbr</a:t>
            </a:r>
            <a:r>
              <a:rPr lang="en-US" dirty="0"/>
              <a:t> title="World Health Organization"&gt;WHO&lt;/</a:t>
            </a:r>
            <a:r>
              <a:rPr lang="en-US" dirty="0" err="1"/>
              <a:t>abbr</a:t>
            </a:r>
            <a:r>
              <a:rPr lang="en-US" dirty="0"/>
              <a:t>&gt; was founded in 1948.&lt;/p&gt;</a:t>
            </a:r>
          </a:p>
          <a:p>
            <a:pPr marL="0" indent="0">
              <a:buNone/>
            </a:pPr>
            <a:endParaRPr lang="en-US" dirty="0"/>
          </a:p>
          <a:p>
            <a:pPr marL="0" indent="0">
              <a:buNone/>
            </a:pPr>
            <a:r>
              <a:rPr lang="en-US" dirty="0"/>
              <a:t>&lt;/body&gt;</a:t>
            </a:r>
          </a:p>
          <a:p>
            <a:pPr marL="0" indent="0">
              <a:buNone/>
            </a:pPr>
            <a:r>
              <a:rPr lang="en-US" dirty="0"/>
              <a:t>&lt;/html&gt;</a:t>
            </a:r>
          </a:p>
          <a:p>
            <a:pPr marL="0" indent="0">
              <a:buNone/>
            </a:pPr>
            <a:endParaRPr lang="en-US" dirty="0"/>
          </a:p>
        </p:txBody>
      </p:sp>
    </p:spTree>
    <p:extLst>
      <p:ext uri="{BB962C8B-B14F-4D97-AF65-F5344CB8AC3E}">
        <p14:creationId xmlns:p14="http://schemas.microsoft.com/office/powerpoint/2010/main" val="239238182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382000" cy="6553200"/>
          </a:xfrm>
        </p:spPr>
        <p:txBody>
          <a:bodyPr>
            <a:noAutofit/>
          </a:bodyPr>
          <a:lstStyle/>
          <a:p>
            <a:pPr marL="0" indent="0">
              <a:buNone/>
            </a:pPr>
            <a:r>
              <a:rPr lang="en-US" sz="3300" b="1" dirty="0" smtClean="0">
                <a:solidFill>
                  <a:schemeClr val="tx1">
                    <a:lumMod val="95000"/>
                    <a:lumOff val="5000"/>
                  </a:schemeClr>
                </a:solidFill>
                <a:latin typeface="Times New Roman" pitchFamily="18" charset="0"/>
                <a:cs typeface="Times New Roman" pitchFamily="18" charset="0"/>
              </a:rPr>
              <a:t>&lt;/</a:t>
            </a:r>
            <a:r>
              <a:rPr lang="en-US" sz="3300" b="1" dirty="0">
                <a:solidFill>
                  <a:schemeClr val="tx1">
                    <a:lumMod val="95000"/>
                    <a:lumOff val="5000"/>
                  </a:schemeClr>
                </a:solidFill>
                <a:latin typeface="Times New Roman" pitchFamily="18" charset="0"/>
                <a:cs typeface="Times New Roman" pitchFamily="18" charset="0"/>
              </a:rPr>
              <a:t>head&gt;</a:t>
            </a:r>
          </a:p>
          <a:p>
            <a:pPr marL="0" indent="0">
              <a:buNone/>
            </a:pPr>
            <a:r>
              <a:rPr lang="en-US" sz="3300" b="1" dirty="0">
                <a:solidFill>
                  <a:schemeClr val="tx1">
                    <a:lumMod val="95000"/>
                    <a:lumOff val="5000"/>
                  </a:schemeClr>
                </a:solidFill>
                <a:latin typeface="Times New Roman" pitchFamily="18" charset="0"/>
                <a:cs typeface="Times New Roman" pitchFamily="18" charset="0"/>
              </a:rPr>
              <a:t>&lt;body&gt;</a:t>
            </a:r>
          </a:p>
          <a:p>
            <a:pPr marL="0" indent="0">
              <a:buNone/>
            </a:pPr>
            <a:r>
              <a:rPr lang="en-US" sz="3300" b="1" dirty="0" smtClean="0">
                <a:solidFill>
                  <a:schemeClr val="tx1">
                    <a:lumMod val="95000"/>
                    <a:lumOff val="5000"/>
                  </a:schemeClr>
                </a:solidFill>
                <a:latin typeface="Times New Roman" pitchFamily="18" charset="0"/>
                <a:cs typeface="Times New Roman" pitchFamily="18" charset="0"/>
              </a:rPr>
              <a:t>&lt;</a:t>
            </a:r>
            <a:r>
              <a:rPr lang="en-US" sz="3300" b="1" dirty="0">
                <a:solidFill>
                  <a:schemeClr val="tx1">
                    <a:lumMod val="95000"/>
                    <a:lumOff val="5000"/>
                  </a:schemeClr>
                </a:solidFill>
                <a:latin typeface="Times New Roman" pitchFamily="18" charset="0"/>
                <a:cs typeface="Times New Roman" pitchFamily="18" charset="0"/>
              </a:rPr>
              <a:t>h2&gt;This is a heading&lt;/h2&gt;</a:t>
            </a:r>
          </a:p>
          <a:p>
            <a:pPr marL="0" indent="0">
              <a:buNone/>
            </a:pPr>
            <a:r>
              <a:rPr lang="en-US" sz="3300" b="1" dirty="0" smtClean="0">
                <a:solidFill>
                  <a:schemeClr val="tx1">
                    <a:lumMod val="95000"/>
                    <a:lumOff val="5000"/>
                  </a:schemeClr>
                </a:solidFill>
                <a:latin typeface="Times New Roman" pitchFamily="18" charset="0"/>
                <a:cs typeface="Times New Roman" pitchFamily="18" charset="0"/>
              </a:rPr>
              <a:t>&lt;</a:t>
            </a:r>
            <a:r>
              <a:rPr lang="en-US" sz="3300" b="1" dirty="0">
                <a:solidFill>
                  <a:schemeClr val="tx1">
                    <a:lumMod val="95000"/>
                    <a:lumOff val="5000"/>
                  </a:schemeClr>
                </a:solidFill>
                <a:latin typeface="Times New Roman" pitchFamily="18" charset="0"/>
                <a:cs typeface="Times New Roman" pitchFamily="18" charset="0"/>
              </a:rPr>
              <a:t>p&gt;This is a paragraph.&lt;/p&gt;</a:t>
            </a:r>
          </a:p>
          <a:p>
            <a:pPr marL="0" indent="0">
              <a:buNone/>
            </a:pPr>
            <a:r>
              <a:rPr lang="en-US" sz="3300" b="1" dirty="0">
                <a:solidFill>
                  <a:schemeClr val="tx1">
                    <a:lumMod val="95000"/>
                    <a:lumOff val="5000"/>
                  </a:schemeClr>
                </a:solidFill>
                <a:latin typeface="Times New Roman" pitchFamily="18" charset="0"/>
                <a:cs typeface="Times New Roman" pitchFamily="18" charset="0"/>
              </a:rPr>
              <a:t>&lt;p id="test"&gt;This is another paragraph.&lt;/p&gt;</a:t>
            </a:r>
          </a:p>
          <a:p>
            <a:pPr marL="0" indent="0">
              <a:buNone/>
            </a:pPr>
            <a:r>
              <a:rPr lang="en-US" sz="3300" b="1" dirty="0" smtClean="0">
                <a:solidFill>
                  <a:schemeClr val="tx1">
                    <a:lumMod val="95000"/>
                    <a:lumOff val="5000"/>
                  </a:schemeClr>
                </a:solidFill>
                <a:latin typeface="Times New Roman" pitchFamily="18" charset="0"/>
                <a:cs typeface="Times New Roman" pitchFamily="18" charset="0"/>
              </a:rPr>
              <a:t>&lt;</a:t>
            </a:r>
            <a:r>
              <a:rPr lang="en-US" sz="3300" b="1" dirty="0">
                <a:solidFill>
                  <a:schemeClr val="tx1">
                    <a:lumMod val="95000"/>
                    <a:lumOff val="5000"/>
                  </a:schemeClr>
                </a:solidFill>
                <a:latin typeface="Times New Roman" pitchFamily="18" charset="0"/>
                <a:cs typeface="Times New Roman" pitchFamily="18" charset="0"/>
              </a:rPr>
              <a:t>button&gt;Click me&lt;/button&gt;</a:t>
            </a:r>
          </a:p>
          <a:p>
            <a:pPr marL="0" indent="0">
              <a:buNone/>
            </a:pPr>
            <a:r>
              <a:rPr lang="en-US" sz="3300" b="1" dirty="0" smtClean="0">
                <a:solidFill>
                  <a:schemeClr val="tx1">
                    <a:lumMod val="95000"/>
                    <a:lumOff val="5000"/>
                  </a:schemeClr>
                </a:solidFill>
                <a:latin typeface="Times New Roman" pitchFamily="18" charset="0"/>
                <a:cs typeface="Times New Roman" pitchFamily="18" charset="0"/>
              </a:rPr>
              <a:t>&lt;/</a:t>
            </a:r>
            <a:r>
              <a:rPr lang="en-US" sz="3300" b="1" dirty="0">
                <a:solidFill>
                  <a:schemeClr val="tx1">
                    <a:lumMod val="95000"/>
                    <a:lumOff val="5000"/>
                  </a:schemeClr>
                </a:solidFill>
                <a:latin typeface="Times New Roman" pitchFamily="18" charset="0"/>
                <a:cs typeface="Times New Roman" pitchFamily="18" charset="0"/>
              </a:rPr>
              <a:t>body&gt;</a:t>
            </a:r>
          </a:p>
          <a:p>
            <a:pPr marL="0" indent="0">
              <a:buNone/>
            </a:pPr>
            <a:r>
              <a:rPr lang="en-US" sz="3300" b="1" dirty="0">
                <a:solidFill>
                  <a:schemeClr val="tx1">
                    <a:lumMod val="95000"/>
                    <a:lumOff val="5000"/>
                  </a:schemeClr>
                </a:solidFill>
                <a:latin typeface="Times New Roman" pitchFamily="18" charset="0"/>
                <a:cs typeface="Times New Roman" pitchFamily="18" charset="0"/>
              </a:rPr>
              <a:t>&lt;/html&gt;</a:t>
            </a:r>
          </a:p>
          <a:p>
            <a:pPr marL="0" indent="0">
              <a:buNone/>
            </a:pPr>
            <a:endParaRPr lang="en-US" sz="3300" b="1" dirty="0">
              <a:solidFill>
                <a:schemeClr val="tx1">
                  <a:lumMod val="95000"/>
                  <a:lumOff val="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384102757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jQuery Selectors</a:t>
            </a:r>
            <a:endParaRPr lang="en-US" dirty="0"/>
          </a:p>
        </p:txBody>
      </p:sp>
      <p:sp>
        <p:nvSpPr>
          <p:cNvPr id="3" name="Content Placeholder 2"/>
          <p:cNvSpPr>
            <a:spLocks noGrp="1"/>
          </p:cNvSpPr>
          <p:nvPr>
            <p:ph idx="1"/>
          </p:nvPr>
        </p:nvSpPr>
        <p:spPr>
          <a:xfrm>
            <a:off x="304800" y="1219200"/>
            <a:ext cx="8610600" cy="4906963"/>
          </a:xfrm>
        </p:spPr>
        <p:txBody>
          <a:bodyPr>
            <a:normAutofit lnSpcReduction="10000"/>
          </a:bodyPr>
          <a:lstStyle/>
          <a:p>
            <a:r>
              <a:rPr lang="en-US" dirty="0" smtClean="0"/>
              <a:t>Used to get or modify the content or value of the HTML elements on the page.</a:t>
            </a:r>
          </a:p>
          <a:p>
            <a:r>
              <a:rPr lang="en-US" dirty="0" smtClean="0"/>
              <a:t>Effects the actions like </a:t>
            </a:r>
            <a:r>
              <a:rPr lang="en-US" dirty="0" err="1" smtClean="0"/>
              <a:t>show,hide</a:t>
            </a:r>
            <a:r>
              <a:rPr lang="en-US" dirty="0" smtClean="0"/>
              <a:t> and animations etc.</a:t>
            </a:r>
          </a:p>
          <a:p>
            <a:pPr lvl="1"/>
            <a:r>
              <a:rPr lang="en-US" dirty="0" smtClean="0"/>
              <a:t>Selecting elements by ID.</a:t>
            </a:r>
          </a:p>
          <a:p>
            <a:pPr lvl="1"/>
            <a:r>
              <a:rPr lang="en-US" dirty="0" smtClean="0"/>
              <a:t>Selecting elements by Class Name</a:t>
            </a:r>
          </a:p>
          <a:p>
            <a:pPr lvl="1"/>
            <a:r>
              <a:rPr lang="en-US" dirty="0" smtClean="0"/>
              <a:t>Selecting elements by Name</a:t>
            </a:r>
          </a:p>
          <a:p>
            <a:pPr lvl="1"/>
            <a:r>
              <a:rPr lang="en-US" dirty="0" smtClean="0"/>
              <a:t>Selecting elements by Attribute</a:t>
            </a:r>
          </a:p>
          <a:p>
            <a:pPr lvl="1"/>
            <a:r>
              <a:rPr lang="en-US" dirty="0"/>
              <a:t>Selecting </a:t>
            </a:r>
            <a:r>
              <a:rPr lang="en-US" dirty="0" smtClean="0"/>
              <a:t>elements </a:t>
            </a:r>
            <a:r>
              <a:rPr lang="en-US" dirty="0"/>
              <a:t>by Compound CSS </a:t>
            </a:r>
            <a:r>
              <a:rPr lang="en-US" dirty="0" smtClean="0"/>
              <a:t>Selector</a:t>
            </a:r>
          </a:p>
          <a:p>
            <a:pPr lvl="1"/>
            <a:r>
              <a:rPr lang="en-US" dirty="0"/>
              <a:t>jQuery Custom Selector</a:t>
            </a:r>
          </a:p>
          <a:p>
            <a:pPr lvl="1"/>
            <a:endParaRPr lang="en-US" b="1" dirty="0"/>
          </a:p>
          <a:p>
            <a:pPr lvl="1"/>
            <a:endParaRPr lang="en-US" dirty="0"/>
          </a:p>
        </p:txBody>
      </p:sp>
    </p:spTree>
    <p:extLst>
      <p:ext uri="{BB962C8B-B14F-4D97-AF65-F5344CB8AC3E}">
        <p14:creationId xmlns:p14="http://schemas.microsoft.com/office/powerpoint/2010/main" val="235598021"/>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Selecting Elements by ID</a:t>
            </a:r>
            <a:endParaRPr lang="en-US" dirty="0"/>
          </a:p>
        </p:txBody>
      </p:sp>
      <p:sp>
        <p:nvSpPr>
          <p:cNvPr id="3" name="Content Placeholder 2"/>
          <p:cNvSpPr>
            <a:spLocks noGrp="1"/>
          </p:cNvSpPr>
          <p:nvPr>
            <p:ph idx="1"/>
          </p:nvPr>
        </p:nvSpPr>
        <p:spPr/>
        <p:txBody>
          <a:bodyPr>
            <a:normAutofit fontScale="92500" lnSpcReduction="20000"/>
          </a:bodyPr>
          <a:lstStyle/>
          <a:p>
            <a:r>
              <a:rPr lang="en-US" dirty="0"/>
              <a:t>ID selector to select a single element with the unique ID on the page</a:t>
            </a:r>
            <a:r>
              <a:rPr lang="en-US" dirty="0" smtClean="0"/>
              <a:t>.</a:t>
            </a:r>
          </a:p>
          <a:p>
            <a:r>
              <a:rPr lang="en-US" dirty="0" smtClean="0"/>
              <a:t>Example : </a:t>
            </a:r>
            <a:r>
              <a:rPr lang="en-US" dirty="0"/>
              <a:t>an element having the ID attribute </a:t>
            </a:r>
            <a:r>
              <a:rPr lang="en-US" dirty="0" smtClean="0"/>
              <a:t>id="mark“</a:t>
            </a:r>
          </a:p>
          <a:p>
            <a:pPr fontAlgn="t"/>
            <a:r>
              <a:rPr lang="en-US" dirty="0"/>
              <a:t>&lt;script type="text/</a:t>
            </a:r>
            <a:r>
              <a:rPr lang="en-US" dirty="0" err="1"/>
              <a:t>javascript</a:t>
            </a:r>
            <a:r>
              <a:rPr lang="en-US" dirty="0"/>
              <a:t>"&gt;</a:t>
            </a:r>
          </a:p>
          <a:p>
            <a:pPr fontAlgn="t"/>
            <a:r>
              <a:rPr lang="en-US" dirty="0"/>
              <a:t>$(document).ready(function(){</a:t>
            </a:r>
          </a:p>
          <a:p>
            <a:pPr fontAlgn="t"/>
            <a:r>
              <a:rPr lang="en-US" dirty="0"/>
              <a:t>// Highlight element with id mark</a:t>
            </a:r>
          </a:p>
          <a:p>
            <a:pPr fontAlgn="t"/>
            <a:r>
              <a:rPr lang="en-US" dirty="0"/>
              <a:t>$("#mark").</a:t>
            </a:r>
            <a:r>
              <a:rPr lang="en-US" dirty="0" err="1"/>
              <a:t>css</a:t>
            </a:r>
            <a:r>
              <a:rPr lang="en-US" dirty="0"/>
              <a:t>("background", "yellow");</a:t>
            </a:r>
          </a:p>
          <a:p>
            <a:pPr fontAlgn="t"/>
            <a:r>
              <a:rPr lang="en-US" dirty="0"/>
              <a:t>});</a:t>
            </a:r>
          </a:p>
          <a:p>
            <a:pPr fontAlgn="t"/>
            <a:r>
              <a:rPr lang="en-US" dirty="0"/>
              <a:t>&lt;/script&gt; </a:t>
            </a:r>
          </a:p>
          <a:p>
            <a:endParaRPr lang="en-US" dirty="0"/>
          </a:p>
        </p:txBody>
      </p:sp>
    </p:spTree>
    <p:extLst>
      <p:ext uri="{BB962C8B-B14F-4D97-AF65-F5344CB8AC3E}">
        <p14:creationId xmlns:p14="http://schemas.microsoft.com/office/powerpoint/2010/main" val="282642208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Selecting Elements by Class Name</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 class selector can be used to select the elements with a specific </a:t>
            </a:r>
            <a:r>
              <a:rPr lang="en-US" dirty="0" smtClean="0"/>
              <a:t>class</a:t>
            </a:r>
          </a:p>
          <a:p>
            <a:r>
              <a:rPr lang="en-US" dirty="0" smtClean="0"/>
              <a:t>Example : </a:t>
            </a:r>
            <a:r>
              <a:rPr lang="en-US" dirty="0"/>
              <a:t>class="</a:t>
            </a:r>
            <a:r>
              <a:rPr lang="en-US" dirty="0" smtClean="0"/>
              <a:t>mark“</a:t>
            </a:r>
          </a:p>
          <a:p>
            <a:pPr fontAlgn="t"/>
            <a:r>
              <a:rPr lang="en-US" dirty="0"/>
              <a:t>&lt;script type="text/</a:t>
            </a:r>
            <a:r>
              <a:rPr lang="en-US" dirty="0" err="1"/>
              <a:t>javascript</a:t>
            </a:r>
            <a:r>
              <a:rPr lang="en-US" dirty="0"/>
              <a:t>"&gt;</a:t>
            </a:r>
          </a:p>
          <a:p>
            <a:pPr fontAlgn="t"/>
            <a:r>
              <a:rPr lang="en-US" dirty="0"/>
              <a:t>$(document).ready(function(){</a:t>
            </a:r>
          </a:p>
          <a:p>
            <a:pPr fontAlgn="t"/>
            <a:r>
              <a:rPr lang="en-US" dirty="0"/>
              <a:t>// Highlight elements with class mark</a:t>
            </a:r>
          </a:p>
          <a:p>
            <a:pPr fontAlgn="t"/>
            <a:r>
              <a:rPr lang="en-US" dirty="0"/>
              <a:t>$(".mark").</a:t>
            </a:r>
            <a:r>
              <a:rPr lang="en-US" dirty="0" err="1"/>
              <a:t>css</a:t>
            </a:r>
            <a:r>
              <a:rPr lang="en-US" dirty="0"/>
              <a:t>("background", "yellow");</a:t>
            </a:r>
          </a:p>
          <a:p>
            <a:pPr fontAlgn="t"/>
            <a:r>
              <a:rPr lang="en-US" dirty="0"/>
              <a:t>});</a:t>
            </a:r>
          </a:p>
          <a:p>
            <a:pPr fontAlgn="t"/>
            <a:r>
              <a:rPr lang="en-US" dirty="0"/>
              <a:t>&lt;/script&gt;</a:t>
            </a:r>
          </a:p>
          <a:p>
            <a:endParaRPr lang="en-US" dirty="0"/>
          </a:p>
        </p:txBody>
      </p:sp>
    </p:spTree>
    <p:extLst>
      <p:ext uri="{BB962C8B-B14F-4D97-AF65-F5344CB8AC3E}">
        <p14:creationId xmlns:p14="http://schemas.microsoft.com/office/powerpoint/2010/main" val="212670936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Selecting Elements by Name</a:t>
            </a:r>
            <a:br>
              <a:rPr lang="en-US" b="1" dirty="0"/>
            </a:br>
            <a:endParaRPr lang="en-US" dirty="0"/>
          </a:p>
        </p:txBody>
      </p:sp>
      <p:sp>
        <p:nvSpPr>
          <p:cNvPr id="3" name="Content Placeholder 2"/>
          <p:cNvSpPr>
            <a:spLocks noGrp="1"/>
          </p:cNvSpPr>
          <p:nvPr>
            <p:ph idx="1"/>
          </p:nvPr>
        </p:nvSpPr>
        <p:spPr/>
        <p:txBody>
          <a:bodyPr>
            <a:normAutofit fontScale="85000" lnSpcReduction="10000"/>
          </a:bodyPr>
          <a:lstStyle/>
          <a:p>
            <a:r>
              <a:rPr lang="en-US" dirty="0"/>
              <a:t>The element selector can be used to select </a:t>
            </a:r>
            <a:r>
              <a:rPr lang="en-US" dirty="0" smtClean="0"/>
              <a:t>elements </a:t>
            </a:r>
            <a:r>
              <a:rPr lang="en-US" dirty="0"/>
              <a:t>based on the element name</a:t>
            </a:r>
            <a:r>
              <a:rPr lang="en-US" dirty="0" smtClean="0"/>
              <a:t>.</a:t>
            </a:r>
          </a:p>
          <a:p>
            <a:r>
              <a:rPr lang="en-US" dirty="0" smtClean="0"/>
              <a:t>Example: </a:t>
            </a:r>
            <a:r>
              <a:rPr lang="en-US" dirty="0"/>
              <a:t>select and highlight all the paragraph i.e. the </a:t>
            </a:r>
            <a:r>
              <a:rPr lang="en-US" dirty="0">
                <a:hlinkClick r:id="rId2"/>
              </a:rPr>
              <a:t>&lt;p&gt;</a:t>
            </a:r>
            <a:r>
              <a:rPr lang="en-US" dirty="0"/>
              <a:t> elements of the </a:t>
            </a:r>
            <a:r>
              <a:rPr lang="en-US" dirty="0" smtClean="0"/>
              <a:t>document </a:t>
            </a:r>
            <a:r>
              <a:rPr lang="en-US" dirty="0"/>
              <a:t>when it is </a:t>
            </a:r>
            <a:r>
              <a:rPr lang="en-US" dirty="0" smtClean="0"/>
              <a:t>ready</a:t>
            </a:r>
          </a:p>
          <a:p>
            <a:pPr fontAlgn="t"/>
            <a:r>
              <a:rPr lang="en-US" dirty="0"/>
              <a:t>&lt;script type="text/</a:t>
            </a:r>
            <a:r>
              <a:rPr lang="en-US" dirty="0" err="1"/>
              <a:t>javascript</a:t>
            </a:r>
            <a:r>
              <a:rPr lang="en-US" dirty="0"/>
              <a:t>"&gt;</a:t>
            </a:r>
          </a:p>
          <a:p>
            <a:pPr fontAlgn="t"/>
            <a:r>
              <a:rPr lang="en-US" dirty="0"/>
              <a:t>$(document).ready(function(){</a:t>
            </a:r>
          </a:p>
          <a:p>
            <a:pPr fontAlgn="t"/>
            <a:r>
              <a:rPr lang="en-US" dirty="0"/>
              <a:t>// Highlight paragraph elements</a:t>
            </a:r>
          </a:p>
          <a:p>
            <a:pPr fontAlgn="t"/>
            <a:r>
              <a:rPr lang="en-US" dirty="0"/>
              <a:t>$("p").</a:t>
            </a:r>
            <a:r>
              <a:rPr lang="en-US" dirty="0" err="1"/>
              <a:t>css</a:t>
            </a:r>
            <a:r>
              <a:rPr lang="en-US" dirty="0"/>
              <a:t>("background", "yellow");</a:t>
            </a:r>
          </a:p>
          <a:p>
            <a:pPr fontAlgn="t"/>
            <a:r>
              <a:rPr lang="en-US" dirty="0"/>
              <a:t>});</a:t>
            </a:r>
          </a:p>
          <a:p>
            <a:pPr fontAlgn="t"/>
            <a:r>
              <a:rPr lang="en-US" dirty="0"/>
              <a:t>&lt;/script&gt;</a:t>
            </a:r>
          </a:p>
          <a:p>
            <a:endParaRPr lang="en-US" dirty="0" smtClean="0"/>
          </a:p>
        </p:txBody>
      </p:sp>
    </p:spTree>
    <p:extLst>
      <p:ext uri="{BB962C8B-B14F-4D97-AF65-F5344CB8AC3E}">
        <p14:creationId xmlns:p14="http://schemas.microsoft.com/office/powerpoint/2010/main" val="3280075133"/>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Selecting Elements by Attribute</a:t>
            </a:r>
            <a:br>
              <a:rPr lang="en-US" b="1" dirty="0"/>
            </a:br>
            <a:endParaRPr lang="en-US" dirty="0"/>
          </a:p>
        </p:txBody>
      </p:sp>
      <p:sp>
        <p:nvSpPr>
          <p:cNvPr id="3" name="Content Placeholder 2"/>
          <p:cNvSpPr>
            <a:spLocks noGrp="1"/>
          </p:cNvSpPr>
          <p:nvPr>
            <p:ph idx="1"/>
          </p:nvPr>
        </p:nvSpPr>
        <p:spPr>
          <a:xfrm>
            <a:off x="457200" y="1066800"/>
            <a:ext cx="8305800" cy="5059363"/>
          </a:xfrm>
        </p:spPr>
        <p:txBody>
          <a:bodyPr>
            <a:normAutofit fontScale="85000" lnSpcReduction="20000"/>
          </a:bodyPr>
          <a:lstStyle/>
          <a:p>
            <a:r>
              <a:rPr lang="en-US" dirty="0"/>
              <a:t>use the attribute selector to select an element by one of its HTML attributes, such as a link's </a:t>
            </a:r>
            <a:r>
              <a:rPr lang="en-US" dirty="0" smtClean="0"/>
              <a:t>target</a:t>
            </a:r>
            <a:r>
              <a:rPr lang="en-US" dirty="0"/>
              <a:t> attribute or an </a:t>
            </a:r>
            <a:r>
              <a:rPr lang="en-US" dirty="0" smtClean="0"/>
              <a:t>input's</a:t>
            </a:r>
            <a:r>
              <a:rPr lang="en-US" dirty="0"/>
              <a:t> </a:t>
            </a:r>
            <a:r>
              <a:rPr lang="en-US" dirty="0" smtClean="0"/>
              <a:t>type</a:t>
            </a:r>
            <a:r>
              <a:rPr lang="en-US" dirty="0"/>
              <a:t> attribute, etc</a:t>
            </a:r>
            <a:r>
              <a:rPr lang="en-US" dirty="0" smtClean="0"/>
              <a:t>.</a:t>
            </a:r>
          </a:p>
          <a:p>
            <a:r>
              <a:rPr lang="en-US" dirty="0" smtClean="0"/>
              <a:t>Example:  </a:t>
            </a:r>
            <a:r>
              <a:rPr lang="en-US" dirty="0"/>
              <a:t>select and highlight all the text inputs i.e. </a:t>
            </a:r>
            <a:r>
              <a:rPr lang="en-US" dirty="0">
                <a:hlinkClick r:id="rId2"/>
              </a:rPr>
              <a:t>&lt;input&gt;</a:t>
            </a:r>
            <a:r>
              <a:rPr lang="en-US" dirty="0"/>
              <a:t> elements with the </a:t>
            </a:r>
            <a:r>
              <a:rPr lang="en-US" dirty="0" smtClean="0"/>
              <a:t>type="text"</a:t>
            </a:r>
            <a:r>
              <a:rPr lang="en-US" dirty="0"/>
              <a:t>, when the document is </a:t>
            </a:r>
            <a:r>
              <a:rPr lang="en-US" dirty="0" smtClean="0"/>
              <a:t>ready</a:t>
            </a:r>
          </a:p>
          <a:p>
            <a:pPr fontAlgn="t"/>
            <a:r>
              <a:rPr lang="en-US" dirty="0"/>
              <a:t>&lt;script type="text/</a:t>
            </a:r>
            <a:r>
              <a:rPr lang="en-US" dirty="0" err="1"/>
              <a:t>javascript</a:t>
            </a:r>
            <a:r>
              <a:rPr lang="en-US" dirty="0"/>
              <a:t>"&gt;</a:t>
            </a:r>
          </a:p>
          <a:p>
            <a:pPr fontAlgn="t"/>
            <a:r>
              <a:rPr lang="en-US" dirty="0"/>
              <a:t>$(document).ready(function(){</a:t>
            </a:r>
          </a:p>
          <a:p>
            <a:pPr fontAlgn="t"/>
            <a:r>
              <a:rPr lang="en-US" dirty="0"/>
              <a:t>// Highlight paragraph elements</a:t>
            </a:r>
          </a:p>
          <a:p>
            <a:pPr fontAlgn="t"/>
            <a:r>
              <a:rPr lang="en-US" dirty="0"/>
              <a:t>$('input[type="text"]').</a:t>
            </a:r>
            <a:r>
              <a:rPr lang="en-US" dirty="0" err="1"/>
              <a:t>css</a:t>
            </a:r>
            <a:r>
              <a:rPr lang="en-US" dirty="0"/>
              <a:t>("background", "yellow");</a:t>
            </a:r>
          </a:p>
          <a:p>
            <a:pPr fontAlgn="t"/>
            <a:r>
              <a:rPr lang="en-US" dirty="0"/>
              <a:t>});</a:t>
            </a:r>
          </a:p>
          <a:p>
            <a:pPr fontAlgn="t"/>
            <a:r>
              <a:rPr lang="en-US" dirty="0"/>
              <a:t>&lt;/script&gt; </a:t>
            </a:r>
          </a:p>
          <a:p>
            <a:endParaRPr lang="en-US" dirty="0"/>
          </a:p>
        </p:txBody>
      </p:sp>
    </p:spTree>
    <p:extLst>
      <p:ext uri="{BB962C8B-B14F-4D97-AF65-F5344CB8AC3E}">
        <p14:creationId xmlns:p14="http://schemas.microsoft.com/office/powerpoint/2010/main" val="336229690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US" dirty="0"/>
          </a:p>
        </p:txBody>
      </p:sp>
      <p:sp>
        <p:nvSpPr>
          <p:cNvPr id="3" name="Content Placeholder 2"/>
          <p:cNvSpPr>
            <a:spLocks noGrp="1"/>
          </p:cNvSpPr>
          <p:nvPr>
            <p:ph idx="1"/>
          </p:nvPr>
        </p:nvSpPr>
        <p:spPr/>
        <p:txBody>
          <a:bodyPr/>
          <a:lstStyle/>
          <a:p>
            <a:r>
              <a:rPr lang="en-US" dirty="0" smtClean="0"/>
              <a:t>Write a login page  that would change the password text color in blue once the document is ready. Use jQuery library to support the feature.</a:t>
            </a:r>
            <a:endParaRPr lang="en-US" dirty="0"/>
          </a:p>
        </p:txBody>
      </p:sp>
    </p:spTree>
    <p:extLst>
      <p:ext uri="{BB962C8B-B14F-4D97-AF65-F5344CB8AC3E}">
        <p14:creationId xmlns:p14="http://schemas.microsoft.com/office/powerpoint/2010/main" val="324090195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Selecting Elements by Compound CSS Selector</a:t>
            </a:r>
            <a:br>
              <a:rPr lang="en-US" b="1" dirty="0"/>
            </a:br>
            <a:endParaRPr lang="en-US" dirty="0"/>
          </a:p>
        </p:txBody>
      </p:sp>
      <p:sp>
        <p:nvSpPr>
          <p:cNvPr id="3" name="Content Placeholder 2"/>
          <p:cNvSpPr>
            <a:spLocks noGrp="1"/>
          </p:cNvSpPr>
          <p:nvPr>
            <p:ph idx="1"/>
          </p:nvPr>
        </p:nvSpPr>
        <p:spPr/>
        <p:txBody>
          <a:bodyPr/>
          <a:lstStyle/>
          <a:p>
            <a:r>
              <a:rPr lang="en-US" dirty="0"/>
              <a:t>C</a:t>
            </a:r>
            <a:r>
              <a:rPr lang="en-US" dirty="0" smtClean="0"/>
              <a:t>an </a:t>
            </a:r>
            <a:r>
              <a:rPr lang="en-US" dirty="0"/>
              <a:t>combine the class selector with an element selector to find the elements in a document that has certain type and class.</a:t>
            </a:r>
          </a:p>
        </p:txBody>
      </p:sp>
    </p:spTree>
    <p:extLst>
      <p:ext uri="{BB962C8B-B14F-4D97-AF65-F5344CB8AC3E}">
        <p14:creationId xmlns:p14="http://schemas.microsoft.com/office/powerpoint/2010/main" val="254789416"/>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458200" cy="6629400"/>
          </a:xfrm>
        </p:spPr>
        <p:txBody>
          <a:bodyPr>
            <a:normAutofit fontScale="70000" lnSpcReduction="20000"/>
          </a:bodyPr>
          <a:lstStyle/>
          <a:p>
            <a:pPr marL="0" indent="0" fontAlgn="t">
              <a:buNone/>
            </a:pPr>
            <a:r>
              <a:rPr lang="en-US" dirty="0"/>
              <a:t>&lt;script type="text/</a:t>
            </a:r>
            <a:r>
              <a:rPr lang="en-US" dirty="0" err="1"/>
              <a:t>javascript</a:t>
            </a:r>
            <a:r>
              <a:rPr lang="en-US" dirty="0"/>
              <a:t>"&gt;</a:t>
            </a:r>
          </a:p>
          <a:p>
            <a:pPr marL="0" indent="0" fontAlgn="t">
              <a:buNone/>
            </a:pPr>
            <a:r>
              <a:rPr lang="en-US" dirty="0"/>
              <a:t>$(document).ready(function(){</a:t>
            </a:r>
          </a:p>
          <a:p>
            <a:pPr marL="0" indent="0" fontAlgn="t">
              <a:buNone/>
            </a:pPr>
            <a:r>
              <a:rPr lang="en-US" dirty="0"/>
              <a:t>// Highlight table rows appearing at odd places</a:t>
            </a:r>
          </a:p>
          <a:p>
            <a:pPr marL="0" indent="0" fontAlgn="t">
              <a:buNone/>
            </a:pPr>
            <a:r>
              <a:rPr lang="en-US" dirty="0"/>
              <a:t>$("</a:t>
            </a:r>
            <a:r>
              <a:rPr lang="en-US" dirty="0" err="1"/>
              <a:t>tr:odd</a:t>
            </a:r>
            <a:r>
              <a:rPr lang="en-US" dirty="0"/>
              <a:t>").</a:t>
            </a:r>
            <a:r>
              <a:rPr lang="en-US" dirty="0" err="1"/>
              <a:t>css</a:t>
            </a:r>
            <a:r>
              <a:rPr lang="en-US" dirty="0"/>
              <a:t>("background", "yellow");</a:t>
            </a:r>
          </a:p>
          <a:p>
            <a:pPr marL="0" indent="0" fontAlgn="t">
              <a:buNone/>
            </a:pPr>
            <a:r>
              <a:rPr lang="en-US" dirty="0"/>
              <a:t>// Highlight table rows appearing at even places</a:t>
            </a:r>
          </a:p>
          <a:p>
            <a:pPr marL="0" indent="0" fontAlgn="t">
              <a:buNone/>
            </a:pPr>
            <a:r>
              <a:rPr lang="en-US" dirty="0"/>
              <a:t>$("</a:t>
            </a:r>
            <a:r>
              <a:rPr lang="en-US" dirty="0" err="1"/>
              <a:t>tr:even</a:t>
            </a:r>
            <a:r>
              <a:rPr lang="en-US" dirty="0"/>
              <a:t>").</a:t>
            </a:r>
            <a:r>
              <a:rPr lang="en-US" dirty="0" err="1"/>
              <a:t>css</a:t>
            </a:r>
            <a:r>
              <a:rPr lang="en-US" dirty="0"/>
              <a:t>("background", "orange");</a:t>
            </a:r>
          </a:p>
          <a:p>
            <a:pPr marL="0" indent="0" fontAlgn="t">
              <a:buNone/>
            </a:pPr>
            <a:r>
              <a:rPr lang="en-US" dirty="0"/>
              <a:t>// Highlight first paragraph element</a:t>
            </a:r>
          </a:p>
          <a:p>
            <a:pPr marL="0" indent="0" fontAlgn="t">
              <a:buNone/>
            </a:pPr>
            <a:r>
              <a:rPr lang="en-US" dirty="0"/>
              <a:t>$("</a:t>
            </a:r>
            <a:r>
              <a:rPr lang="en-US" dirty="0" err="1"/>
              <a:t>p:first</a:t>
            </a:r>
            <a:r>
              <a:rPr lang="en-US" dirty="0"/>
              <a:t>").</a:t>
            </a:r>
            <a:r>
              <a:rPr lang="en-US" dirty="0" err="1"/>
              <a:t>css</a:t>
            </a:r>
            <a:r>
              <a:rPr lang="en-US" dirty="0"/>
              <a:t>("background", "red");</a:t>
            </a:r>
          </a:p>
          <a:p>
            <a:pPr marL="0" indent="0" fontAlgn="t">
              <a:buNone/>
            </a:pPr>
            <a:r>
              <a:rPr lang="en-US" dirty="0"/>
              <a:t>// Highlight last paragraph element</a:t>
            </a:r>
          </a:p>
          <a:p>
            <a:pPr marL="0" indent="0" fontAlgn="t">
              <a:buNone/>
            </a:pPr>
            <a:r>
              <a:rPr lang="en-US" dirty="0"/>
              <a:t>$("</a:t>
            </a:r>
            <a:r>
              <a:rPr lang="en-US" dirty="0" err="1"/>
              <a:t>p:last</a:t>
            </a:r>
            <a:r>
              <a:rPr lang="en-US" dirty="0"/>
              <a:t>").</a:t>
            </a:r>
            <a:r>
              <a:rPr lang="en-US" dirty="0" err="1"/>
              <a:t>css</a:t>
            </a:r>
            <a:r>
              <a:rPr lang="en-US" dirty="0"/>
              <a:t>("background", "green");</a:t>
            </a:r>
          </a:p>
          <a:p>
            <a:pPr marL="0" indent="0" fontAlgn="t">
              <a:buNone/>
            </a:pPr>
            <a:r>
              <a:rPr lang="en-US" dirty="0"/>
              <a:t>// Highlight all input elements with type text inside a form</a:t>
            </a:r>
          </a:p>
          <a:p>
            <a:pPr marL="0" indent="0" fontAlgn="t">
              <a:buNone/>
            </a:pPr>
            <a:r>
              <a:rPr lang="en-US" dirty="0"/>
              <a:t>$("form :text").</a:t>
            </a:r>
            <a:r>
              <a:rPr lang="en-US" dirty="0" err="1"/>
              <a:t>css</a:t>
            </a:r>
            <a:r>
              <a:rPr lang="en-US" dirty="0"/>
              <a:t>("background", "purple");</a:t>
            </a:r>
          </a:p>
          <a:p>
            <a:pPr marL="0" indent="0" fontAlgn="t">
              <a:buNone/>
            </a:pPr>
            <a:r>
              <a:rPr lang="en-US" dirty="0"/>
              <a:t>// Highlight all input elements with type password inside a form</a:t>
            </a:r>
          </a:p>
          <a:p>
            <a:pPr marL="0" indent="0" fontAlgn="t">
              <a:buNone/>
            </a:pPr>
            <a:r>
              <a:rPr lang="en-US" dirty="0"/>
              <a:t>$("form :password").</a:t>
            </a:r>
            <a:r>
              <a:rPr lang="en-US" dirty="0" err="1"/>
              <a:t>css</a:t>
            </a:r>
            <a:r>
              <a:rPr lang="en-US" dirty="0"/>
              <a:t>("background", "blue");</a:t>
            </a:r>
          </a:p>
          <a:p>
            <a:pPr marL="0" indent="0" fontAlgn="t">
              <a:buNone/>
            </a:pPr>
            <a:r>
              <a:rPr lang="en-US" dirty="0"/>
              <a:t>// Highlight all input elements with type submit inside a form</a:t>
            </a:r>
          </a:p>
          <a:p>
            <a:pPr marL="0" indent="0" fontAlgn="t">
              <a:buNone/>
            </a:pPr>
            <a:r>
              <a:rPr lang="en-US" dirty="0"/>
              <a:t>$("form :submit").</a:t>
            </a:r>
            <a:r>
              <a:rPr lang="en-US" dirty="0" err="1"/>
              <a:t>css</a:t>
            </a:r>
            <a:r>
              <a:rPr lang="en-US" dirty="0"/>
              <a:t>("background", "violet");</a:t>
            </a:r>
          </a:p>
          <a:p>
            <a:pPr marL="0" indent="0" fontAlgn="t">
              <a:buNone/>
            </a:pPr>
            <a:r>
              <a:rPr lang="en-US" dirty="0"/>
              <a:t>});</a:t>
            </a:r>
          </a:p>
          <a:p>
            <a:pPr marL="0" indent="0" fontAlgn="t">
              <a:buNone/>
            </a:pPr>
            <a:r>
              <a:rPr lang="en-US" dirty="0"/>
              <a:t>&lt;/script&gt; </a:t>
            </a:r>
          </a:p>
          <a:p>
            <a:pPr marL="0" indent="0">
              <a:buNone/>
            </a:pPr>
            <a:endParaRPr lang="en-US" dirty="0"/>
          </a:p>
        </p:txBody>
      </p:sp>
    </p:spTree>
    <p:extLst>
      <p:ext uri="{BB962C8B-B14F-4D97-AF65-F5344CB8AC3E}">
        <p14:creationId xmlns:p14="http://schemas.microsoft.com/office/powerpoint/2010/main" val="5634027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409237055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26A4B86D75F8A4BBBB347FAF0D99341" ma:contentTypeVersion="0" ma:contentTypeDescription="Create a new document." ma:contentTypeScope="" ma:versionID="c59b929b1a454e5b9b67b97e5e4c71ab">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5046BAD-59AE-438A-AD2D-349E84063488}"/>
</file>

<file path=customXml/itemProps2.xml><?xml version="1.0" encoding="utf-8"?>
<ds:datastoreItem xmlns:ds="http://schemas.openxmlformats.org/officeDocument/2006/customXml" ds:itemID="{A00DB454-0CDD-4BD8-AD3D-254DBFD95032}"/>
</file>

<file path=customXml/itemProps3.xml><?xml version="1.0" encoding="utf-8"?>
<ds:datastoreItem xmlns:ds="http://schemas.openxmlformats.org/officeDocument/2006/customXml" ds:itemID="{94AFF451-99C5-4318-90AA-013DB4704A5A}"/>
</file>

<file path=docProps/app.xml><?xml version="1.0" encoding="utf-8"?>
<Properties xmlns="http://schemas.openxmlformats.org/officeDocument/2006/extended-properties" xmlns:vt="http://schemas.openxmlformats.org/officeDocument/2006/docPropsVTypes">
  <TotalTime>2206</TotalTime>
  <Words>9974</Words>
  <Application>Microsoft Office PowerPoint</Application>
  <PresentationFormat>On-screen Show (4:3)</PresentationFormat>
  <Paragraphs>1961</Paragraphs>
  <Slides>277</Slides>
  <Notes>15</Notes>
  <HiddenSlides>0</HiddenSlides>
  <MMClips>0</MMClips>
  <ScaleCrop>false</ScaleCrop>
  <HeadingPairs>
    <vt:vector size="4" baseType="variant">
      <vt:variant>
        <vt:lpstr>Theme</vt:lpstr>
      </vt:variant>
      <vt:variant>
        <vt:i4>1</vt:i4>
      </vt:variant>
      <vt:variant>
        <vt:lpstr>Slide Titles</vt:lpstr>
      </vt:variant>
      <vt:variant>
        <vt:i4>277</vt:i4>
      </vt:variant>
    </vt:vector>
  </HeadingPairs>
  <TitlesOfParts>
    <vt:vector size="278" baseType="lpstr">
      <vt:lpstr>Office Theme</vt:lpstr>
      <vt:lpstr>Module 2</vt:lpstr>
      <vt:lpstr>Quick recap of technologies </vt:lpstr>
      <vt:lpstr>HTML</vt:lpstr>
      <vt:lpstr>HTML</vt:lpstr>
      <vt:lpstr>HTML</vt:lpstr>
      <vt:lpstr>HTML</vt:lpstr>
      <vt:lpstr>HTML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HTML Character Entities </vt:lpstr>
      <vt:lpstr>PowerPoint Presentation</vt:lpstr>
      <vt:lpstr>HTML Symbol Entities </vt:lpstr>
      <vt:lpstr>CSS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JavaScript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JavaScript Syntax </vt:lpstr>
      <vt:lpstr>PowerPoint Presentation</vt:lpstr>
      <vt:lpstr>PowerPoint Presentation</vt:lpstr>
      <vt:lpstr>PowerPoint Presentation</vt:lpstr>
      <vt:lpstr>Javascript Variable</vt:lpstr>
      <vt:lpstr>PowerPoint Presentation</vt:lpstr>
      <vt:lpstr>PowerPoint Presentation</vt:lpstr>
      <vt:lpstr>PowerPoint Presentation</vt:lpstr>
      <vt:lpstr>PowerPoint Presentation</vt:lpstr>
      <vt:lpstr>JavaScript Arithmetic Operators </vt:lpstr>
      <vt:lpstr>JavaScript Assignment Operators </vt:lpstr>
      <vt:lpstr>JavaScript String Operators </vt:lpstr>
      <vt:lpstr>PowerPoint Presentation</vt:lpstr>
      <vt:lpstr>PowerPoint Presentation</vt:lpstr>
      <vt:lpstr>PowerPoint Presentation</vt:lpstr>
      <vt:lpstr>PowerPoint Presentation</vt:lpstr>
      <vt:lpstr>PowerPoint Presentation</vt:lpstr>
      <vt:lpstr>PowerPoint Presentation</vt:lpstr>
      <vt:lpstr>Javascript Objects</vt:lpstr>
      <vt:lpstr>Common HTML Events </vt:lpstr>
      <vt:lpstr>PowerPoint Presentation</vt:lpstr>
      <vt:lpstr>Quick recap of technologies</vt:lpstr>
      <vt:lpstr>Mobile specific enhancements</vt:lpstr>
      <vt:lpstr>What is jQuery</vt:lpstr>
      <vt:lpstr>Advantages of jQuery</vt:lpstr>
      <vt:lpstr>What is DOM tree for HTML</vt:lpstr>
      <vt:lpstr>PowerPoint Presentation</vt:lpstr>
      <vt:lpstr>Downloading jQuery</vt:lpstr>
      <vt:lpstr>Adding html page with jquery file</vt:lpstr>
      <vt:lpstr>jQuery from CDN(Content Delivery Network)</vt:lpstr>
      <vt:lpstr>Contd.,</vt:lpstr>
      <vt:lpstr>Google CDN: </vt:lpstr>
      <vt:lpstr>Microsoft CDN: </vt:lpstr>
      <vt:lpstr>jQuery Syntax </vt:lpstr>
      <vt:lpstr>Example I</vt:lpstr>
      <vt:lpstr>jQuery Syntax</vt:lpstr>
      <vt:lpstr>PowerPoint Presentation</vt:lpstr>
      <vt:lpstr>Using $(selector).action in the handler function</vt:lpstr>
      <vt:lpstr>Example</vt:lpstr>
      <vt:lpstr>Question</vt:lpstr>
      <vt:lpstr>PowerPoint Presentation</vt:lpstr>
      <vt:lpstr>PowerPoint Presentation</vt:lpstr>
      <vt:lpstr>PowerPoint Presentation</vt:lpstr>
      <vt:lpstr>jQuery Selectors</vt:lpstr>
      <vt:lpstr>Selecting Elements by ID</vt:lpstr>
      <vt:lpstr>Selecting Elements by Class Name </vt:lpstr>
      <vt:lpstr>Selecting Elements by Name </vt:lpstr>
      <vt:lpstr>Selecting Elements by Attribute </vt:lpstr>
      <vt:lpstr>Example </vt:lpstr>
      <vt:lpstr>Selecting Elements by Compound CSS Selector </vt:lpstr>
      <vt:lpstr>PowerPoint Presentation</vt:lpstr>
      <vt:lpstr>Examples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JQuery Events</vt:lpstr>
      <vt:lpstr>Events category</vt:lpstr>
      <vt:lpstr>Mouse events</vt:lpstr>
      <vt:lpstr>Contd.,</vt:lpstr>
      <vt:lpstr>Keyboard Events</vt:lpstr>
      <vt:lpstr>Form Events</vt:lpstr>
      <vt:lpstr>Document/Window Events</vt:lpstr>
      <vt:lpstr>jQuery Syntax For Event Methods </vt:lpstr>
      <vt:lpstr>PowerPoint Presentation</vt:lpstr>
      <vt:lpstr>click</vt:lpstr>
      <vt:lpstr>dblclick</vt:lpstr>
      <vt:lpstr>mouseenter</vt:lpstr>
      <vt:lpstr>Mouseleave</vt:lpstr>
      <vt:lpstr>Mousedown, mouseup</vt:lpstr>
      <vt:lpstr>hover</vt:lpstr>
      <vt:lpstr>Focus, blur</vt:lpstr>
      <vt:lpstr>Hide, Show </vt:lpstr>
      <vt:lpstr>jQuery fadeIn() Method </vt:lpstr>
      <vt:lpstr>jQuery fadeOut() Method </vt:lpstr>
      <vt:lpstr>PowerPoint Presentation</vt:lpstr>
      <vt:lpstr>PowerPoint Presentation</vt:lpstr>
      <vt:lpstr>fadeTo</vt:lpstr>
      <vt:lpstr>jQuery slideDown() Method </vt:lpstr>
      <vt:lpstr>jQuery slideUp() Method </vt:lpstr>
      <vt:lpstr>jQuery animate() </vt:lpstr>
      <vt:lpstr>PowerPoint Presentation</vt:lpstr>
      <vt:lpstr>jQuery stop() Method </vt:lpstr>
      <vt:lpstr>JQuery Get</vt:lpstr>
      <vt:lpstr>Get Content   text(), html(), and val() </vt:lpstr>
      <vt:lpstr>jQuery val() method: form values</vt:lpstr>
      <vt:lpstr>Get Attributes - attr() </vt:lpstr>
      <vt:lpstr>Get Attributes - attr() </vt:lpstr>
      <vt:lpstr>JQuery Set</vt:lpstr>
      <vt:lpstr>PowerPoint Presentation</vt:lpstr>
      <vt:lpstr>1.</vt:lpstr>
      <vt:lpstr>2.</vt:lpstr>
      <vt:lpstr>PowerPoint Presentation</vt:lpstr>
      <vt:lpstr>Set Attributes - attr() </vt:lpstr>
      <vt:lpstr>PowerPoint Presentation</vt:lpstr>
      <vt:lpstr>jQuery - Remove Method  </vt:lpstr>
      <vt:lpstr>PowerPoint Presentation</vt:lpstr>
      <vt:lpstr>jQuery empty() Method</vt:lpstr>
      <vt:lpstr>PowerPoint Presentation</vt:lpstr>
      <vt:lpstr>Filter the Elements to be Removed</vt:lpstr>
      <vt:lpstr>PowerPoint Presentation</vt:lpstr>
      <vt:lpstr>jQuery - Get and Set CSS Classes </vt:lpstr>
      <vt:lpstr>jQuery addClass() Method </vt:lpstr>
      <vt:lpstr>Add multiple class also</vt:lpstr>
      <vt:lpstr>jQuery removeClass() Method</vt:lpstr>
      <vt:lpstr>jQuery - css() Method </vt:lpstr>
      <vt:lpstr>PowerPoint Presentation</vt:lpstr>
      <vt:lpstr>jQuery Dimension Methods </vt:lpstr>
      <vt:lpstr>PowerPoint Presentation</vt:lpstr>
      <vt:lpstr>PowerPoint Presentation</vt:lpstr>
      <vt:lpstr>jQuery innerWidth() and innerHeight(), width() and height() Methods </vt:lpstr>
      <vt:lpstr>jQuery outerWidth() and outerHeight() Methods </vt:lpstr>
      <vt:lpstr>PowerPoint Presentation</vt:lpstr>
      <vt:lpstr>PowerPoint Presentation</vt:lpstr>
      <vt:lpstr>PowerPoint Presentation</vt:lpstr>
      <vt:lpstr>jQuery Traversing </vt:lpstr>
      <vt:lpstr>PowerPoint Presentation</vt:lpstr>
      <vt:lpstr>PowerPoint Presentation</vt:lpstr>
      <vt:lpstr>jQuery Traversing - Ancestors </vt:lpstr>
      <vt:lpstr>PowerPoint Presentation</vt:lpstr>
      <vt:lpstr>PowerPoint Presentation</vt:lpstr>
      <vt:lpstr>PowerPoint Presentation</vt:lpstr>
      <vt:lpstr>PowerPoint Presentation</vt:lpstr>
      <vt:lpstr>jQuery Traversing - Filtering </vt:lpstr>
      <vt:lpstr>Mobile-specific enhancements</vt:lpstr>
      <vt:lpstr>Browser Detection Using Javascript</vt:lpstr>
      <vt:lpstr>Exercise</vt:lpstr>
      <vt:lpstr>PowerPoint Presentation</vt:lpstr>
      <vt:lpstr>PowerPoint Presentation</vt:lpstr>
      <vt:lpstr>Browser Detection using JQuery</vt:lpstr>
      <vt:lpstr>jQuery.browser</vt:lpstr>
      <vt:lpstr>Example</vt:lpstr>
      <vt:lpstr>jQuery Browser version</vt:lpstr>
      <vt:lpstr>Examples</vt:lpstr>
      <vt:lpstr>Touch interfaces</vt:lpstr>
      <vt:lpstr>PowerPoint Presentation</vt:lpstr>
      <vt:lpstr>1. Tap event: </vt:lpstr>
      <vt:lpstr>PowerPoint Presentation</vt:lpstr>
      <vt:lpstr>PowerPoint Presentation</vt:lpstr>
      <vt:lpstr>2. Taphold event: </vt:lpstr>
      <vt:lpstr>3. Swipe event: </vt:lpstr>
      <vt:lpstr>PowerPoint Presentation</vt:lpstr>
      <vt:lpstr>4. Swipeleft event: </vt:lpstr>
      <vt:lpstr>5. Swiperight event: </vt:lpstr>
      <vt:lpstr>PowerPoint Presentation</vt:lpstr>
      <vt:lpstr>PowerPoint Presentation</vt:lpstr>
      <vt:lpstr>PowerPoint Presentation</vt:lpstr>
      <vt:lpstr>Touch</vt:lpstr>
      <vt:lpstr>Each Touch describes a touch point, and has the following attributes:</vt:lpstr>
      <vt:lpstr>Each Touch describes a touch point, </vt:lpstr>
      <vt:lpstr>touch event types</vt:lpstr>
      <vt:lpstr>TouchLists, are associated with each of the events</vt:lpstr>
      <vt:lpstr>1.  Create a canvas </vt:lpstr>
      <vt:lpstr>2. Setting up the event handlers</vt:lpstr>
      <vt:lpstr>PowerPoint Presentation</vt:lpstr>
      <vt:lpstr>3. handleStart()</vt:lpstr>
      <vt:lpstr>Example</vt:lpstr>
      <vt:lpstr>PowerPoint Presentation</vt:lpstr>
      <vt:lpstr>PowerPoint Presentation</vt:lpstr>
      <vt:lpstr>PowerPoint Presentation</vt:lpstr>
      <vt:lpstr>Reference</vt:lpstr>
      <vt:lpstr>GeoLocation</vt:lpstr>
      <vt:lpstr>Code</vt:lpstr>
      <vt:lpstr>PowerPoint Presentation</vt:lpstr>
      <vt:lpstr>PowerPoint Presentation</vt:lpstr>
      <vt:lpstr>Screen Orientation </vt:lpstr>
      <vt:lpstr>PowerPoint Presentation</vt:lpstr>
      <vt:lpstr>PowerPoint Presentation</vt:lpstr>
      <vt:lpstr>PowerPoint Presentation</vt:lpstr>
      <vt:lpstr>PowerPoint Presentation</vt:lpstr>
      <vt:lpstr>PowerPoint Presentation</vt:lpstr>
      <vt:lpstr>Reference</vt:lpstr>
      <vt:lpstr>Cross Browser Incompatibility: Reasons and Solutions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Mobile device enhancements</vt:lpstr>
      <vt:lpstr> Adding separate style sheet for example iphone.css </vt:lpstr>
      <vt:lpstr>Code</vt:lpstr>
      <vt:lpstr>Controlling the page scaling </vt:lpstr>
      <vt:lpstr>Code</vt:lpstr>
      <vt:lpstr>Adding iphone.css</vt:lpstr>
      <vt:lpstr>Adding iPhone Look and Feel </vt:lpstr>
      <vt:lpstr>Code</vt:lpstr>
      <vt:lpstr>JQuery Mobile Introduction</vt:lpstr>
      <vt:lpstr>Features</vt:lpstr>
      <vt:lpstr>PowerPoint Presentation</vt:lpstr>
      <vt:lpstr>Downloading jQuery library</vt:lpstr>
      <vt:lpstr>Download jQuery Library from CDNs </vt:lpstr>
      <vt:lpstr>http://demos.jquerymobile.com/1.2.1/docs/pages/page-anatomy.html</vt:lpstr>
      <vt:lpstr>Mobile Page structure</vt:lpstr>
      <vt:lpstr>Inside the body: Pages</vt:lpstr>
      <vt:lpstr>Contd.,</vt:lpstr>
      <vt:lpstr>&lt;div&gt; tag of JQuery Mobile </vt:lpstr>
      <vt:lpstr>Basic single page template</vt:lpstr>
      <vt:lpstr>Contd.,</vt:lpstr>
      <vt:lpstr>Multi page creation</vt:lpstr>
      <vt:lpstr>Sample structure</vt:lpstr>
      <vt:lpstr>Contd.,</vt:lpstr>
      <vt:lpstr>Page titles </vt:lpstr>
      <vt:lpstr>Setting a transition on a link or form submit </vt:lpstr>
      <vt:lpstr>PowerPoint Presentation</vt:lpstr>
      <vt:lpstr>PowerPoint Presentation</vt:lpstr>
      <vt:lpstr>Dialogs</vt:lpstr>
      <vt:lpstr>PowerPoint Presentation</vt:lpstr>
      <vt:lpstr>Popup </vt:lpstr>
      <vt:lpstr>PowerPoint Presentation</vt:lpstr>
      <vt:lpstr>Popup Options</vt:lpstr>
      <vt:lpstr>PowerPoint Presentation</vt:lpstr>
      <vt:lpstr>Popup Methods</vt:lpstr>
      <vt:lpstr>PowerPoint Presentation</vt:lpstr>
      <vt:lpstr>Popup Events</vt:lpstr>
      <vt:lpstr>PowerPoint Presentation</vt:lpstr>
      <vt:lpstr>Prefetching pages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dc:title>
  <dc:creator>Windows User</dc:creator>
  <cp:lastModifiedBy>Windows User</cp:lastModifiedBy>
  <cp:revision>254</cp:revision>
  <dcterms:created xsi:type="dcterms:W3CDTF">2018-12-04T05:31:53Z</dcterms:created>
  <dcterms:modified xsi:type="dcterms:W3CDTF">2021-07-02T08:02:50Z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0x010100126A4B86D75F8A4BBBB347FAF0D99341</vt:lpwstr>
  </property>
</Properties>
</file>