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112" d="100"/>
          <a:sy n="112"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 Attrition %</c:v>
          </c:tx>
          <c:dLbls>
            <c:showLegendKey val="0"/>
            <c:showVal val="0"/>
            <c:showCatName val="0"/>
            <c:showSerName val="0"/>
            <c:showPercent val="0"/>
            <c:showBubbleSize val="0"/>
            <c:showLeaderLines val="1"/>
          </c:dLbls>
          <c:val>
            <c:numRef>
              <c:f/>
              <c:numCache>
                <c:formatCode>General</c:formatCode>
                <c:ptCount val="12"/>
                <c:pt idx="0">
                  <c:v>6.25</c:v>
                </c:pt>
                <c:pt idx="1">
                  <c:v>6.28</c:v>
                </c:pt>
                <c:pt idx="2">
                  <c:v>2.75</c:v>
                </c:pt>
                <c:pt idx="3">
                  <c:v>6.430000000000002</c:v>
                </c:pt>
                <c:pt idx="4">
                  <c:v>5.17</c:v>
                </c:pt>
                <c:pt idx="5">
                  <c:v>0.9700000000000005</c:v>
                </c:pt>
                <c:pt idx="6">
                  <c:v>3.68</c:v>
                </c:pt>
                <c:pt idx="7">
                  <c:v>0.44000000000000034</c:v>
                </c:pt>
                <c:pt idx="8">
                  <c:v>5.54</c:v>
                </c:pt>
                <c:pt idx="9">
                  <c:v>0.8300000000000006</c:v>
                </c:pt>
                <c:pt idx="10">
                  <c:v>4.74</c:v>
                </c:pt>
                <c:pt idx="11">
                  <c:v>5.03</c:v>
                </c:pt>
              </c:numCache>
            </c:numRef>
          </c:val>
        </c:ser>
        <c:firstSliceAng val="0"/>
      </c:pieChart>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Ave no.of. Employees</c:v>
          </c:tx>
          <c:spPr>
            <a:ln w="25400">
              <a:solidFill>
                <a:srgbClr val="000000"/>
              </a:solidFill>
              <a:prstDash val="solid"/>
            </a:ln>
          </c:spPr>
          <c:marker>
            <c:symbol val="none"/>
          </c:marker>
          <c:dLbls>
            <c:showLegendKey val="0"/>
            <c:showVal val="0"/>
            <c:showCatName val="0"/>
            <c:showSerName val="0"/>
            <c:showPercent val="0"/>
            <c:showBubbleSize val="0"/>
            <c:showLeaderLines val="1"/>
          </c:dLbls>
          <c:yVal>
            <c:numRef>
              <c:f/>
              <c:numCache>
                <c:formatCode>General</c:formatCode>
                <c:ptCount val="12"/>
                <c:pt idx="0">
                  <c:v>160.0</c:v>
                </c:pt>
                <c:pt idx="1">
                  <c:v>176.0</c:v>
                </c:pt>
                <c:pt idx="2">
                  <c:v>182.0</c:v>
                </c:pt>
                <c:pt idx="3">
                  <c:v>187.0</c:v>
                </c:pt>
                <c:pt idx="4">
                  <c:v>194.0</c:v>
                </c:pt>
                <c:pt idx="5">
                  <c:v>206.0</c:v>
                </c:pt>
                <c:pt idx="6">
                  <c:v>218.0</c:v>
                </c:pt>
                <c:pt idx="7">
                  <c:v>228.0</c:v>
                </c:pt>
                <c:pt idx="8">
                  <c:v>235.0</c:v>
                </c:pt>
                <c:pt idx="9">
                  <c:v>242.0</c:v>
                </c:pt>
                <c:pt idx="10">
                  <c:v>253.0</c:v>
                </c:pt>
                <c:pt idx="11">
                  <c:v>259.0</c:v>
                </c:pt>
              </c:numCache>
            </c:numRef>
          </c:yVal>
          <c:smooth val="0"/>
        </c:ser>
        <c:axId val="0"/>
        <c:axId val="1"/>
      </c:scatterChart>
      <c:valAx>
        <c:axId val="0"/>
        <c:scaling>
          <c:orientation val="minMax"/>
        </c:scaling>
        <c:delete val="0"/>
        <c:axPos val="b"/>
        <c:numFmt formatCode="General" sourceLinked="1"/>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1"/>
      </c:valAx>
      <c:valAx>
        <c:axId val="1"/>
        <c:scaling>
          <c:orientation val="minMax"/>
        </c:scaling>
        <c:delete val="0"/>
        <c:axPos val="l"/>
        <c:majorGridlines/>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midCat"/>
        <c:crossAx val="0"/>
      </c:valAx>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gradFill>
          <a:gsLst>
            <a:gs pos="0">
              <a:srgbClr val="A0A0A0"/>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8" name="矩形"/>
          <p:cNvSpPr>
            <a:spLocks/>
          </p:cNvSpPr>
          <p:nvPr/>
        </p:nvSpPr>
        <p:spPr>
          <a:xfrm flipH="1" rot="0">
            <a:off x="2667000" y="0"/>
            <a:ext cx="6477000" cy="6858000"/>
          </a:xfrm>
          <a:prstGeom prst="rect"/>
          <a:blipFill rotWithShape="1">
            <a:blip r:embed="rId2">
              <a:alphaModFix amt="43000"/>
            </a:blip>
            <a:tile tx="0" ty="0" sx="50000" sy="50000" flip="none" algn="tl"/>
          </a:blipFill>
          <a:ln w="0" cmpd="sng" cap="flat">
            <a:noFill/>
            <a:prstDash val="solid"/>
            <a:round/>
          </a:ln>
          <a:effectLst>
            <a:innerShdw blurRad="63500" dist="44450" dir="10800000">
              <a:srgbClr val="000000">
                <a:alpha val="49803"/>
              </a:srgbClr>
            </a:innerShdw>
          </a:effectLst>
        </p:spPr>
      </p:sp>
      <p:sp>
        <p:nvSpPr>
          <p:cNvPr id="9" name="直线"/>
          <p:cNvSpPr>
            <a:spLocks/>
          </p:cNvSpPr>
          <p:nvPr/>
        </p:nvSpPr>
        <p:spPr>
          <a:xfrm rot="16200000">
            <a:off x="-762000" y="3429000"/>
            <a:ext cx="6858000" cy="0"/>
          </a:xfrm>
          <a:prstGeom prst="line"/>
          <a:noFill/>
          <a:ln w="11430" cmpd="sng" cap="flat">
            <a:solidFill>
              <a:srgbClr val="F9F9F9"/>
            </a:solidFill>
            <a:prstDash val="solid"/>
            <a:miter/>
          </a:ln>
        </p:spPr>
      </p:sp>
      <p:sp>
        <p:nvSpPr>
          <p:cNvPr id="10" name="文本框"/>
          <p:cNvSpPr>
            <a:spLocks noGrp="1"/>
          </p:cNvSpPr>
          <p:nvPr>
            <p:ph type="ctrTitle"/>
          </p:nvPr>
        </p:nvSpPr>
        <p:spPr>
          <a:xfrm rot="0">
            <a:off x="3366867" y="533400"/>
            <a:ext cx="5105400" cy="2868167"/>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200" b="1" i="0" u="none" strike="noStrike" kern="1200" cap="all" spc="0" baseline="0">
                <a:latin typeface="Trebuchet MS" pitchFamily="0" charset="0"/>
                <a:ea typeface="黑体" pitchFamily="0" charset="0"/>
                <a:cs typeface="Lucida Sans"/>
              </a:rPr>
              <a:t>Click to edit Master title style</a:t>
            </a:r>
            <a:endParaRPr lang="zh-CN" altLang="en-US" sz="4200" b="1" i="0" u="none" strike="noStrike" kern="1200" cap="all" spc="0" baseline="0">
              <a:latin typeface="Trebuchet MS" pitchFamily="0" charset="0"/>
              <a:ea typeface="黑体" pitchFamily="0" charset="0"/>
              <a:cs typeface="Lucida Sans"/>
            </a:endParaRPr>
          </a:p>
        </p:txBody>
      </p:sp>
      <p:sp>
        <p:nvSpPr>
          <p:cNvPr id="11" name="文本框"/>
          <p:cNvSpPr>
            <a:spLocks noGrp="1"/>
          </p:cNvSpPr>
          <p:nvPr>
            <p:ph type="subTitle" idx="1"/>
          </p:nvPr>
        </p:nvSpPr>
        <p:spPr>
          <a:xfrm rot="0">
            <a:off x="3354442" y="3539864"/>
            <a:ext cx="5114778" cy="1101248"/>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600"/>
              </a:spcBef>
              <a:spcAft>
                <a:spcPts val="0"/>
              </a:spcAft>
              <a:buNone/>
            </a:pPr>
            <a:r>
              <a:rPr lang="en-US" altLang="zh-CN" sz="2200" b="0" i="0" u="none" strike="noStrike" kern="1200" cap="none" spc="0" baseline="0">
                <a:solidFill>
                  <a:srgbClr val="FFFFFF"/>
                </a:solidFill>
                <a:latin typeface="Trebuchet MS" pitchFamily="0" charset="0"/>
                <a:ea typeface="华文新魏" pitchFamily="0" charset="0"/>
                <a:cs typeface="Lucida Sans"/>
              </a:rPr>
              <a:t>Click to edit Master subtitle style</a:t>
            </a:r>
            <a:endParaRPr lang="zh-CN" altLang="en-US" sz="2200" b="0" i="0" u="none" strike="noStrike" kern="1200" cap="none" spc="0" baseline="0">
              <a:solidFill>
                <a:srgbClr val="FFFFFF"/>
              </a:solidFill>
              <a:latin typeface="Trebuchet MS" pitchFamily="0" charset="0"/>
              <a:ea typeface="华文新魏" pitchFamily="0" charset="0"/>
              <a:cs typeface="Lucida Sans"/>
            </a:endParaRPr>
          </a:p>
        </p:txBody>
      </p:sp>
      <p:sp>
        <p:nvSpPr>
          <p:cNvPr id="12" name="文本框"/>
          <p:cNvSpPr>
            <a:spLocks noGrp="1"/>
          </p:cNvSpPr>
          <p:nvPr>
            <p:ph type="dt" idx="10"/>
          </p:nvPr>
        </p:nvSpPr>
        <p:spPr>
          <a:xfrm rot="0">
            <a:off x="5871224" y="6557946"/>
            <a:ext cx="2002464" cy="226901"/>
          </a:xfrm>
          <a:prstGeom prst="rect"/>
          <a:noFill/>
          <a:ln cmpd="sng" cap="flat">
            <a:noFill/>
            <a:prstDash val="solid"/>
            <a:miter/>
          </a:ln>
        </p:spPr>
        <p:txBody>
          <a:bodyPr vert="horz" wrap="square" lIns="91440" tIns="0" rIns="91440" bIns="0" anchor="b" anchorCtr="0">
            <a:prstTxWarp prst="textNoShape"/>
          </a:bodyPr>
          <a:lstStyle/>
          <a:p>
            <a:pPr marL="0" indent="0" algn="l" eaLnBrk="1" latinLnBrk="0" hangingPunct="1">
              <a:lnSpc>
                <a:spcPct val="100000"/>
              </a:lnSpc>
              <a:spcBef>
                <a:spcPts val="0"/>
              </a:spcBef>
              <a:spcAft>
                <a:spcPts val="0"/>
              </a:spcAft>
              <a:buNone/>
            </a:pPr>
            <a:endParaRPr lang="zh-CN" altLang="en-US" sz="1000" b="0" i="0" u="none" strike="noStrike" kern="1200" cap="none" spc="0" baseline="0">
              <a:solidFill>
                <a:srgbClr val="FFFFFF"/>
              </a:solidFill>
              <a:latin typeface="Trebuchet MS" pitchFamily="0" charset="0"/>
              <a:ea typeface="华文新魏" pitchFamily="0" charset="0"/>
              <a:cs typeface="Trebuchet MS" pitchFamily="0" charset="0"/>
            </a:endParaRPr>
          </a:p>
        </p:txBody>
      </p:sp>
      <p:sp>
        <p:nvSpPr>
          <p:cNvPr id="13" name="文本框"/>
          <p:cNvSpPr>
            <a:spLocks noGrp="1"/>
          </p:cNvSpPr>
          <p:nvPr>
            <p:ph type="ftr"/>
          </p:nvPr>
        </p:nvSpPr>
        <p:spPr>
          <a:xfrm rot="0">
            <a:off x="2819400" y="6557946"/>
            <a:ext cx="2927722" cy="228600"/>
          </a:xfrm>
          <a:prstGeom prst="rect"/>
          <a:noFill/>
          <a:ln cmpd="sng" cap="flat">
            <a:noFill/>
            <a:prstDash val="solid"/>
            <a:miter/>
          </a:ln>
        </p:spPr>
        <p:txBody>
          <a:bodyPr vert="horz" wrap="square" lIns="91440" tIns="0" rIns="91440" bIns="0" anchor="b" anchorCtr="0">
            <a:prstTxWarp prst="textNoShape"/>
          </a:bodyPr>
          <a:lstStyle/>
          <a:p>
            <a:pPr marL="0" indent="0" algn="r" eaLnBrk="1" latinLnBrk="0" hangingPunct="1">
              <a:lnSpc>
                <a:spcPct val="100000"/>
              </a:lnSpc>
              <a:spcBef>
                <a:spcPts val="0"/>
              </a:spcBef>
              <a:spcAft>
                <a:spcPts val="0"/>
              </a:spcAft>
              <a:buNone/>
            </a:pPr>
            <a:endParaRPr lang="zh-CN" altLang="en-US" sz="1000" b="0" i="0" u="none" strike="noStrike" kern="1200" cap="none" spc="0" baseline="0">
              <a:solidFill>
                <a:srgbClr val="FFFFFF"/>
              </a:solidFill>
              <a:latin typeface="Trebuchet MS" pitchFamily="0" charset="0"/>
              <a:ea typeface="华文新魏" pitchFamily="0" charset="0"/>
              <a:cs typeface="Trebuchet MS" pitchFamily="0" charset="0"/>
            </a:endParaRPr>
          </a:p>
        </p:txBody>
      </p:sp>
      <p:sp>
        <p:nvSpPr>
          <p:cNvPr id="14" name="文本框"/>
          <p:cNvSpPr>
            <a:spLocks noGrp="1"/>
          </p:cNvSpPr>
          <p:nvPr>
            <p:ph type="sldNum"/>
          </p:nvPr>
        </p:nvSpPr>
        <p:spPr>
          <a:xfrm rot="0">
            <a:off x="7880883" y="6556248"/>
            <a:ext cx="588335" cy="228600"/>
          </a:xfrm>
          <a:prstGeom prst="rect"/>
          <a:noFill/>
          <a:ln cmpd="sng" cap="flat">
            <a:noFill/>
            <a:prstDash val="solid"/>
            <a:miter/>
          </a:ln>
        </p:spPr>
        <p:txBody>
          <a:bodyPr vert="horz" wrap="square" lIns="0" tIns="0" rIns="0" bIns="0" anchor="b" anchorCtr="0">
            <a:prstTxWarp prst="textNoShape"/>
          </a:bodyPr>
          <a:lstStyle/>
          <a:p>
            <a:pPr marL="0" indent="0" algn="r" eaLnBrk="1" latinLnBrk="0" hangingPunct="1">
              <a:lnSpc>
                <a:spcPct val="100000"/>
              </a:lnSpc>
              <a:spcBef>
                <a:spcPts val="0"/>
              </a:spcBef>
              <a:spcAft>
                <a:spcPts val="0"/>
              </a:spcAft>
              <a:buNone/>
            </a:pPr>
            <a:fld id="{CAD2D6BD-DE1B-4B5F-8B41-2702339687B9}" type="slidenum">
              <a:rPr lang="en-US" altLang="zh-CN" sz="1100" b="0" i="0" u="none" strike="noStrike" kern="1200" cap="none" spc="0" baseline="0">
                <a:solidFill>
                  <a:srgbClr val="FFFFFF"/>
                </a:solidFill>
                <a:latin typeface="Trebuchet MS" pitchFamily="0" charset="0"/>
                <a:ea typeface="华文新魏" pitchFamily="0" charset="0"/>
                <a:cs typeface="Trebuchet MS" pitchFamily="0" charset="0"/>
              </a:rPr>
              <a:t>&lt;#&gt;</a:t>
            </a:fld>
            <a:endParaRPr lang="zh-CN" altLang="en-US" sz="1100" b="0" i="0" u="none" strike="noStrike" kern="1200" cap="none" spc="0" baseline="0">
              <a:solidFill>
                <a:srgbClr val="FFFFFF"/>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27274766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22138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852498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2" name="矩形"/>
          <p:cNvSpPr>
            <a:spLocks xmlns:a="http://schemas.openxmlformats.org/drawingml/2006/main"/>
          </p:cNvSpPr>
          <p:nvPr/>
        </p:nvSpPr>
        <p:spPr>
          <a:xfrm xmlns:a="http://schemas.openxmlformats.org/drawingml/2006/main" flipH="1" rot="0">
            <a:off x="8153400" y="0"/>
            <a:ext cx="990600" cy="6858000"/>
          </a:xfrm>
          <a:prstGeom xmlns:a="http://schemas.openxmlformats.org/drawingml/2006/main" prst="rect"/>
          <a:blipFill xmlns:a="http://schemas.openxmlformats.org/drawingml/2006/main" rotWithShape="1">
            <a:blip xmlns:r="http://schemas.openxmlformats.org/officeDocument/2006/relationships" r:embed="rId2">
              <a:alphaModFix amt="43000"/>
            </a:blip>
            <a:tile tx="0" ty="0" sx="50000" sy="50000" flip="none" algn="tl"/>
          </a:blipFill>
          <a:ln xmlns:a="http://schemas.openxmlformats.org/drawingml/2006/main" w="0" cmpd="sng" cap="flat">
            <a:noFill/>
            <a:prstDash val="solid"/>
            <a:round/>
          </a:ln>
          <a:effectLst xmlns:a="http://schemas.openxmlformats.org/drawingml/2006/main">
            <a:innerShdw blurRad="63500" dist="44450" dir="10800000">
              <a:srgbClr val="000000">
                <a:alpha val="44705"/>
              </a:srgbClr>
            </a:innerShdw>
          </a:effectLst>
        </p:spPr>
      </p:sp>
      <p:sp>
        <p:nvSpPr>
          <p:cNvPr id="17" name="文本框"/>
          <p:cNvSpPr>
            <a:spLocks xmlns:a="http://schemas.openxmlformats.org/drawingml/2006/main" noGrp="1"/>
          </p:cNvSpPr>
          <p:nvPr>
            <p:ph type="title"/>
          </p:nvPr>
        </p:nvSpPr>
        <p:spPr>
          <a:xfrm xmlns:a="http://schemas.openxmlformats.org/drawingml/2006/main" rot="0">
            <a:off x="457200" y="320040"/>
            <a:ext cx="72390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8" name="文本框"/>
          <p:cNvSpPr>
            <a:spLocks xmlns:a="http://schemas.openxmlformats.org/drawingml/2006/main" noGrp="1"/>
          </p:cNvSpPr>
          <p:nvPr>
            <p:ph type="body" idx="1"/>
          </p:nvPr>
        </p:nvSpPr>
        <p:spPr>
          <a:xfrm xmlns:a="http://schemas.openxmlformats.org/drawingml/2006/main" rot="0">
            <a:off x="457200" y="1609416"/>
            <a:ext cx="7239000" cy="484632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19" name="文本框"/>
          <p:cNvSpPr>
            <a:spLocks xmlns:a="http://schemas.openxmlformats.org/drawingml/2006/main" noGrp="1"/>
          </p:cNvSpPr>
          <p:nvPr>
            <p:ph type="dt" idx="10"/>
          </p:nvPr>
        </p:nvSpPr>
        <p:spPr>
          <a:xfrm xmlns:a="http://schemas.openxmlformats.org/drawingml/2006/main" rot="0">
            <a:off x="4245936" y="6557946"/>
            <a:ext cx="2002464" cy="226901"/>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000">
              <a:solidFill>
                <a:schemeClr val="tx2"/>
              </a:solidFill>
              <a:latin typeface="Trebuchet MS" pitchFamily="0" charset="0"/>
              <a:ea typeface="华文新魏" pitchFamily="0" charset="0"/>
              <a:cs typeface="Trebuchet MS" pitchFamily="0" charset="0"/>
            </a:endParaRPr>
          </a:p>
        </p:txBody>
      </p:sp>
      <p:sp>
        <p:nvSpPr>
          <p:cNvPr id="20" name="文本框"/>
          <p:cNvSpPr>
            <a:spLocks xmlns:a="http://schemas.openxmlformats.org/drawingml/2006/main" noGrp="1"/>
          </p:cNvSpPr>
          <p:nvPr>
            <p:ph type="ftr"/>
          </p:nvPr>
        </p:nvSpPr>
        <p:spPr>
          <a:xfrm xmlns:a="http://schemas.openxmlformats.org/drawingml/2006/main" rot="0">
            <a:off x="457200" y="6557946"/>
            <a:ext cx="3657600" cy="2286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endParaRPr lang="zh-CN" altLang="en-US" sz="1000">
              <a:solidFill>
                <a:schemeClr val="tx2"/>
              </a:solidFill>
              <a:latin typeface="Trebuchet MS" pitchFamily="0" charset="0"/>
              <a:ea typeface="华文新魏" pitchFamily="0" charset="0"/>
              <a:cs typeface="Trebuchet MS" pitchFamily="0" charset="0"/>
            </a:endParaRPr>
          </a:p>
        </p:txBody>
      </p:sp>
      <p:sp>
        <p:nvSpPr>
          <p:cNvPr id="21" name="文本框"/>
          <p:cNvSpPr>
            <a:spLocks xmlns:a="http://schemas.openxmlformats.org/drawingml/2006/main" noGrp="1"/>
          </p:cNvSpPr>
          <p:nvPr>
            <p:ph type="sldNum"/>
          </p:nvPr>
        </p:nvSpPr>
        <p:spPr>
          <a:xfrm xmlns:a="http://schemas.openxmlformats.org/drawingml/2006/main" rot="0">
            <a:off x="6251448" y="6556248"/>
            <a:ext cx="588335" cy="2286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100" b="0" i="0" u="none" strike="noStrike" kern="1200" cap="none" spc="0" baseline="0">
                <a:solidFill>
                  <a:schemeClr val="tx2"/>
                </a:solidFill>
                <a:latin typeface="Trebuchet MS" pitchFamily="0" charset="0"/>
                <a:ea typeface="华文新魏" pitchFamily="0" charset="0"/>
                <a:cs typeface="Trebuchet MS" pitchFamily="0" charset="0"/>
              </a:rPr>
              <a:t>&lt;#&gt;</a:t>
            </a:fld>
            <a:endParaRPr lang="zh-CN" altLang="en-US" sz="1100">
              <a:solidFill>
                <a:schemeClr val="tx2"/>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05162109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0" name="矩形"/>
          <p:cNvSpPr>
            <a:spLocks xmlns:a="http://schemas.openxmlformats.org/drawingml/2006/main"/>
          </p:cNvSpPr>
          <p:nvPr/>
        </p:nvSpPr>
        <p:spPr>
          <a:xfrm xmlns:a="http://schemas.openxmlformats.org/drawingml/2006/main" flipH="1" rot="0">
            <a:off x="8153400" y="0"/>
            <a:ext cx="990600" cy="6858000"/>
          </a:xfrm>
          <a:prstGeom xmlns:a="http://schemas.openxmlformats.org/drawingml/2006/main" prst="rect"/>
          <a:blipFill xmlns:a="http://schemas.openxmlformats.org/drawingml/2006/main" rotWithShape="1">
            <a:blip xmlns:r="http://schemas.openxmlformats.org/officeDocument/2006/relationships" r:embed="rId2">
              <a:alphaModFix amt="43000"/>
            </a:blip>
            <a:tile tx="0" ty="0" sx="50000" sy="50000" flip="none" algn="tl"/>
          </a:blipFill>
          <a:ln xmlns:a="http://schemas.openxmlformats.org/drawingml/2006/main" w="0" cmpd="sng" cap="flat">
            <a:noFill/>
            <a:prstDash val="solid"/>
            <a:round/>
          </a:ln>
          <a:effectLst xmlns:a="http://schemas.openxmlformats.org/drawingml/2006/main">
            <a:innerShdw blurRad="63500" dist="44450" dir="10800000">
              <a:srgbClr val="000000">
                <a:alpha val="44705"/>
              </a:srgbClr>
            </a:innerShdw>
          </a:effectLst>
        </p:spPr>
      </p:sp>
      <p:sp>
        <p:nvSpPr>
          <p:cNvPr id="27" name="文本框"/>
          <p:cNvSpPr>
            <a:spLocks xmlns:a="http://schemas.openxmlformats.org/drawingml/2006/main" noGrp="1"/>
          </p:cNvSpPr>
          <p:nvPr>
            <p:ph type="dt" idx="10"/>
          </p:nvPr>
        </p:nvSpPr>
        <p:spPr>
          <a:xfrm xmlns:a="http://schemas.openxmlformats.org/drawingml/2006/main" rot="0">
            <a:off x="4245936" y="6557946"/>
            <a:ext cx="2002464" cy="226901"/>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eaLnBrk="1" latinLnBrk="0" hangingPunct="1"/>
            <a:endParaRPr lang="zh-CN" altLang="en-US" sz="1000">
              <a:solidFill>
                <a:schemeClr val="tx2"/>
              </a:solidFill>
              <a:latin typeface="Trebuchet MS" pitchFamily="0" charset="0"/>
              <a:ea typeface="华文新魏" pitchFamily="0" charset="0"/>
              <a:cs typeface="Trebuchet MS" pitchFamily="0" charset="0"/>
            </a:endParaRPr>
          </a:p>
        </p:txBody>
      </p:sp>
      <p:sp>
        <p:nvSpPr>
          <p:cNvPr id="28" name="文本框"/>
          <p:cNvSpPr>
            <a:spLocks xmlns:a="http://schemas.openxmlformats.org/drawingml/2006/main" noGrp="1"/>
          </p:cNvSpPr>
          <p:nvPr>
            <p:ph type="ftr"/>
          </p:nvPr>
        </p:nvSpPr>
        <p:spPr>
          <a:xfrm xmlns:a="http://schemas.openxmlformats.org/drawingml/2006/main" rot="0">
            <a:off x="457200" y="6557946"/>
            <a:ext cx="3657600" cy="2286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endParaRPr lang="zh-CN" altLang="en-US" sz="1000">
              <a:solidFill>
                <a:schemeClr val="tx2"/>
              </a:solidFill>
              <a:latin typeface="Trebuchet MS" pitchFamily="0" charset="0"/>
              <a:ea typeface="华文新魏" pitchFamily="0" charset="0"/>
              <a:cs typeface="Trebuchet MS" pitchFamily="0" charset="0"/>
            </a:endParaRPr>
          </a:p>
        </p:txBody>
      </p:sp>
      <p:sp>
        <p:nvSpPr>
          <p:cNvPr id="29" name="文本框"/>
          <p:cNvSpPr>
            <a:spLocks xmlns:a="http://schemas.openxmlformats.org/drawingml/2006/main" noGrp="1"/>
          </p:cNvSpPr>
          <p:nvPr>
            <p:ph type="sldNum"/>
          </p:nvPr>
        </p:nvSpPr>
        <p:spPr>
          <a:xfrm xmlns:a="http://schemas.openxmlformats.org/drawingml/2006/main" rot="0">
            <a:off x="6251448" y="6556248"/>
            <a:ext cx="588335" cy="2286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eaLnBrk="1" latinLnBrk="0" hangingPunct="1"/>
            <a:fld id="{CAD2D6BD-DE1B-4B5F-8B41-2702339687B9}" type="slidenum">
              <a:rPr lang="en-US" altLang="zh-CN" sz="1100" b="0" i="0" u="none" strike="noStrike" kern="1200" cap="none" spc="0" baseline="0">
                <a:solidFill>
                  <a:schemeClr val="tx2"/>
                </a:solidFill>
                <a:latin typeface="Trebuchet MS" pitchFamily="0" charset="0"/>
                <a:ea typeface="华文新魏" pitchFamily="0" charset="0"/>
                <a:cs typeface="Trebuchet MS" pitchFamily="0" charset="0"/>
              </a:rPr>
              <a:t>&lt;#&gt;</a:t>
            </a:fld>
            <a:endParaRPr lang="zh-CN" altLang="en-US" sz="1100">
              <a:solidFill>
                <a:schemeClr val="tx2"/>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4257083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050263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6456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581620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346530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132507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653235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852320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078244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pimg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矩形"/>
          <p:cNvSpPr>
            <a:spLocks/>
          </p:cNvSpPr>
          <p:nvPr/>
        </p:nvSpPr>
        <p:spPr>
          <a:xfrm flipH="1" rot="0">
            <a:off x="8153400" y="0"/>
            <a:ext cx="990600" cy="6858000"/>
          </a:xfrm>
          <a:prstGeom prst="rect"/>
          <a:blipFill rotWithShape="1">
            <a:blip r:embed="rId1">
              <a:alphaModFix amt="43000"/>
            </a:blip>
            <a:tile tx="0" ty="0" sx="50000" sy="50000" flip="none" algn="tl"/>
          </a:blipFill>
          <a:ln w="0" cmpd="sng" cap="flat">
            <a:noFill/>
            <a:prstDash val="solid"/>
            <a:round/>
          </a:ln>
          <a:effectLst>
            <a:innerShdw blurRad="63500" dist="44450" dir="10800000">
              <a:srgbClr val="000000">
                <a:alpha val="44705"/>
              </a:srgbClr>
            </a:innerShdw>
          </a:effectLst>
        </p:spPr>
      </p:sp>
      <p:sp>
        <p:nvSpPr>
          <p:cNvPr id="3" name="文本框"/>
          <p:cNvSpPr>
            <a:spLocks noGrp="1"/>
          </p:cNvSpPr>
          <p:nvPr>
            <p:ph type="title"/>
          </p:nvPr>
        </p:nvSpPr>
        <p:spPr>
          <a:xfrm rot="0">
            <a:off x="457200" y="320040"/>
            <a:ext cx="7239000" cy="1143000"/>
          </a:xfrm>
          <a:prstGeom prst="rect"/>
          <a:noFill/>
          <a:ln w="12700" cmpd="sng" cap="flat">
            <a:noFill/>
            <a:prstDash val="solid"/>
            <a:miter/>
          </a:ln>
        </p:spPr>
        <p:txBody>
          <a:bodyPr vert="horz" wrap="square" lIns="45720" tIns="0" rIns="45720" bIns="0" anchor="b"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457200" y="1609416"/>
            <a:ext cx="7239000" cy="4846320"/>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5" name="文本框"/>
          <p:cNvSpPr>
            <a:spLocks noGrp="1"/>
          </p:cNvSpPr>
          <p:nvPr>
            <p:ph type="dt" idx="2"/>
          </p:nvPr>
        </p:nvSpPr>
        <p:spPr>
          <a:xfrm rot="0">
            <a:off x="4245936" y="6557946"/>
            <a:ext cx="2002464" cy="226901"/>
          </a:xfrm>
          <a:prstGeom prst="rect"/>
          <a:noFill/>
          <a:ln w="12700" cmpd="sng" cap="flat">
            <a:noFill/>
            <a:prstDash val="solid"/>
            <a:miter/>
          </a:ln>
        </p:spPr>
        <p:txBody>
          <a:bodyPr vert="horz" wrap="square" lIns="91440" tIns="0" rIns="91440" bIns="0" anchor="b" anchorCtr="0">
            <a:prstTxWarp prst="textNoShape"/>
          </a:bodyPr>
          <a:lstStyle/>
          <a:p>
            <a:pPr algn="l" eaLnBrk="1" latinLnBrk="0" hangingPunct="1"/>
            <a:fld id="{CAD2D6BD-DE1B-4B5F-8B41-2702339687B9}" type="datetime1">
              <a:rPr lang="en-US" altLang="zh-CN" sz="1000">
                <a:solidFill>
                  <a:schemeClr val="tx2"/>
                </a:solidFill>
                <a:latin typeface="Trebuchet MS" pitchFamily="0" charset="0"/>
                <a:ea typeface="华文新魏" pitchFamily="0" charset="0"/>
                <a:cs typeface="Trebuchet MS" pitchFamily="0" charset="0"/>
              </a:rPr>
              <a:t>9/25/2024</a:t>
            </a:fld>
            <a:endParaRPr lang="zh-CN" altLang="en-US" sz="1000">
              <a:solidFill>
                <a:schemeClr val="tx2"/>
              </a:solidFill>
              <a:latin typeface="Trebuchet MS" pitchFamily="0" charset="0"/>
              <a:ea typeface="华文新魏" pitchFamily="0" charset="0"/>
              <a:cs typeface="Trebuchet MS" pitchFamily="0" charset="0"/>
            </a:endParaRPr>
          </a:p>
        </p:txBody>
      </p:sp>
      <p:sp>
        <p:nvSpPr>
          <p:cNvPr id="6" name="文本框"/>
          <p:cNvSpPr>
            <a:spLocks noGrp="1"/>
          </p:cNvSpPr>
          <p:nvPr>
            <p:ph type="ftr" idx="3"/>
          </p:nvPr>
        </p:nvSpPr>
        <p:spPr>
          <a:xfrm rot="0">
            <a:off x="457200" y="6557946"/>
            <a:ext cx="3657600" cy="228600"/>
          </a:xfrm>
          <a:prstGeom prst="rect"/>
          <a:noFill/>
          <a:ln w="12700" cmpd="sng" cap="flat">
            <a:noFill/>
            <a:prstDash val="solid"/>
            <a:miter/>
          </a:ln>
        </p:spPr>
        <p:txBody>
          <a:bodyPr vert="horz" wrap="square" lIns="91440" tIns="0" rIns="91440" bIns="0" anchor="b" anchorCtr="0">
            <a:prstTxWarp prst="textNoShape"/>
          </a:bodyPr>
          <a:lstStyle/>
          <a:p>
            <a:pPr algn="r" eaLnBrk="1" latinLnBrk="0" hangingPunct="1"/>
            <a:endParaRPr lang="zh-CN" altLang="en-US" sz="1000">
              <a:solidFill>
                <a:schemeClr val="tx2"/>
              </a:solidFill>
              <a:latin typeface="Trebuchet MS" pitchFamily="0" charset="0"/>
              <a:ea typeface="华文新魏" pitchFamily="0" charset="0"/>
              <a:cs typeface="Trebuchet MS" pitchFamily="0" charset="0"/>
            </a:endParaRPr>
          </a:p>
        </p:txBody>
      </p:sp>
      <p:sp>
        <p:nvSpPr>
          <p:cNvPr id="7" name="文本框"/>
          <p:cNvSpPr>
            <a:spLocks noGrp="1"/>
          </p:cNvSpPr>
          <p:nvPr>
            <p:ph type="sldNum" idx="4"/>
          </p:nvPr>
        </p:nvSpPr>
        <p:spPr>
          <a:xfrm rot="0">
            <a:off x="6251448" y="6556248"/>
            <a:ext cx="588335" cy="228600"/>
          </a:xfrm>
          <a:prstGeom prst="rect"/>
          <a:noFill/>
          <a:ln w="12700" cmpd="sng" cap="flat">
            <a:noFill/>
            <a:prstDash val="solid"/>
            <a:miter/>
          </a:ln>
        </p:spPr>
        <p:txBody>
          <a:bodyPr vert="horz" wrap="square" lIns="0" tIns="0" rIns="0" bIns="0" anchor="b" anchorCtr="0">
            <a:prstTxWarp prst="textNoShape"/>
          </a:bodyPr>
          <a:lstStyle/>
          <a:p>
            <a:pPr algn="r" eaLnBrk="1" latinLnBrk="0" hangingPunct="1"/>
            <a:fld id="{CAD2D6BD-DE1B-4B5F-8B41-2702339687B9}" type="slidenum">
              <a:rPr lang="en-US" altLang="zh-CN" sz="1100" b="0" i="0" u="none" strike="noStrike" kern="1200" cap="none" spc="0" baseline="0">
                <a:solidFill>
                  <a:schemeClr val="tx2"/>
                </a:solidFill>
                <a:latin typeface="Trebuchet MS" pitchFamily="0" charset="0"/>
                <a:ea typeface="华文新魏" pitchFamily="0" charset="0"/>
                <a:cs typeface="Trebuchet MS" pitchFamily="0" charset="0"/>
              </a:rPr>
              <a:t>&lt;#&gt;</a:t>
            </a:fld>
            <a:endParaRPr lang="zh-CN" altLang="en-US" sz="1100">
              <a:solidFill>
                <a:schemeClr val="tx2"/>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4347302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spcBef>
          <a:spcPts val="0"/>
        </a:spcBef>
        <a:buNone/>
        <a:defRPr sz="3800" b="1" kern="1200" cap="all" baseline="0">
          <a:ln w="495" cap="flat">
            <a:solidFill>
              <a:srgbClr val="5A134C"/>
            </a:solidFill>
            <a:prstDash val="solid"/>
            <a:round/>
          </a:ln>
          <a:gradFill>
            <a:gsLst>
              <a:gs pos="0">
                <a:srgbClr val="FEF7F0"/>
              </a:gs>
              <a:gs pos="10000">
                <a:srgbClr val="FEF3E8"/>
              </a:gs>
              <a:gs pos="49000">
                <a:srgbClr val="FBCF9A"/>
              </a:gs>
              <a:gs pos="50000">
                <a:srgbClr val="F9B94A"/>
              </a:gs>
              <a:gs pos="100000">
                <a:srgbClr val="FEF3E8"/>
              </a:gs>
            </a:gsLst>
            <a:lin ang="5400000" scaled="0"/>
          </a:gradFill>
          <a:latin typeface="Trebuchet MS" pitchFamily="0" charset="0"/>
          <a:ea typeface="黑体" pitchFamily="0" charset="0"/>
          <a:cs typeface="Trebuchet MS" pitchFamily="0" charset="0"/>
        </a:defRPr>
      </a:lvl1pPr>
    </p:titleStyle>
    <p:bodyStyle>
      <a:lvl1pPr marL="274320" indent="-274320" algn="l" defTabSz="914400" eaLnBrk="1" fontAlgn="auto" latinLnBrk="0" hangingPunct="1">
        <a:spcBef>
          <a:spcPts val="600"/>
        </a:spcBef>
        <a:buClr>
          <a:schemeClr val="tx2"/>
        </a:buClr>
        <a:buSzPct val="73000"/>
        <a:buFont typeface="Wingdings 2" pitchFamily="0" charset="0"/>
        <a:buChar char=""/>
        <a:defRPr sz="2600" kern="1200" baseline="0">
          <a:solidFill>
            <a:schemeClr val="tx1"/>
          </a:solidFill>
          <a:latin typeface="Trebuchet MS" pitchFamily="0" charset="0"/>
          <a:ea typeface="华文新魏" pitchFamily="0" charset="0"/>
          <a:cs typeface="Trebuchet MS" pitchFamily="0" charset="0"/>
        </a:defRPr>
      </a:lvl1pPr>
      <a:lvl2pPr marL="521208" indent="-228600" algn="l" defTabSz="914400" eaLnBrk="1" fontAlgn="auto" latinLnBrk="0" hangingPunct="1">
        <a:spcBef>
          <a:spcPts val="500"/>
        </a:spcBef>
        <a:buClr>
          <a:schemeClr val="accent4"/>
        </a:buClr>
        <a:buSzPct val="80000"/>
        <a:buFont typeface="Wingdings 2" pitchFamily="0" charset="0"/>
        <a:buChar char=""/>
        <a:defRPr sz="2300" kern="1200">
          <a:solidFill>
            <a:srgbClr val="6D6D6D"/>
          </a:solidFill>
          <a:latin typeface="Trebuchet MS" pitchFamily="0" charset="0"/>
          <a:ea typeface="华文新魏" pitchFamily="0" charset="0"/>
          <a:cs typeface="Trebuchet MS" pitchFamily="0" charset="0"/>
        </a:defRPr>
      </a:lvl2pPr>
      <a:lvl3pPr marL="758825" indent="-228600" algn="l" defTabSz="914400" eaLnBrk="1" fontAlgn="auto" latinLnBrk="0" hangingPunct="1">
        <a:spcBef>
          <a:spcPts val="400"/>
        </a:spcBef>
        <a:buClr>
          <a:schemeClr val="accent4"/>
        </a:buClr>
        <a:buSzPct val="60000"/>
        <a:buFont typeface="Wingdings" pitchFamily="0" charset="0"/>
        <a:buChar char=""/>
        <a:defRPr sz="2000" kern="1200">
          <a:solidFill>
            <a:schemeClr val="tx1"/>
          </a:solidFill>
          <a:latin typeface="Trebuchet MS" pitchFamily="0" charset="0"/>
          <a:ea typeface="华文新魏" pitchFamily="0" charset="0"/>
          <a:cs typeface="Trebuchet MS" pitchFamily="0" charset="0"/>
        </a:defRPr>
      </a:lvl3pPr>
      <a:lvl4pPr marL="1005839" indent="-228600" algn="l" defTabSz="914400" eaLnBrk="1" fontAlgn="auto" latinLnBrk="0" hangingPunct="1">
        <a:spcBef>
          <a:spcPct val="20000"/>
        </a:spcBef>
        <a:buClr>
          <a:schemeClr val="accent4"/>
        </a:buClr>
        <a:buSzPct val="80000"/>
        <a:buFont typeface="Wingdings 2" pitchFamily="0" charset="0"/>
        <a:buChar char=""/>
        <a:defRPr sz="2000" kern="1200">
          <a:solidFill>
            <a:srgbClr val="6D6D6D"/>
          </a:solidFill>
          <a:latin typeface="Trebuchet MS" pitchFamily="0" charset="0"/>
          <a:ea typeface="华文新魏" pitchFamily="0" charset="0"/>
          <a:cs typeface="Trebuchet MS" pitchFamily="0" charset="0"/>
        </a:defRPr>
      </a:lvl4pPr>
      <a:lvl5pPr marL="1280160" indent="-228600" algn="l" defTabSz="914400" eaLnBrk="1" fontAlgn="auto" latinLnBrk="0" hangingPunct="1">
        <a:spcBef>
          <a:spcPts val="400"/>
        </a:spcBef>
        <a:buClr>
          <a:schemeClr val="accent4"/>
        </a:buClr>
        <a:buSzPct val="70000"/>
        <a:buFont typeface="Wingdings" pitchFamily="0" charset="0"/>
        <a:buChar char=""/>
        <a:defRPr sz="1800" kern="1200">
          <a:solidFill>
            <a:schemeClr val="tx1"/>
          </a:solidFill>
          <a:latin typeface="Trebuchet MS" pitchFamily="0" charset="0"/>
          <a:ea typeface="华文新魏" pitchFamily="0" charset="0"/>
          <a:cs typeface="Trebuchet MS" pitchFamily="0" charset="0"/>
        </a:defRPr>
      </a:lvl5pPr>
      <a:lvl6pPr marL="1472057" indent="-182880" algn="l" defTabSz="914400" eaLnBrk="1" fontAlgn="auto" latinLnBrk="0" hangingPunct="1">
        <a:spcBef>
          <a:spcPts val="400"/>
        </a:spcBef>
        <a:buClr>
          <a:schemeClr val="accent4"/>
        </a:buClr>
        <a:buSzPct val="80000"/>
        <a:buFont typeface="Wingdings 2" pitchFamily="0" charset="0"/>
        <a:buChar char=""/>
        <a:defRPr sz="1800" kern="1200">
          <a:solidFill>
            <a:srgbClr val="6D6D6D"/>
          </a:solidFill>
          <a:latin typeface="Trebuchet MS" pitchFamily="0" charset="0"/>
          <a:ea typeface="华文新魏" pitchFamily="0" charset="0"/>
          <a:cs typeface="Trebuchet MS" pitchFamily="0" charset="0"/>
        </a:defRPr>
      </a:lvl6pPr>
      <a:lvl7pPr marL="1673225" indent="-182880" algn="l" defTabSz="914400" eaLnBrk="1" fontAlgn="auto" latinLnBrk="0" hangingPunct="1">
        <a:spcBef>
          <a:spcPct val="20000"/>
        </a:spcBef>
        <a:buClr>
          <a:schemeClr val="accent4"/>
        </a:buClr>
        <a:buSzPct val="80000"/>
        <a:buFont typeface="Wingdings 2" pitchFamily="0" charset="0"/>
        <a:buChar char=""/>
        <a:defRPr sz="1600" kern="1200" baseline="0">
          <a:solidFill>
            <a:schemeClr val="tx1"/>
          </a:solidFill>
          <a:latin typeface="Trebuchet MS" pitchFamily="0" charset="0"/>
          <a:ea typeface="华文新魏" pitchFamily="0" charset="0"/>
          <a:cs typeface="Trebuchet MS" pitchFamily="0" charset="0"/>
        </a:defRPr>
      </a:lvl7pPr>
      <a:lvl8pPr marL="1847087" indent="-182880" algn="l" defTabSz="914400" eaLnBrk="1" fontAlgn="auto" latinLnBrk="0" hangingPunct="1">
        <a:spcBef>
          <a:spcPts val="300"/>
        </a:spcBef>
        <a:buClr>
          <a:schemeClr val="accent4"/>
        </a:buClr>
        <a:buSzPct val="100000"/>
        <a:buChar char="•"/>
        <a:defRPr sz="1600" kern="1200" baseline="0">
          <a:solidFill>
            <a:srgbClr val="6D6D6D"/>
          </a:solidFill>
          <a:latin typeface="Trebuchet MS" pitchFamily="0" charset="0"/>
          <a:ea typeface="华文新魏" pitchFamily="0" charset="0"/>
          <a:cs typeface="Trebuchet MS" pitchFamily="0" charset="0"/>
        </a:defRPr>
      </a:lvl8pPr>
      <a:lvl9pPr marL="1847087" indent="-182880" algn="l" defTabSz="914400" eaLnBrk="1" fontAlgn="auto" latinLnBrk="0" hangingPunct="1">
        <a:spcBef>
          <a:spcPts val="300"/>
        </a:spcBef>
        <a:buClr>
          <a:schemeClr val="accent4"/>
        </a:buClr>
        <a:buSzPct val="100000"/>
        <a:buChar char="•"/>
        <a:defRPr sz="1600" kern="1200" baseline="0">
          <a:solidFill>
            <a:srgbClr val="6D6D6D"/>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hyperlink" Target="https://www.aihr.com/blog/employee-misconduct/" TargetMode="External"/><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A0A0A0"/>
            </a:gs>
            <a:gs pos="100000">
              <a:srgbClr val="FFFFFF"/>
            </a:gs>
          </a:gsLst>
          <a:path path="shape">
            <a:fillToRect l="50000" t="50000" r="50000" b="50000"/>
          </a:path>
        </a:gradFill>
      </p:bgPr>
    </p:bg>
    <p:spTree>
      <p:nvGrpSpPr>
        <p:cNvPr id="1" name=""/>
        <p:cNvGrpSpPr/>
        <p:nvPr/>
      </p:nvGrpSpPr>
      <p:grpSpPr>
        <a:xfrm>
          <a:off x="0" y="0"/>
          <a:ext cx="0" cy="0"/>
          <a:chOff x="0" y="0"/>
          <a:chExt cx="0" cy="0"/>
        </a:xfrm>
      </p:grpSpPr>
      <p:sp>
        <p:nvSpPr>
          <p:cNvPr id="15" name="文本框"/>
          <p:cNvSpPr>
            <a:spLocks noGrp="1"/>
          </p:cNvSpPr>
          <p:nvPr>
            <p:ph type="ctrTitle"/>
          </p:nvPr>
        </p:nvSpPr>
        <p:spPr>
          <a:xfrm rot="0">
            <a:off x="3366867" y="533400"/>
            <a:ext cx="5105400" cy="2868167"/>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200" b="1" i="0" u="none" strike="noStrike" kern="1200" cap="all" spc="0" baseline="0">
                <a:latin typeface="Trebuchet MS" pitchFamily="0" charset="0"/>
                <a:ea typeface="黑体" pitchFamily="0" charset="0"/>
                <a:cs typeface="Lucida Sans"/>
              </a:rPr>
              <a:t>EMPLOYEE ATTRITION</a:t>
            </a:r>
            <a:endParaRPr lang="zh-CN" altLang="en-US" sz="4200" b="1" i="0" u="none" strike="noStrike" kern="1200" cap="all" spc="0" baseline="0">
              <a:latin typeface="Trebuchet MS" pitchFamily="0" charset="0"/>
              <a:ea typeface="黑体" pitchFamily="0" charset="0"/>
              <a:cs typeface="Lucida Sans"/>
            </a:endParaRPr>
          </a:p>
        </p:txBody>
      </p:sp>
      <p:sp>
        <p:nvSpPr>
          <p:cNvPr id="16" name="文本框"/>
          <p:cNvSpPr>
            <a:spLocks noGrp="1"/>
          </p:cNvSpPr>
          <p:nvPr>
            <p:ph type="subTitle" idx="1"/>
          </p:nvPr>
        </p:nvSpPr>
        <p:spPr>
          <a:xfrm rot="0">
            <a:off x="3354442" y="3539864"/>
            <a:ext cx="5003772" cy="1101248"/>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90000"/>
              </a:lnSpc>
              <a:spcBef>
                <a:spcPts val="600"/>
              </a:spcBef>
              <a:spcAft>
                <a:spcPts val="0"/>
              </a:spcAft>
              <a:buNone/>
            </a:pPr>
            <a:r>
              <a:rPr lang="en-US" altLang="zh-CN" sz="2200" b="1" i="0" u="none" strike="noStrike" kern="1200" cap="none" spc="0" baseline="0">
                <a:solidFill>
                  <a:srgbClr val="946104"/>
                </a:solidFill>
                <a:latin typeface="Trebuchet MS" pitchFamily="0" charset="0"/>
                <a:ea typeface="华文新魏" pitchFamily="0" charset="0"/>
                <a:cs typeface="Lucida Sans"/>
              </a:rPr>
              <a:t>NAME</a:t>
            </a:r>
            <a:r>
              <a:rPr lang="en-US" altLang="zh-CN" sz="2200" b="1" i="0" u="none" strike="noStrike" kern="1200" cap="none" spc="0" baseline="0">
                <a:solidFill>
                  <a:srgbClr val="946104"/>
                </a:solidFill>
                <a:latin typeface="Trebuchet MS" pitchFamily="0" charset="0"/>
                <a:ea typeface="华文新魏" pitchFamily="0" charset="0"/>
                <a:cs typeface="Lucida Sans"/>
              </a:rPr>
              <a:t>-Dinesh.</a:t>
            </a:r>
            <a:r>
              <a:rPr lang="en-US" altLang="zh-CN" sz="2200" b="1" i="0" u="none" strike="noStrike" kern="1200" cap="none" spc="0" baseline="0">
                <a:solidFill>
                  <a:srgbClr val="946104"/>
                </a:solidFill>
                <a:latin typeface="Trebuchet MS" pitchFamily="0" charset="0"/>
                <a:ea typeface="华文新魏" pitchFamily="0" charset="0"/>
                <a:cs typeface="Lucida Sans"/>
              </a:rPr>
              <a:t>S  </a:t>
            </a:r>
            <a:endParaRPr lang="en-US" altLang="zh-CN" sz="2200" b="1" i="0" u="none" strike="noStrike" kern="1200" cap="none" spc="0" baseline="0">
              <a:solidFill>
                <a:srgbClr val="946104"/>
              </a:solidFill>
              <a:latin typeface="Trebuchet MS" pitchFamily="0" charset="0"/>
              <a:ea typeface="华文新魏" pitchFamily="0" charset="0"/>
              <a:cs typeface="Lucida Sans"/>
            </a:endParaRPr>
          </a:p>
          <a:p>
            <a:pPr marL="0" indent="0" algn="r">
              <a:lnSpc>
                <a:spcPct val="90000"/>
              </a:lnSpc>
              <a:spcBef>
                <a:spcPts val="600"/>
              </a:spcBef>
              <a:spcAft>
                <a:spcPts val="0"/>
              </a:spcAft>
              <a:buNone/>
            </a:pPr>
            <a:r>
              <a:rPr lang="en-US" altLang="zh-CN" sz="2200" b="1" i="0" u="none" strike="noStrike" kern="1200" cap="none" spc="0" baseline="0">
                <a:solidFill>
                  <a:srgbClr val="946104"/>
                </a:solidFill>
                <a:latin typeface="Trebuchet MS" pitchFamily="0" charset="0"/>
                <a:ea typeface="华文新魏" pitchFamily="0" charset="0"/>
                <a:cs typeface="Lucida Sans"/>
              </a:rPr>
              <a:t>DEPARTMENT-B.COM(CA)</a:t>
            </a:r>
            <a:endParaRPr lang="en-US" altLang="zh-CN" sz="2200" b="1" i="0" u="none" strike="noStrike" kern="1200" cap="none" spc="0" baseline="0">
              <a:solidFill>
                <a:srgbClr val="946104"/>
              </a:solidFill>
              <a:latin typeface="Trebuchet MS" pitchFamily="0" charset="0"/>
              <a:ea typeface="华文新魏" pitchFamily="0" charset="0"/>
              <a:cs typeface="Lucida Sans"/>
            </a:endParaRPr>
          </a:p>
          <a:p>
            <a:pPr marL="0" indent="0" algn="r">
              <a:lnSpc>
                <a:spcPct val="90000"/>
              </a:lnSpc>
              <a:spcBef>
                <a:spcPts val="600"/>
              </a:spcBef>
              <a:spcAft>
                <a:spcPts val="0"/>
              </a:spcAft>
              <a:buNone/>
            </a:pPr>
            <a:r>
              <a:rPr lang="en-US" altLang="zh-CN" sz="2200" b="1" i="0" u="none" strike="noStrike" kern="1200" cap="none" spc="0" baseline="0">
                <a:solidFill>
                  <a:srgbClr val="946104"/>
                </a:solidFill>
                <a:latin typeface="Trebuchet MS" pitchFamily="0" charset="0"/>
                <a:ea typeface="华文新魏" pitchFamily="0" charset="0"/>
                <a:cs typeface="Lucida Sans"/>
              </a:rPr>
              <a:t>YEAR-3</a:t>
            </a:r>
            <a:r>
              <a:rPr lang="en-US" altLang="zh-CN" sz="2200" b="1" i="0" u="none" strike="noStrike" kern="1200" cap="none" spc="0" baseline="30000">
                <a:solidFill>
                  <a:srgbClr val="946104"/>
                </a:solidFill>
                <a:latin typeface="Trebuchet MS" pitchFamily="0" charset="0"/>
                <a:ea typeface="华文新魏" pitchFamily="0" charset="0"/>
                <a:cs typeface="Lucida Sans"/>
              </a:rPr>
              <a:t>RD</a:t>
            </a:r>
            <a:r>
              <a:rPr lang="en-US" altLang="zh-CN" sz="2200" b="1" i="0" u="none" strike="noStrike" kern="1200" cap="none" spc="0" baseline="0">
                <a:solidFill>
                  <a:srgbClr val="946104"/>
                </a:solidFill>
                <a:latin typeface="Trebuchet MS" pitchFamily="0" charset="0"/>
                <a:ea typeface="华文新魏" pitchFamily="0" charset="0"/>
                <a:cs typeface="Lucida Sans"/>
              </a:rPr>
              <a:t> YEAR</a:t>
            </a:r>
            <a:endParaRPr lang="zh-CN" altLang="en-US" sz="2200" b="1" i="0" u="none" strike="noStrike" kern="1200" cap="none" spc="0" baseline="0">
              <a:solidFill>
                <a:srgbClr val="946104"/>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46554071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43" name="Table"/>
          <p:cNvGraphicFramePr>
            <a:graphicFrameLocks noGrp="1"/>
          </p:cNvGraphicFramePr>
          <p:nvPr>
            <p:extLst>
              <p:ext uri="{D42A27DB-BD31-4B8C-83A1-F6EECF244321}"/>
            </p:extLst>
          </p:nvPr>
        </p:nvGraphicFramePr>
        <p:xfrm>
          <a:off x="357158" y="928672"/>
          <a:ext cx="8072494" cy="4714905"/>
        </p:xfrm>
        <a:graphic>
          <a:graphicData uri="http://schemas.openxmlformats.org/drawingml/2006/table">
            <a:tbl>
              <a:tblPr bandRow="1">
                <a:noFill/>
              </a:tblPr>
              <a:tblGrid>
                <a:gridCol w="823874"/>
                <a:gridCol w="1299197"/>
                <a:gridCol w="938745"/>
                <a:gridCol w="1156601"/>
                <a:gridCol w="1156601"/>
                <a:gridCol w="1699260"/>
                <a:gridCol w="998156"/>
              </a:tblGrid>
              <a:tr h="362668">
                <a:tc>
                  <a:txBody>
                    <a:bodyPr/>
                    <a:lstStyle/>
                    <a:p>
                      <a:pPr marL="0" indent="0" algn="l" eaLnBrk="1" fontAlgn="b" latinLnBrk="0" hangingPunct="1">
                        <a:lnSpc>
                          <a:spcPct val="100000"/>
                        </a:lnSpc>
                        <a:spcBef>
                          <a:spcPts val="0"/>
                        </a:spcBef>
                        <a:spcAft>
                          <a:spcPts val="0"/>
                        </a:spcAft>
                        <a:buNone/>
                      </a:pPr>
                      <a:r>
                        <a:rPr lang="en-US" altLang="zh-CN" sz="1000" b="1" i="0" u="none" strike="noStrike" kern="1200" cap="none" spc="0" baseline="0">
                          <a:solidFill>
                            <a:srgbClr val="0D0D0D"/>
                          </a:solidFill>
                          <a:latin typeface="Calibri" pitchFamily="0" charset="0"/>
                          <a:ea typeface="华文新魏" pitchFamily="0" charset="0"/>
                          <a:cs typeface="Trebuchet MS" pitchFamily="0" charset="0"/>
                        </a:rPr>
                        <a:t>Month</a:t>
                      </a:r>
                      <a:endParaRPr lang="zh-CN" altLang="en-US" sz="1000" b="1" i="0" u="none" strike="noStrike" kern="1200" cap="none" spc="0" baseline="0">
                        <a:solidFill>
                          <a:srgbClr val="0D0D0D"/>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eaLnBrk="1" fontAlgn="b" latinLnBrk="0" hangingPunct="1">
                        <a:lnSpc>
                          <a:spcPct val="100000"/>
                        </a:lnSpc>
                        <a:spcBef>
                          <a:spcPts val="0"/>
                        </a:spcBef>
                        <a:spcAft>
                          <a:spcPts val="0"/>
                        </a:spcAft>
                        <a:buNone/>
                      </a:pPr>
                      <a:r>
                        <a:rPr lang="en-US" altLang="zh-CN" sz="1000" b="1" i="0" u="none" strike="noStrike" kern="1200" cap="none" spc="0" baseline="0">
                          <a:solidFill>
                            <a:srgbClr val="0D0D0D"/>
                          </a:solidFill>
                          <a:latin typeface="Calibri" pitchFamily="0" charset="0"/>
                          <a:ea typeface="华文新魏" pitchFamily="0" charset="0"/>
                          <a:cs typeface="Trebuchet MS" pitchFamily="0" charset="0"/>
                        </a:rPr>
                        <a:t>Opening  count</a:t>
                      </a:r>
                      <a:endParaRPr lang="zh-CN" altLang="en-US" sz="1000" b="1" i="0" u="none" strike="noStrike" kern="1200" cap="none" spc="0" baseline="0">
                        <a:solidFill>
                          <a:srgbClr val="0D0D0D"/>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eaLnBrk="1" fontAlgn="b" latinLnBrk="0" hangingPunct="1">
                        <a:lnSpc>
                          <a:spcPct val="100000"/>
                        </a:lnSpc>
                        <a:spcBef>
                          <a:spcPts val="0"/>
                        </a:spcBef>
                        <a:spcAft>
                          <a:spcPts val="0"/>
                        </a:spcAft>
                        <a:buNone/>
                      </a:pPr>
                      <a:r>
                        <a:rPr lang="en-US" altLang="zh-CN" sz="1000" b="1" i="0" u="none" strike="noStrike" kern="1200" cap="none" spc="0" baseline="0">
                          <a:solidFill>
                            <a:srgbClr val="0D0D0D"/>
                          </a:solidFill>
                          <a:latin typeface="Calibri" pitchFamily="0" charset="0"/>
                          <a:ea typeface="华文新魏" pitchFamily="0" charset="0"/>
                          <a:cs typeface="Trebuchet MS" pitchFamily="0" charset="0"/>
                        </a:rPr>
                        <a:t>New joiner</a:t>
                      </a:r>
                      <a:endParaRPr lang="zh-CN" altLang="en-US" sz="1000" b="1" i="0" u="none" strike="noStrike" kern="1200" cap="none" spc="0" baseline="0">
                        <a:solidFill>
                          <a:srgbClr val="0D0D0D"/>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eaLnBrk="1" fontAlgn="b" latinLnBrk="0" hangingPunct="1">
                        <a:lnSpc>
                          <a:spcPct val="100000"/>
                        </a:lnSpc>
                        <a:spcBef>
                          <a:spcPts val="0"/>
                        </a:spcBef>
                        <a:spcAft>
                          <a:spcPts val="0"/>
                        </a:spcAft>
                        <a:buNone/>
                      </a:pPr>
                      <a:r>
                        <a:rPr lang="en-US" altLang="zh-CN" sz="1000" b="1" i="0" u="none" strike="noStrike" kern="1200" cap="none" spc="0" baseline="0">
                          <a:solidFill>
                            <a:srgbClr val="0D0D0D"/>
                          </a:solidFill>
                          <a:latin typeface="Calibri" pitchFamily="0" charset="0"/>
                          <a:ea typeface="华文新魏" pitchFamily="0" charset="0"/>
                          <a:cs typeface="Trebuchet MS" pitchFamily="0" charset="0"/>
                        </a:rPr>
                        <a:t>Exit employee</a:t>
                      </a:r>
                      <a:endParaRPr lang="zh-CN" altLang="en-US" sz="1000" b="1" i="0" u="none" strike="noStrike" kern="1200" cap="none" spc="0" baseline="0">
                        <a:solidFill>
                          <a:srgbClr val="0D0D0D"/>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eaLnBrk="1" fontAlgn="b" latinLnBrk="0" hangingPunct="1">
                        <a:lnSpc>
                          <a:spcPct val="100000"/>
                        </a:lnSpc>
                        <a:spcBef>
                          <a:spcPts val="0"/>
                        </a:spcBef>
                        <a:spcAft>
                          <a:spcPts val="0"/>
                        </a:spcAft>
                        <a:buNone/>
                      </a:pPr>
                      <a:r>
                        <a:rPr lang="en-US" altLang="zh-CN" sz="1000" b="1" i="0" u="none" strike="noStrike" kern="1200" cap="none" spc="0" baseline="0">
                          <a:solidFill>
                            <a:srgbClr val="0D0D0D"/>
                          </a:solidFill>
                          <a:latin typeface="Calibri" pitchFamily="0" charset="0"/>
                          <a:ea typeface="华文新魏" pitchFamily="0" charset="0"/>
                          <a:cs typeface="Trebuchet MS" pitchFamily="0" charset="0"/>
                        </a:rPr>
                        <a:t>Balance</a:t>
                      </a:r>
                      <a:endParaRPr lang="zh-CN" altLang="en-US" sz="1000" b="1" i="0" u="none" strike="noStrike" kern="1200" cap="none" spc="0" baseline="0">
                        <a:solidFill>
                          <a:srgbClr val="0D0D0D"/>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eaLnBrk="1" fontAlgn="b" latinLnBrk="0" hangingPunct="1">
                        <a:lnSpc>
                          <a:spcPct val="100000"/>
                        </a:lnSpc>
                        <a:spcBef>
                          <a:spcPts val="0"/>
                        </a:spcBef>
                        <a:spcAft>
                          <a:spcPts val="0"/>
                        </a:spcAft>
                        <a:buNone/>
                      </a:pPr>
                      <a:r>
                        <a:rPr lang="en-US" altLang="zh-CN" sz="1000" b="1" i="0" u="none" strike="noStrike" kern="1200" cap="none" spc="0" baseline="0">
                          <a:solidFill>
                            <a:srgbClr val="0D0D0D"/>
                          </a:solidFill>
                          <a:latin typeface="Calibri" pitchFamily="0" charset="0"/>
                          <a:ea typeface="华文新魏" pitchFamily="0" charset="0"/>
                          <a:cs typeface="Trebuchet MS" pitchFamily="0" charset="0"/>
                        </a:rPr>
                        <a:t>Ave no.of. Employees</a:t>
                      </a:r>
                      <a:endParaRPr lang="zh-CN" altLang="en-US" sz="1000" b="1" i="0" u="none" strike="noStrike" kern="1200" cap="none" spc="0" baseline="0">
                        <a:solidFill>
                          <a:srgbClr val="0D0D0D"/>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l" eaLnBrk="1" fontAlgn="b" latinLnBrk="0" hangingPunct="1">
                        <a:lnSpc>
                          <a:spcPct val="100000"/>
                        </a:lnSpc>
                        <a:spcBef>
                          <a:spcPts val="0"/>
                        </a:spcBef>
                        <a:spcAft>
                          <a:spcPts val="0"/>
                        </a:spcAft>
                        <a:buNone/>
                      </a:pPr>
                      <a:r>
                        <a:rPr lang="en-US" altLang="zh-CN" sz="1000" b="1" i="0" u="none" strike="noStrike" kern="1200" cap="none" spc="0" baseline="0">
                          <a:solidFill>
                            <a:srgbClr val="0D0D0D"/>
                          </a:solidFill>
                          <a:latin typeface="Calibri" pitchFamily="0" charset="0"/>
                          <a:ea typeface="华文新魏" pitchFamily="0" charset="0"/>
                          <a:cs typeface="Trebuchet MS" pitchFamily="0" charset="0"/>
                        </a:rPr>
                        <a:t> Attrition %</a:t>
                      </a:r>
                      <a:endParaRPr lang="zh-CN" altLang="en-US" sz="1000" b="1" i="0" u="none" strike="noStrike" kern="1200" cap="none" spc="0" baseline="0">
                        <a:solidFill>
                          <a:srgbClr val="0D0D0D"/>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362668">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Jan-21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150.00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30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170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160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6.25</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362668">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Feb-21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170.00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15</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4</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181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176</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6.28</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362668">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Mar-21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181.00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7</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5</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183</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182</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2.75</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362668">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Apr-21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183.00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19</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12</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190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187</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6.43</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362668">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May-21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190.00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17</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197</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194</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5.17</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362668">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Jun-21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197.00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19</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214</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206</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0.97</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362668">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Jul-21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214.00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15</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221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218</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3.68</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362668">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Aug-21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221.00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15</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235</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228</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0.44</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362668">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Sep-21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235.00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12</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13</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234</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235</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5.54</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362668">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Oct-21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234.00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17</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2490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242</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0.83</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362668">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Nov-21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249.00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12</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257</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253</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4.74</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362668">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Dec-21</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257.00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16</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13</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260</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259</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lstStyle/>
                    <a:p>
                      <a:pPr marL="0" indent="0" algn="ctr" eaLnBrk="1" fontAlgn="b"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alibri" pitchFamily="0" charset="0"/>
                          <a:ea typeface="华文新魏" pitchFamily="0" charset="0"/>
                          <a:cs typeface="Trebuchet MS" pitchFamily="0" charset="0"/>
                        </a:rPr>
                        <a:t>5.03</a:t>
                      </a:r>
                      <a:endParaRPr lang="zh-CN" altLang="en-US" sz="1000" b="0" i="0" u="none" strike="noStrike" kern="1200" cap="none" spc="0" baseline="0">
                        <a:solidFill>
                          <a:srgbClr val="000000"/>
                        </a:solidFill>
                        <a:latin typeface="Calibri" pitchFamily="0" charset="0"/>
                        <a:ea typeface="华文新魏" pitchFamily="0" charset="0"/>
                        <a:cs typeface="Trebuchet MS" pitchFamily="0" charset="0"/>
                      </a:endParaRPr>
                    </a:p>
                  </a:txBody>
                  <a:tcPr marL="0" marT="0" marR="0" marB="0" vert="horz" anchor="b">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bl>
          </a:graphicData>
        </a:graphic>
      </p:graphicFrame>
    </p:spTree>
    <p:extLst>
      <p:ext uri="{BB962C8B-B14F-4D97-AF65-F5344CB8AC3E}">
        <p14:creationId xmlns:p14="http://schemas.microsoft.com/office/powerpoint/2010/main" val="142978743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44" name="图表"/>
          <p:cNvGraphicFramePr/>
          <p:nvPr/>
        </p:nvGraphicFramePr>
        <p:xfrm>
          <a:off x="642910" y="714355"/>
          <a:ext cx="4572000" cy="2743200"/>
        </p:xfrm>
        <a:graphic>
          <a:graphicData uri="http://schemas.openxmlformats.org/drawingml/2006/chart">
            <c:chart xmlns:c="http://schemas.openxmlformats.org/drawingml/2006/chart" r:id="rId1"/>
          </a:graphicData>
        </a:graphic>
      </p:graphicFrame>
      <p:graphicFrame>
        <p:nvGraphicFramePr>
          <p:cNvPr id="45" name="图表"/>
          <p:cNvGraphicFramePr/>
          <p:nvPr/>
        </p:nvGraphicFramePr>
        <p:xfrm>
          <a:off x="2357422" y="3643314"/>
          <a:ext cx="4676775" cy="2828924"/>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9421784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457200" y="320040"/>
            <a:ext cx="72390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800" b="1" i="0" u="none" strike="noStrike" kern="1200" cap="all" spc="0" baseline="0">
                <a:latin typeface="Trebuchet MS" pitchFamily="0" charset="0"/>
                <a:ea typeface="黑体" pitchFamily="0" charset="0"/>
                <a:cs typeface="Lucida Sans"/>
              </a:rPr>
              <a:t>ATTRITION</a:t>
            </a:r>
            <a:endParaRPr lang="zh-CN" altLang="en-US" sz="3800" b="1" i="0" u="none" strike="noStrike" kern="1200" cap="all" spc="0" baseline="0">
              <a:latin typeface="Trebuchet MS" pitchFamily="0" charset="0"/>
              <a:ea typeface="黑体" pitchFamily="0" charset="0"/>
              <a:cs typeface="Lucida Sans"/>
            </a:endParaRPr>
          </a:p>
        </p:txBody>
      </p:sp>
      <p:sp>
        <p:nvSpPr>
          <p:cNvPr id="24" name="文本框"/>
          <p:cNvSpPr>
            <a:spLocks noGrp="1"/>
          </p:cNvSpPr>
          <p:nvPr>
            <p:ph type="body" idx="1"/>
          </p:nvPr>
        </p:nvSpPr>
        <p:spPr>
          <a:xfrm rot="0">
            <a:off x="457200" y="1609416"/>
            <a:ext cx="7239000" cy="4846320"/>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100000"/>
              </a:lnSpc>
              <a:spcBef>
                <a:spcPts val="600"/>
              </a:spcBef>
              <a:spcAft>
                <a:spcPts val="0"/>
              </a:spcAft>
              <a:buNone/>
            </a:pPr>
            <a:r>
              <a:rPr lang="en-US" altLang="zh-CN" sz="2600" b="1" i="0" u="none" strike="noStrike" kern="1200" cap="none" spc="0" baseline="0">
                <a:solidFill>
                  <a:schemeClr val="tx1"/>
                </a:solidFill>
                <a:latin typeface="Trebuchet MS" pitchFamily="0" charset="0"/>
                <a:ea typeface="华文新魏" pitchFamily="0" charset="0"/>
                <a:cs typeface="Lucida Sans"/>
              </a:rPr>
              <a:t>Attrition Meaning:</a:t>
            </a:r>
            <a:endParaRPr lang="en-US" altLang="zh-CN" sz="2600" b="1" i="0" u="none" strike="noStrike" kern="1200" cap="none" spc="0" baseline="0">
              <a:solidFill>
                <a:schemeClr val="tx1"/>
              </a:solidFill>
              <a:latin typeface="Trebuchet MS" pitchFamily="0" charset="0"/>
              <a:ea typeface="华文新魏" pitchFamily="0" charset="0"/>
              <a:cs typeface="Lucida Sans"/>
            </a:endParaRPr>
          </a:p>
          <a:p>
            <a:pPr marL="274320" indent="-274320" algn="l">
              <a:lnSpc>
                <a:spcPct val="100000"/>
              </a:lnSpc>
              <a:spcBef>
                <a:spcPts val="600"/>
              </a:spcBef>
              <a:spcAft>
                <a:spcPts val="0"/>
              </a:spcAft>
              <a:buNone/>
            </a:pPr>
            <a:r>
              <a:rPr lang="en-US" altLang="zh-CN" sz="2600" b="0" i="0" u="none" strike="noStrike" kern="1200" cap="none" spc="0" baseline="0">
                <a:solidFill>
                  <a:schemeClr val="tx1"/>
                </a:solidFill>
                <a:latin typeface="Trebuchet MS" pitchFamily="0" charset="0"/>
                <a:ea typeface="华文新魏" pitchFamily="0" charset="0"/>
                <a:cs typeface="Lucida Sans"/>
              </a:rPr>
              <a:t>                Attrition </a:t>
            </a:r>
            <a:r>
              <a:rPr lang="en-US" altLang="zh-CN" sz="2600" b="0" i="0" u="none" strike="noStrike" kern="1200" cap="none" spc="0" baseline="0">
                <a:solidFill>
                  <a:schemeClr val="tx1"/>
                </a:solidFill>
                <a:latin typeface="Trebuchet MS" pitchFamily="0" charset="0"/>
                <a:ea typeface="华文新魏" pitchFamily="0" charset="0"/>
                <a:cs typeface="Lucida Sans"/>
              </a:rPr>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endParaRPr lang="en-US" altLang="zh-CN" sz="2600" b="0" i="0" u="none" strike="noStrike" kern="1200" cap="none" spc="0" baseline="0">
              <a:solidFill>
                <a:schemeClr val="tx1"/>
              </a:solidFill>
              <a:latin typeface="Trebuchet MS" pitchFamily="0" charset="0"/>
              <a:ea typeface="华文新魏" pitchFamily="0" charset="0"/>
              <a:cs typeface="Lucida Sans"/>
            </a:endParaRPr>
          </a:p>
          <a:p>
            <a:pPr marL="274320" indent="-274320" algn="l">
              <a:lnSpc>
                <a:spcPct val="100000"/>
              </a:lnSpc>
              <a:spcBef>
                <a:spcPts val="600"/>
              </a:spcBef>
              <a:spcAft>
                <a:spcPts val="0"/>
              </a:spcAft>
              <a:buClr>
                <a:schemeClr val="tx2"/>
              </a:buClr>
              <a:buSzPct val="73000"/>
              <a:buFont typeface="Wingdings 2" pitchFamily="0" charset="0"/>
              <a:buChar char=""/>
            </a:pPr>
            <a:endParaRPr lang="zh-CN" altLang="en-US" sz="2600" b="0" i="0" u="none" strike="noStrike" kern="1200" cap="none" spc="0" baseline="0">
              <a:solidFill>
                <a:schemeClr val="tx1"/>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73084381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文本框"/>
          <p:cNvSpPr>
            <a:spLocks noGrp="1"/>
          </p:cNvSpPr>
          <p:nvPr>
            <p:ph type="title"/>
          </p:nvPr>
        </p:nvSpPr>
        <p:spPr>
          <a:xfrm rot="0">
            <a:off x="500033" y="285728"/>
            <a:ext cx="82296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latin typeface="Trebuchet MS" pitchFamily="0" charset="0"/>
                <a:ea typeface="黑体" pitchFamily="0" charset="0"/>
                <a:cs typeface="Lucida Sans"/>
              </a:rPr>
              <a:t>EMPLOYEE ATTRITION VS EMPLOYEE TURNOVER</a:t>
            </a:r>
            <a:endParaRPr lang="zh-CN" altLang="en-US" sz="2800" b="1" i="0" u="none" strike="noStrike" kern="1200" cap="all" spc="0" baseline="0">
              <a:latin typeface="Trebuchet MS" pitchFamily="0" charset="0"/>
              <a:ea typeface="黑体" pitchFamily="0" charset="0"/>
              <a:cs typeface="Lucida Sans"/>
            </a:endParaRPr>
          </a:p>
        </p:txBody>
      </p:sp>
      <p:sp>
        <p:nvSpPr>
          <p:cNvPr id="26" name="文本框"/>
          <p:cNvSpPr>
            <a:spLocks noGrp="1"/>
          </p:cNvSpPr>
          <p:nvPr>
            <p:ph type="body" idx="1"/>
          </p:nvPr>
        </p:nvSpPr>
        <p:spPr>
          <a:xfrm rot="0">
            <a:off x="914400" y="1428736"/>
            <a:ext cx="8229600" cy="4740277"/>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80000"/>
              </a:lnSpc>
              <a:spcBef>
                <a:spcPts val="600"/>
              </a:spcBef>
              <a:spcAft>
                <a:spcPts val="0"/>
              </a:spcAft>
              <a:buNone/>
            </a:pPr>
            <a:endParaRPr lang="en-US" altLang="zh-CN" sz="2400" b="1" i="0" u="none" strike="noStrike" kern="1200" cap="none" spc="0" baseline="0">
              <a:solidFill>
                <a:schemeClr val="tx1"/>
              </a:solidFill>
              <a:latin typeface="Trebuchet MS" pitchFamily="0" charset="0"/>
              <a:ea typeface="华文新魏" pitchFamily="0" charset="0"/>
              <a:cs typeface="Lucida Sans"/>
            </a:endParaRPr>
          </a:p>
          <a:p>
            <a:pPr marL="274320" indent="-274320" algn="l">
              <a:lnSpc>
                <a:spcPct val="80000"/>
              </a:lnSpc>
              <a:spcBef>
                <a:spcPts val="600"/>
              </a:spcBef>
              <a:spcAft>
                <a:spcPts val="0"/>
              </a:spcAft>
              <a:buNone/>
            </a:pPr>
            <a:endParaRPr lang="en-US" altLang="zh-CN" sz="2400" b="1" i="0" u="none" strike="noStrike" kern="1200" cap="none" spc="0" baseline="0">
              <a:solidFill>
                <a:schemeClr val="tx1"/>
              </a:solidFill>
              <a:latin typeface="Trebuchet MS" pitchFamily="0" charset="0"/>
              <a:ea typeface="华文新魏" pitchFamily="0" charset="0"/>
              <a:cs typeface="Lucida Sans"/>
            </a:endParaRPr>
          </a:p>
          <a:p>
            <a:pPr marL="274320" indent="-274320" algn="l">
              <a:lnSpc>
                <a:spcPct val="80000"/>
              </a:lnSpc>
              <a:spcBef>
                <a:spcPts val="600"/>
              </a:spcBef>
              <a:spcAft>
                <a:spcPts val="0"/>
              </a:spcAft>
              <a:buClr>
                <a:schemeClr val="tx2"/>
              </a:buClr>
              <a:buSzPct val="73000"/>
              <a:buFont typeface="Wingdings 2" pitchFamily="0" charset="0"/>
              <a:buChar char=""/>
            </a:pPr>
            <a:r>
              <a:rPr lang="en-US" altLang="zh-CN" sz="2400" b="0" i="0" u="none" strike="noStrike" kern="1200" cap="none" spc="0" baseline="0">
                <a:solidFill>
                  <a:schemeClr val="tx1"/>
                </a:solidFill>
                <a:latin typeface="Trebuchet MS" pitchFamily="0" charset="0"/>
                <a:ea typeface="华文新魏" pitchFamily="0" charset="0"/>
                <a:cs typeface="Lucida Sans"/>
              </a:rPr>
              <a:t>Although similar, employee attrition and employee turnover are not the same. </a:t>
            </a:r>
            <a:endParaRPr lang="en-US" altLang="zh-CN" sz="2400" b="0" i="0" u="none" strike="noStrike" kern="1200" cap="none" spc="0" baseline="0">
              <a:solidFill>
                <a:schemeClr val="tx1"/>
              </a:solidFill>
              <a:latin typeface="Trebuchet MS" pitchFamily="0" charset="0"/>
              <a:ea typeface="华文新魏" pitchFamily="0" charset="0"/>
              <a:cs typeface="Lucida Sans"/>
            </a:endParaRPr>
          </a:p>
          <a:p>
            <a:pPr marL="274320" indent="-274320" algn="l">
              <a:lnSpc>
                <a:spcPct val="80000"/>
              </a:lnSpc>
              <a:spcBef>
                <a:spcPts val="600"/>
              </a:spcBef>
              <a:spcAft>
                <a:spcPts val="0"/>
              </a:spcAft>
              <a:buClr>
                <a:schemeClr val="tx2"/>
              </a:buClr>
              <a:buSzPct val="73000"/>
              <a:buFont typeface="Wingdings 2" pitchFamily="0" charset="0"/>
              <a:buChar char=""/>
            </a:pPr>
            <a:r>
              <a:rPr lang="en-US" altLang="zh-CN" sz="2400" b="0" i="0" u="none" strike="noStrike" kern="1200" cap="none" spc="0" baseline="0">
                <a:solidFill>
                  <a:schemeClr val="tx1"/>
                </a:solidFill>
                <a:latin typeface="Trebuchet MS" pitchFamily="0" charset="0"/>
                <a:ea typeface="华文新魏" pitchFamily="0" charset="0"/>
                <a:cs typeface="Lucida Sans"/>
              </a:rPr>
              <a:t>The biggest difference between employee attrition and employee turnover is that turnover takes into account all terminations. This includes positions that are refilled. </a:t>
            </a:r>
            <a:endParaRPr lang="en-US" altLang="zh-CN" sz="2400" b="0" i="0" u="none" strike="noStrike" kern="1200" cap="none" spc="0" baseline="0">
              <a:solidFill>
                <a:schemeClr val="tx1"/>
              </a:solidFill>
              <a:latin typeface="Trebuchet MS" pitchFamily="0" charset="0"/>
              <a:ea typeface="华文新魏" pitchFamily="0" charset="0"/>
              <a:cs typeface="Lucida Sans"/>
            </a:endParaRPr>
          </a:p>
          <a:p>
            <a:pPr marL="274320" indent="-274320" algn="l">
              <a:lnSpc>
                <a:spcPct val="80000"/>
              </a:lnSpc>
              <a:spcBef>
                <a:spcPts val="600"/>
              </a:spcBef>
              <a:spcAft>
                <a:spcPts val="0"/>
              </a:spcAft>
              <a:buClr>
                <a:schemeClr val="tx2"/>
              </a:buClr>
              <a:buSzPct val="73000"/>
              <a:buFont typeface="Wingdings 2" pitchFamily="0" charset="0"/>
              <a:buChar char=""/>
            </a:pPr>
            <a:r>
              <a:rPr lang="en-US" altLang="zh-CN" sz="2400" b="0" i="0" u="none" strike="noStrike" kern="1200" cap="none" spc="0" baseline="0">
                <a:solidFill>
                  <a:schemeClr val="tx1"/>
                </a:solidFill>
                <a:latin typeface="Trebuchet MS" pitchFamily="0" charset="0"/>
                <a:ea typeface="华文新魏" pitchFamily="0" charset="0"/>
                <a:cs typeface="Lucida Sans"/>
              </a:rPr>
              <a:t>On the other hand, employee attrition includes all long-term vacancies and position eliminations. </a:t>
            </a:r>
            <a:endParaRPr lang="en-US" altLang="zh-CN" sz="2400" b="0" i="0" u="none" strike="noStrike" kern="1200" cap="none" spc="0" baseline="0">
              <a:solidFill>
                <a:schemeClr val="tx1"/>
              </a:solidFill>
              <a:latin typeface="Trebuchet MS" pitchFamily="0" charset="0"/>
              <a:ea typeface="华文新魏" pitchFamily="0" charset="0"/>
              <a:cs typeface="Lucida Sans"/>
            </a:endParaRPr>
          </a:p>
          <a:p>
            <a:pPr marL="274320" indent="-274320" algn="l">
              <a:lnSpc>
                <a:spcPct val="80000"/>
              </a:lnSpc>
              <a:spcBef>
                <a:spcPts val="600"/>
              </a:spcBef>
              <a:spcAft>
                <a:spcPts val="0"/>
              </a:spcAft>
              <a:buClr>
                <a:schemeClr val="tx2"/>
              </a:buClr>
              <a:buSzPct val="73000"/>
              <a:buFont typeface="Wingdings 2" pitchFamily="0" charset="0"/>
              <a:buChar char=""/>
            </a:pPr>
            <a:r>
              <a:rPr lang="en-US" altLang="zh-CN" sz="2400" b="0" i="0" u="none" strike="noStrike" kern="1200" cap="none" spc="0" baseline="0">
                <a:solidFill>
                  <a:schemeClr val="tx1"/>
                </a:solidFill>
                <a:latin typeface="Trebuchet MS" pitchFamily="0" charset="0"/>
                <a:ea typeface="华文新魏" pitchFamily="0" charset="0"/>
                <a:cs typeface="Lucida Sans"/>
              </a:rPr>
              <a:t>For this reason, it’s possible to have high employee turnover rates and still have a growing company. But if your attrition rates are consistently high, your company is likely shrinking in size. </a:t>
            </a:r>
            <a:endParaRPr lang="en-US" altLang="zh-CN" sz="2400" b="0" i="0" u="none" strike="noStrike" kern="1200" cap="none" spc="0" baseline="0">
              <a:solidFill>
                <a:schemeClr val="tx1"/>
              </a:solidFill>
              <a:latin typeface="Trebuchet MS" pitchFamily="0" charset="0"/>
              <a:ea typeface="华文新魏" pitchFamily="0" charset="0"/>
              <a:cs typeface="Lucida Sans"/>
            </a:endParaRPr>
          </a:p>
          <a:p>
            <a:pPr marL="274320" indent="-274320" algn="l">
              <a:lnSpc>
                <a:spcPct val="80000"/>
              </a:lnSpc>
              <a:spcBef>
                <a:spcPts val="600"/>
              </a:spcBef>
              <a:spcAft>
                <a:spcPts val="0"/>
              </a:spcAft>
              <a:buNone/>
            </a:pPr>
            <a:endParaRPr lang="en-US" altLang="zh-CN" sz="2400" b="0" i="0" u="none" strike="noStrike" kern="1200" cap="none" spc="0" baseline="0">
              <a:solidFill>
                <a:schemeClr val="tx1"/>
              </a:solidFill>
              <a:latin typeface="Trebuchet MS" pitchFamily="0" charset="0"/>
              <a:ea typeface="华文新魏" pitchFamily="0" charset="0"/>
              <a:cs typeface="Lucida Sans"/>
            </a:endParaRPr>
          </a:p>
          <a:p>
            <a:pPr marL="274320" indent="-274320" algn="l">
              <a:lnSpc>
                <a:spcPct val="80000"/>
              </a:lnSpc>
              <a:spcBef>
                <a:spcPts val="600"/>
              </a:spcBef>
              <a:spcAft>
                <a:spcPts val="0"/>
              </a:spcAft>
              <a:buClr>
                <a:schemeClr val="tx2"/>
              </a:buClr>
              <a:buSzPct val="73000"/>
              <a:buFont typeface="Wingdings 2" pitchFamily="0" charset="0"/>
              <a:buChar char=""/>
            </a:pPr>
            <a:endParaRPr lang="zh-CN" altLang="en-US" sz="2400" b="0" i="0" u="none" strike="noStrike" kern="1200" cap="none" spc="0" baseline="0">
              <a:solidFill>
                <a:schemeClr val="tx1"/>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72355119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1" name="图片" descr="C:\Users\P.T.LEE CNASC\AppData\Local\Packages\Microsoft.Windows.Photos_8wekyb3d8bbwe\TempState\ShareServiceTempFolder\Employee-Attrition-04.jpeg"/>
          <p:cNvPicPr>
            <a:picLocks noChangeAspect="1"/>
          </p:cNvPicPr>
          <p:nvPr/>
        </p:nvPicPr>
        <p:blipFill>
          <a:blip r:embed="rId1" cstate="print"/>
          <a:stretch>
            <a:fillRect/>
          </a:stretch>
        </p:blipFill>
        <p:spPr>
          <a:xfrm rot="0">
            <a:off x="714348" y="2143116"/>
            <a:ext cx="7648575" cy="2886074"/>
          </a:xfrm>
          <a:prstGeom prst="rect"/>
          <a:noFill/>
          <a:ln w="12700" cmpd="sng" cap="flat">
            <a:noFill/>
            <a:prstDash val="solid"/>
            <a:miter/>
          </a:ln>
        </p:spPr>
      </p:pic>
      <p:sp>
        <p:nvSpPr>
          <p:cNvPr id="32" name="矩形"/>
          <p:cNvSpPr>
            <a:spLocks/>
          </p:cNvSpPr>
          <p:nvPr/>
        </p:nvSpPr>
        <p:spPr>
          <a:xfrm rot="0">
            <a:off x="500033" y="642917"/>
            <a:ext cx="2727121" cy="634365"/>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rebuchet MS" pitchFamily="0" charset="0"/>
                <a:ea typeface="华文新魏" pitchFamily="0" charset="0"/>
                <a:cs typeface="Trebuchet MS" pitchFamily="0" charset="0"/>
              </a:rPr>
              <a:t>Attrition Rate:</a:t>
            </a:r>
            <a:endParaRPr lang="zh-CN" altLang="en-US" sz="3600" b="1"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5677223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33" name="Table"/>
          <p:cNvGraphicFramePr>
            <a:graphicFrameLocks noGrp="1"/>
          </p:cNvGraphicFramePr>
          <p:nvPr>
            <p:extLst>
              <p:ext uri="{D42A27DB-BD31-4B8C-83A1-F6EECF244321}"/>
            </p:extLst>
          </p:nvPr>
        </p:nvGraphicFramePr>
        <p:xfrm>
          <a:off x="2428860" y="1071546"/>
          <a:ext cx="4131325" cy="5563960"/>
        </p:xfrm>
        <a:graphic>
          <a:graphicData uri="http://schemas.openxmlformats.org/drawingml/2006/table">
            <a:tbl>
              <a:tblPr bandRow="1">
                <a:noFill/>
              </a:tblPr>
              <a:tblGrid>
                <a:gridCol w="1500183"/>
                <a:gridCol w="2631117"/>
              </a:tblGrid>
              <a:tr h="3058850">
                <a:tc>
                  <a:txBody>
                    <a:bodyPr/>
                    <a:lstStyle/>
                    <a:p>
                      <a:pPr marL="0" indent="0" algn="l" eaLnBrk="1" latinLnBrk="0" hangingPunct="1">
                        <a:lnSpc>
                          <a:spcPct val="100000"/>
                        </a:lnSpc>
                        <a:spcBef>
                          <a:spcPts val="0"/>
                        </a:spcBef>
                        <a:spcAft>
                          <a:spcPts val="0"/>
                        </a:spcAft>
                        <a:buNone/>
                      </a:pPr>
                      <a:r>
                        <a:rPr lang="en-US" altLang="zh-CN" sz="1100" b="1" i="0" u="none" strike="noStrike" kern="1200" cap="none" spc="0" baseline="0">
                          <a:solidFill>
                            <a:schemeClr val="tx1"/>
                          </a:solidFill>
                          <a:latin typeface="Trebuchet MS" pitchFamily="0" charset="0"/>
                          <a:ea typeface="华文新魏" pitchFamily="0" charset="0"/>
                          <a:cs typeface="Trebuchet MS" pitchFamily="0" charset="0"/>
                        </a:rPr>
                        <a:t>Voluntary attrition</a:t>
                      </a:r>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a:txBody>
                  <a:tcPr marL="48958" marT="24472" marR="48958" marB="24472" vert="horz" anchor="ctr">
                    <a:lnL w="9525">
                      <a:solidFill>
                        <a:srgbClr val="E81CED"/>
                      </a:solidFill>
                      <a:prstDash val="solid"/>
                      <a:headEnd type="none" w="med" len="med"/>
                      <a:tailEnd type="none" w="med" len="med"/>
                    </a:lnL>
                    <a:lnR w="9525">
                      <a:solidFill>
                        <a:srgbClr val="C01FED"/>
                      </a:solidFill>
                      <a:prstDash val="solid"/>
                      <a:headEnd type="none" w="med" len="med"/>
                      <a:tailEnd type="none" w="med" len="med"/>
                    </a:lnR>
                    <a:lnT w="9525">
                      <a:solidFill>
                        <a:srgbClr val="E81CED"/>
                      </a:solidFill>
                      <a:prstDash val="solid"/>
                      <a:headEnd type="none" w="med" len="med"/>
                      <a:tailEnd type="none" w="med" len="med"/>
                    </a:lnT>
                    <a:lnB w="9525">
                      <a:solidFill>
                        <a:srgbClr val="C01FED"/>
                      </a:solidFill>
                      <a:prstDash val="solid"/>
                      <a:headEnd type="none" w="med" len="med"/>
                      <a:tailEnd type="none" w="med" len="med"/>
                    </a:lnB>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chemeClr val="tx1"/>
                          </a:solidFill>
                          <a:latin typeface="Trebuchet MS" pitchFamily="0" charset="0"/>
                          <a:ea typeface="华文新魏" pitchFamily="0" charset="0"/>
                          <a:cs typeface="Trebuchet MS" pitchFamily="0" charset="0"/>
                        </a:rPr>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a:txBody>
                  <a:tcPr marL="48958" marT="24472" marR="48958" marB="24472" vert="horz" anchor="ctr">
                    <a:lnL w="9525">
                      <a:solidFill>
                        <a:srgbClr val="C01FED"/>
                      </a:solidFill>
                      <a:prstDash val="solid"/>
                      <a:headEnd type="none" w="med" len="med"/>
                      <a:tailEnd type="none" w="med" len="med"/>
                    </a:lnL>
                    <a:lnR w="9525">
                      <a:solidFill>
                        <a:srgbClr val="C01FED"/>
                      </a:solidFill>
                      <a:prstDash val="solid"/>
                      <a:headEnd type="none" w="med" len="med"/>
                      <a:tailEnd type="none" w="med" len="med"/>
                    </a:lnR>
                    <a:lnT w="9525">
                      <a:solidFill>
                        <a:srgbClr val="C01FED"/>
                      </a:solidFill>
                      <a:prstDash val="solid"/>
                      <a:headEnd type="none" w="med" len="med"/>
                      <a:tailEnd type="none" w="med" len="med"/>
                    </a:lnT>
                    <a:lnB w="9525">
                      <a:solidFill>
                        <a:srgbClr val="E01EED"/>
                      </a:solidFill>
                      <a:prstDash val="solid"/>
                      <a:headEnd type="none" w="med" len="med"/>
                      <a:tailEnd type="none" w="med" len="med"/>
                    </a:lnB>
                  </a:tcPr>
                </a:tc>
              </a:tr>
              <a:tr h="2334938">
                <a:tc>
                  <a:txBody>
                    <a:bodyPr/>
                    <a:lstStyle/>
                    <a:p>
                      <a:pPr marL="0" indent="0" algn="l" eaLnBrk="1" latinLnBrk="0" hangingPunct="1">
                        <a:lnSpc>
                          <a:spcPct val="100000"/>
                        </a:lnSpc>
                        <a:spcBef>
                          <a:spcPts val="0"/>
                        </a:spcBef>
                        <a:spcAft>
                          <a:spcPts val="0"/>
                        </a:spcAft>
                        <a:buNone/>
                      </a:pPr>
                      <a:r>
                        <a:rPr lang="en-US" altLang="zh-CN" sz="1100" b="1" i="0" u="none" strike="noStrike" kern="1200" cap="none" spc="0" baseline="0">
                          <a:solidFill>
                            <a:schemeClr val="tx1"/>
                          </a:solidFill>
                          <a:latin typeface="Trebuchet MS" pitchFamily="0" charset="0"/>
                          <a:ea typeface="华文新魏" pitchFamily="0" charset="0"/>
                          <a:cs typeface="Trebuchet MS" pitchFamily="0" charset="0"/>
                        </a:rPr>
                        <a:t>Involuntary attrition</a:t>
                      </a:r>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a:txBody>
                  <a:tcPr marL="48958" marT="24472" marR="48958" marB="24472" vert="horz" anchor="ctr">
                    <a:lnL w="9525">
                      <a:solidFill>
                        <a:srgbClr val="C01FED"/>
                      </a:solidFill>
                      <a:prstDash val="solid"/>
                      <a:headEnd type="none" w="med" len="med"/>
                      <a:tailEnd type="none" w="med" len="med"/>
                    </a:lnL>
                    <a:lnR w="9525">
                      <a:solidFill>
                        <a:srgbClr val="E01EED"/>
                      </a:solidFill>
                      <a:prstDash val="solid"/>
                      <a:headEnd type="none" w="med" len="med"/>
                      <a:tailEnd type="none" w="med" len="med"/>
                    </a:lnR>
                    <a:lnT w="9525">
                      <a:solidFill>
                        <a:srgbClr val="C01FED"/>
                      </a:solidFill>
                      <a:prstDash val="solid"/>
                      <a:headEnd type="none" w="med" len="med"/>
                      <a:tailEnd type="none" w="med" len="med"/>
                    </a:lnT>
                    <a:lnB w="9525">
                      <a:solidFill>
                        <a:srgbClr val="C01FED"/>
                      </a:solidFill>
                      <a:prstDash val="solid"/>
                      <a:headEnd type="none" w="med" len="med"/>
                      <a:tailEnd type="none" w="med" len="med"/>
                    </a:lnB>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chemeClr val="tx1"/>
                          </a:solidFill>
                          <a:latin typeface="Trebuchet MS" pitchFamily="0" charset="0"/>
                          <a:ea typeface="华文新魏" pitchFamily="0" charset="0"/>
                          <a:cs typeface="Trebuchet MS" pitchFamily="0" charset="0"/>
                        </a:rPr>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zh-CN" altLang="en-US" sz="1100" b="0" i="0" u="none" strike="noStrike" kern="1200" cap="none" spc="0" baseline="0">
                          <a:solidFill>
                            <a:schemeClr val="tx1"/>
                          </a:solidFill>
                          <a:latin typeface="Trebuchet MS" pitchFamily="0" charset="0"/>
                          <a:ea typeface="华文新魏" pitchFamily="0" charset="0"/>
                          <a:cs typeface="Trebuchet MS" pitchFamily="0" charset="0"/>
                        </a:rPr>
                      </a:br>
                      <a:br>
                        <a:rPr lang="zh-CN" altLang="en-US" sz="1100" b="0" i="0" u="none" strike="noStrike" kern="1200" cap="none" spc="0" baseline="0">
                          <a:solidFill>
                            <a:schemeClr val="tx1"/>
                          </a:solidFill>
                          <a:latin typeface="Trebuchet MS" pitchFamily="0" charset="0"/>
                          <a:ea typeface="华文新魏" pitchFamily="0" charset="0"/>
                          <a:cs typeface="Trebuchet MS" pitchFamily="0" charset="0"/>
                        </a:rPr>
                      </a:br>
                      <a:r>
                        <a:rPr lang="en-US" altLang="zh-CN" sz="1100" b="0" i="0" u="none" strike="noStrike" kern="1200" cap="none" spc="0" baseline="0">
                          <a:solidFill>
                            <a:schemeClr val="tx1"/>
                          </a:solidFill>
                          <a:latin typeface="Trebuchet MS" pitchFamily="0" charset="0"/>
                          <a:ea typeface="华文新魏" pitchFamily="0" charset="0"/>
                          <a:cs typeface="Trebuchet MS" pitchFamily="0" charset="0"/>
                        </a:rPr>
                        <a:t>In termination for cause cases, such as poor performance or </a:t>
                      </a:r>
                      <a:r>
                        <a:rPr lang="en-US" altLang="zh-CN" sz="1100" b="0" i="0" u="none" strike="noStrike" kern="1200" cap="none" spc="0" baseline="0">
                          <a:solidFill>
                            <a:schemeClr val="tx1"/>
                          </a:solidFill>
                          <a:latin typeface="Trebuchet MS" pitchFamily="0" charset="0"/>
                          <a:ea typeface="华文新魏" pitchFamily="0" charset="0"/>
                          <a:cs typeface="Trebuchet MS" pitchFamily="0" charset="0"/>
                          <a:hlinkClick r:id="rId1"/>
                        </a:rPr>
                        <a:t>misconduct</a:t>
                      </a:r>
                      <a:r>
                        <a:rPr lang="en-US" altLang="zh-CN" sz="1100" b="0" i="0" u="none" strike="noStrike" kern="1200" cap="none" spc="0" baseline="0">
                          <a:solidFill>
                            <a:schemeClr val="tx1"/>
                          </a:solidFill>
                          <a:latin typeface="Trebuchet MS" pitchFamily="0" charset="0"/>
                          <a:ea typeface="华文新魏" pitchFamily="0" charset="0"/>
                          <a:cs typeface="Trebuchet MS" pitchFamily="0" charset="0"/>
                        </a:rPr>
                        <a:t>, </a:t>
                      </a:r>
                      <a:r>
                        <a:rPr lang="en-US" altLang="zh-CN" sz="1100" b="0" i="0" u="none" strike="noStrike" kern="1200" cap="none" spc="0" baseline="0">
                          <a:solidFill>
                            <a:schemeClr val="tx1"/>
                          </a:solidFill>
                          <a:latin typeface="Trebuchet MS" pitchFamily="0" charset="0"/>
                          <a:ea typeface="华文新魏" pitchFamily="0" charset="0"/>
                          <a:cs typeface="Trebuchet MS" pitchFamily="0" charset="0"/>
                        </a:rPr>
                        <a:t>the employer may decide afterward to leave the job vacant.</a:t>
                      </a:r>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a:txBody>
                  <a:tcPr marL="48958" marT="24472" marR="48958" marB="24472" vert="horz" anchor="ctr">
                    <a:lnL w="9525">
                      <a:solidFill>
                        <a:srgbClr val="E01EED"/>
                      </a:solidFill>
                      <a:prstDash val="solid"/>
                      <a:headEnd type="none" w="med" len="med"/>
                      <a:tailEnd type="none" w="med" len="med"/>
                    </a:lnL>
                    <a:lnR w="9525">
                      <a:solidFill>
                        <a:srgbClr val="E01EED"/>
                      </a:solidFill>
                      <a:prstDash val="solid"/>
                      <a:headEnd type="none" w="med" len="med"/>
                      <a:tailEnd type="none" w="med" len="med"/>
                    </a:lnR>
                    <a:lnT w="9525">
                      <a:solidFill>
                        <a:srgbClr val="E01EED"/>
                      </a:solidFill>
                      <a:prstDash val="solid"/>
                      <a:headEnd type="none" w="med" len="med"/>
                      <a:tailEnd type="none" w="med" len="med"/>
                    </a:lnT>
                    <a:lnB w="9525">
                      <a:solidFill>
                        <a:srgbClr val="E01EED"/>
                      </a:solidFill>
                      <a:prstDash val="solid"/>
                      <a:headEnd type="none" w="med" len="med"/>
                      <a:tailEnd type="none" w="med" len="med"/>
                    </a:lnB>
                  </a:tcPr>
                </a:tc>
              </a:tr>
            </a:tbl>
          </a:graphicData>
        </a:graphic>
      </p:graphicFrame>
      <p:sp>
        <p:nvSpPr>
          <p:cNvPr id="34" name="矩形"/>
          <p:cNvSpPr>
            <a:spLocks/>
          </p:cNvSpPr>
          <p:nvPr/>
        </p:nvSpPr>
        <p:spPr>
          <a:xfrm rot="0">
            <a:off x="0" y="0"/>
            <a:ext cx="184731" cy="3477875"/>
          </a:xfrm>
          <a:prstGeom prst="rect"/>
          <a:solidFill>
            <a:srgbClr val="FFFFFF"/>
          </a:solidFill>
          <a:ln w="9525" cmpd="sng" cap="flat">
            <a:noFill/>
            <a:prstDash val="solid"/>
            <a:miter/>
          </a:ln>
        </p:spPr>
      </p:sp>
      <p:sp>
        <p:nvSpPr>
          <p:cNvPr id="35" name="矩形"/>
          <p:cNvSpPr>
            <a:spLocks/>
          </p:cNvSpPr>
          <p:nvPr/>
        </p:nvSpPr>
        <p:spPr>
          <a:xfrm rot="0">
            <a:off x="3162767" y="285728"/>
            <a:ext cx="2818464"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rebuchet MS" pitchFamily="0" charset="0"/>
                <a:ea typeface="华文新魏" pitchFamily="0" charset="0"/>
                <a:cs typeface="Trebuchet MS" pitchFamily="0" charset="0"/>
              </a:rPr>
              <a:t>Types of employee attrition</a:t>
            </a:r>
            <a:endParaRPr lang="zh-CN" altLang="en-US" sz="1800" b="1"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2582242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矩形"/>
          <p:cNvSpPr>
            <a:spLocks/>
          </p:cNvSpPr>
          <p:nvPr/>
        </p:nvSpPr>
        <p:spPr>
          <a:xfrm rot="0">
            <a:off x="857224" y="1571612"/>
            <a:ext cx="7858180" cy="3472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rebuchet MS" pitchFamily="0" charset="0"/>
              </a:rPr>
              <a:t>How to calculate employee attrition </a:t>
            </a:r>
            <a:r>
              <a:rPr lang="en-US" altLang="zh-CN" sz="2800" b="1" i="0" u="none" strike="noStrike" kern="1200" cap="none" spc="0" baseline="0">
                <a:solidFill>
                  <a:schemeClr val="tx1"/>
                </a:solidFill>
                <a:latin typeface="Trebuchet MS" pitchFamily="0" charset="0"/>
                <a:ea typeface="华文新魏" pitchFamily="0" charset="0"/>
                <a:cs typeface="Trebuchet MS" pitchFamily="0" charset="0"/>
              </a:rPr>
              <a:t>rate:                                                                 </a:t>
            </a:r>
            <a:endParaRPr lang="en-US" altLang="zh-CN" sz="2800" b="1"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                                                                                                                              Calculating </a:t>
            </a: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a company’s employee attrition rate is fairly easy. Below is a practical example: </a:t>
            </a: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To start, find the average number of employees. We’ll use 95 people for the purpose of our example. </a:t>
            </a: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Next, let’s work on an average by month. </a:t>
            </a: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Now, consider the number of employees who left unfilled positions over the course of the particular month. For our example, we will use 8. Now divide 8 by 95 to reach the average headcount: 0.0842.</a:t>
            </a:r>
            <a:endParaRPr lang="en-US" altLang="zh-CN" sz="20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rebuchet MS" pitchFamily="0" charset="0"/>
                <a:ea typeface="华文新魏" pitchFamily="0" charset="0"/>
                <a:cs typeface="Trebuchet MS" pitchFamily="0" charset="0"/>
              </a:rPr>
              <a:t>Next, multiply this average by 100 = 8.42%. </a:t>
            </a:r>
            <a:endParaRPr lang="zh-CN" altLang="en-US" sz="20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4038779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457200" y="320040"/>
            <a:ext cx="72390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800" b="1" i="0" u="none" strike="noStrike" kern="1200" cap="all" spc="0" baseline="0">
                <a:latin typeface="Trebuchet MS" pitchFamily="0" charset="0"/>
                <a:ea typeface="黑体" pitchFamily="0" charset="0"/>
                <a:cs typeface="Lucida Sans"/>
              </a:rPr>
              <a:t>ATTRITION </a:t>
            </a:r>
            <a:endParaRPr lang="zh-CN" altLang="en-US" sz="4800" b="1" i="0" u="none" strike="noStrike" kern="1200" cap="all" spc="0" baseline="0">
              <a:latin typeface="Trebuchet MS" pitchFamily="0" charset="0"/>
              <a:ea typeface="黑体" pitchFamily="0" charset="0"/>
              <a:cs typeface="Lucida Sans"/>
            </a:endParaRPr>
          </a:p>
        </p:txBody>
      </p:sp>
      <p:pic>
        <p:nvPicPr>
          <p:cNvPr id="38" name="图片" descr="maxresdefault.jpg"/>
          <p:cNvPicPr>
            <a:picLocks noChangeAspect="1"/>
          </p:cNvPicPr>
          <p:nvPr/>
        </p:nvPicPr>
        <p:blipFill>
          <a:blip r:embed="rId1" cstate="print"/>
          <a:stretch>
            <a:fillRect/>
          </a:stretch>
        </p:blipFill>
        <p:spPr>
          <a:xfrm rot="0">
            <a:off x="548922" y="1481138"/>
            <a:ext cx="8046155" cy="4525961"/>
          </a:xfrm>
          <a:prstGeom prst="rect"/>
          <a:noFill/>
          <a:ln w="12700" cmpd="sng" cap="flat">
            <a:noFill/>
            <a:prstDash val="solid"/>
            <a:miter/>
          </a:ln>
        </p:spPr>
      </p:pic>
    </p:spTree>
    <p:extLst>
      <p:ext uri="{BB962C8B-B14F-4D97-AF65-F5344CB8AC3E}">
        <p14:creationId xmlns:p14="http://schemas.microsoft.com/office/powerpoint/2010/main" val="58464581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矩形"/>
          <p:cNvSpPr>
            <a:spLocks/>
          </p:cNvSpPr>
          <p:nvPr/>
        </p:nvSpPr>
        <p:spPr>
          <a:xfrm rot="0">
            <a:off x="1428728" y="1571612"/>
            <a:ext cx="6143667" cy="37856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If a certain position has become unnecessary, it can be eliminated when the person currently filling it leaves or transfers.</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When financial struggles or redirection of the business require reducing labor costs, not filling vacant roles can be the starting point.</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Dividing the responsibilities of an unfilled position to other team members can provide new opportunities for growth and development. </a:t>
            </a:r>
            <a:endParaRPr lang="zh-CN" altLang="en-US" sz="24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40" name="矩形"/>
          <p:cNvSpPr>
            <a:spLocks/>
          </p:cNvSpPr>
          <p:nvPr/>
        </p:nvSpPr>
        <p:spPr>
          <a:xfrm rot="0">
            <a:off x="1571604" y="428604"/>
            <a:ext cx="6325208" cy="584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rebuchet MS" pitchFamily="0" charset="0"/>
                <a:ea typeface="华文新魏" pitchFamily="0" charset="0"/>
                <a:cs typeface="Trebuchet MS" pitchFamily="0" charset="0"/>
              </a:rPr>
              <a:t>Is </a:t>
            </a:r>
            <a:r>
              <a:rPr lang="en-US" altLang="zh-CN" sz="3200" b="1" i="0" u="none" strike="noStrike" kern="1200" cap="none" spc="0" baseline="0">
                <a:solidFill>
                  <a:schemeClr val="tx1"/>
                </a:solidFill>
                <a:latin typeface="Trebuchet MS" pitchFamily="0" charset="0"/>
                <a:ea typeface="华文新魏" pitchFamily="0" charset="0"/>
                <a:cs typeface="Trebuchet MS" pitchFamily="0" charset="0"/>
              </a:rPr>
              <a:t>employee attrition always bad?</a:t>
            </a:r>
            <a:endParaRPr lang="zh-CN" altLang="en-US" sz="3200" b="1"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50899562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矩形"/>
          <p:cNvSpPr>
            <a:spLocks/>
          </p:cNvSpPr>
          <p:nvPr/>
        </p:nvSpPr>
        <p:spPr>
          <a:xfrm rot="0">
            <a:off x="1428728" y="1571612"/>
            <a:ext cx="6143667" cy="37856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If a certain position has become unnecessary, it can be eliminated when the person currently filling it leaves or transfers.</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When financial struggles or redirection of the business require reducing labor costs, not filling vacant roles can be the starting point.</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Dividing the responsibilities of an unfilled position to other team members can provide new opportunities for growth and development. </a:t>
            </a:r>
            <a:endParaRPr lang="zh-CN" altLang="en-US" sz="24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42" name="矩形"/>
          <p:cNvSpPr>
            <a:spLocks/>
          </p:cNvSpPr>
          <p:nvPr/>
        </p:nvSpPr>
        <p:spPr>
          <a:xfrm rot="0">
            <a:off x="1571604" y="428604"/>
            <a:ext cx="6325208" cy="584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rebuchet MS" pitchFamily="0" charset="0"/>
                <a:ea typeface="华文新魏" pitchFamily="0" charset="0"/>
                <a:cs typeface="Trebuchet MS" pitchFamily="0" charset="0"/>
              </a:rPr>
              <a:t>Is </a:t>
            </a:r>
            <a:r>
              <a:rPr lang="en-US" altLang="zh-CN" sz="3200" b="1" i="0" u="none" strike="noStrike" kern="1200" cap="none" spc="0" baseline="0">
                <a:solidFill>
                  <a:schemeClr val="tx1"/>
                </a:solidFill>
                <a:latin typeface="Trebuchet MS" pitchFamily="0" charset="0"/>
                <a:ea typeface="华文新魏" pitchFamily="0" charset="0"/>
                <a:cs typeface="Trebuchet MS" pitchFamily="0" charset="0"/>
              </a:rPr>
              <a:t>employee attrition always bad?</a:t>
            </a:r>
            <a:endParaRPr lang="zh-CN" altLang="en-US" sz="3200" b="1"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8104591"/>
      </p:ext>
    </p:extLst>
  </p:cSld>
  <p:clrMapOvr>
    <a:masterClrMapping/>
  </p:clrMapOvr>
</p:sld>
</file>

<file path=ppt/theme/theme1.xml><?xml version="1.0" encoding="utf-8"?>
<a:theme xmlns:a="http://schemas.openxmlformats.org/drawingml/2006/main" name="Opulen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
        <a:ea typeface=""/>
        <a:cs typeface=""/>
      </a:majorFont>
      <a:minorFont>
        <a:latin typeface=""/>
        <a:ea typeface=""/>
        <a:cs typeface=""/>
      </a:minorFont>
    </a:fontScheme>
    <a:fmtScheme name="Opulen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ATTRITION</dc:title>
  <dc:creator>P.T.LEE CNASC</dc:creator>
  <cp:lastModifiedBy>root</cp:lastModifiedBy>
  <cp:revision>6</cp:revision>
  <dcterms:created xsi:type="dcterms:W3CDTF">2024-08-23T08:08:26Z</dcterms:created>
  <dcterms:modified xsi:type="dcterms:W3CDTF">2024-09-25T07:30:11Z</dcterms:modified>
</cp:coreProperties>
</file>