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nesh\Desktop\jupyter%20notebook\BDM_P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nesh\Desktop\jupyter%20notebook\BDM_P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[BDM_PRO.xlsx]Sheet1!PivotTable13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Milk Seller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Sheet1!$L$3</c:f>
              <c:strCache>
                <c:ptCount val="1"/>
                <c:pt idx="0">
                  <c:v>Total</c:v>
                </c:pt>
              </c:strCache>
            </c:strRef>
          </c:tx>
          <c:explosion val="8"/>
          <c:dPt>
            <c:idx val="0"/>
            <c:bubble3D val="0"/>
            <c:explosion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484-4A1B-ACF0-44A8DC2450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484-4A1B-ACF0-44A8DC24507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Sheet1!$K$4:$K$6</c:f>
              <c:strCache>
                <c:ptCount val="2"/>
                <c:pt idx="0">
                  <c:v>Buffalo</c:v>
                </c:pt>
                <c:pt idx="1">
                  <c:v>Cow</c:v>
                </c:pt>
              </c:strCache>
            </c:strRef>
          </c:cat>
          <c:val>
            <c:numRef>
              <c:f>Sheet1!$L$4:$L$6</c:f>
              <c:numCache>
                <c:formatCode>General</c:formatCode>
                <c:ptCount val="2"/>
                <c:pt idx="0">
                  <c:v>3904</c:v>
                </c:pt>
                <c:pt idx="1">
                  <c:v>1568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84-4A1B-ACF0-44A8DC245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[BDM_PRO.xlsx]Sheet10!PivotTable12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Volume vs</a:t>
            </a:r>
            <a:r>
              <a:rPr lang="en-IN" baseline="0"/>
              <a:t> Date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069331901819792E-2"/>
          <c:y val="0.11822107973911472"/>
          <c:w val="0.79736474992531747"/>
          <c:h val="0.56582538832681939"/>
        </c:manualLayout>
      </c:layout>
      <c:lineChart>
        <c:grouping val="standar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Buffalo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Sheet10!$A$5:$A$35</c:f>
              <c:strCache>
                <c:ptCount val="30"/>
                <c:pt idx="0">
                  <c:v>01-10-2022</c:v>
                </c:pt>
                <c:pt idx="1">
                  <c:v>02-10-2022</c:v>
                </c:pt>
                <c:pt idx="2">
                  <c:v>03-10-2022</c:v>
                </c:pt>
                <c:pt idx="3">
                  <c:v>04-10-2022</c:v>
                </c:pt>
                <c:pt idx="4">
                  <c:v>05-10-2022</c:v>
                </c:pt>
                <c:pt idx="5">
                  <c:v>06-10-2022</c:v>
                </c:pt>
                <c:pt idx="6">
                  <c:v>07-10-2022</c:v>
                </c:pt>
                <c:pt idx="7">
                  <c:v>08-10-2022</c:v>
                </c:pt>
                <c:pt idx="8">
                  <c:v>09-10-2022</c:v>
                </c:pt>
                <c:pt idx="9">
                  <c:v>10-10-2022</c:v>
                </c:pt>
                <c:pt idx="10">
                  <c:v>11-10-2022</c:v>
                </c:pt>
                <c:pt idx="11">
                  <c:v>12-10-2022</c:v>
                </c:pt>
                <c:pt idx="12">
                  <c:v>13-10-2022</c:v>
                </c:pt>
                <c:pt idx="13">
                  <c:v>14-10-2022</c:v>
                </c:pt>
                <c:pt idx="14">
                  <c:v>15-10-2022</c:v>
                </c:pt>
                <c:pt idx="15">
                  <c:v>16-10-2022</c:v>
                </c:pt>
                <c:pt idx="16">
                  <c:v>17-10-2022</c:v>
                </c:pt>
                <c:pt idx="17">
                  <c:v>18-10-2022</c:v>
                </c:pt>
                <c:pt idx="18">
                  <c:v>19-10-2022</c:v>
                </c:pt>
                <c:pt idx="19">
                  <c:v>20-10-2022</c:v>
                </c:pt>
                <c:pt idx="20">
                  <c:v>21-10-2022</c:v>
                </c:pt>
                <c:pt idx="21">
                  <c:v>22-10-2022</c:v>
                </c:pt>
                <c:pt idx="22">
                  <c:v>23-10-2022</c:v>
                </c:pt>
                <c:pt idx="23">
                  <c:v>24-10-2022</c:v>
                </c:pt>
                <c:pt idx="24">
                  <c:v>25-10-2022</c:v>
                </c:pt>
                <c:pt idx="25">
                  <c:v>26-10-2022</c:v>
                </c:pt>
                <c:pt idx="26">
                  <c:v>27-10-2022</c:v>
                </c:pt>
                <c:pt idx="27">
                  <c:v>28-10-2022</c:v>
                </c:pt>
                <c:pt idx="28">
                  <c:v>29-10-2022</c:v>
                </c:pt>
                <c:pt idx="29">
                  <c:v>30-10-2022</c:v>
                </c:pt>
              </c:strCache>
            </c:strRef>
          </c:cat>
          <c:val>
            <c:numRef>
              <c:f>Sheet10!$B$5:$B$35</c:f>
              <c:numCache>
                <c:formatCode>General</c:formatCode>
                <c:ptCount val="30"/>
                <c:pt idx="0">
                  <c:v>77.89</c:v>
                </c:pt>
                <c:pt idx="1">
                  <c:v>307.14999999999992</c:v>
                </c:pt>
                <c:pt idx="2">
                  <c:v>294.47000000000003</c:v>
                </c:pt>
                <c:pt idx="3">
                  <c:v>144.51000000000002</c:v>
                </c:pt>
                <c:pt idx="4">
                  <c:v>249.3</c:v>
                </c:pt>
                <c:pt idx="5">
                  <c:v>224.93999999999997</c:v>
                </c:pt>
                <c:pt idx="6">
                  <c:v>259.49</c:v>
                </c:pt>
                <c:pt idx="7">
                  <c:v>228.66000000000003</c:v>
                </c:pt>
                <c:pt idx="8">
                  <c:v>256.10000000000008</c:v>
                </c:pt>
                <c:pt idx="9">
                  <c:v>262.48000000000008</c:v>
                </c:pt>
                <c:pt idx="10">
                  <c:v>212.44000000000005</c:v>
                </c:pt>
                <c:pt idx="11">
                  <c:v>246.29000000000002</c:v>
                </c:pt>
                <c:pt idx="12">
                  <c:v>226.26</c:v>
                </c:pt>
                <c:pt idx="13">
                  <c:v>196.45</c:v>
                </c:pt>
                <c:pt idx="14">
                  <c:v>92.56</c:v>
                </c:pt>
                <c:pt idx="15">
                  <c:v>74.009999999999991</c:v>
                </c:pt>
                <c:pt idx="16">
                  <c:v>248.03000000000003</c:v>
                </c:pt>
                <c:pt idx="17">
                  <c:v>270.12999999999994</c:v>
                </c:pt>
                <c:pt idx="18">
                  <c:v>153.89999999999998</c:v>
                </c:pt>
                <c:pt idx="19">
                  <c:v>288.34999999999991</c:v>
                </c:pt>
                <c:pt idx="20">
                  <c:v>276.04000000000002</c:v>
                </c:pt>
                <c:pt idx="21">
                  <c:v>228.79999999999998</c:v>
                </c:pt>
                <c:pt idx="22">
                  <c:v>277.06999999999994</c:v>
                </c:pt>
                <c:pt idx="23">
                  <c:v>272.39999999999998</c:v>
                </c:pt>
                <c:pt idx="24">
                  <c:v>261.22000000000003</c:v>
                </c:pt>
                <c:pt idx="25">
                  <c:v>216.54000000000005</c:v>
                </c:pt>
                <c:pt idx="26">
                  <c:v>279.3900000000001</c:v>
                </c:pt>
                <c:pt idx="27">
                  <c:v>234.39000000000001</c:v>
                </c:pt>
                <c:pt idx="28">
                  <c:v>189.48000000000005</c:v>
                </c:pt>
                <c:pt idx="29">
                  <c:v>70.760000000000005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68-4EFD-A950-4D6FCFF2A086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Cow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Sheet10!$A$5:$A$35</c:f>
              <c:strCache>
                <c:ptCount val="30"/>
                <c:pt idx="0">
                  <c:v>01-10-2022</c:v>
                </c:pt>
                <c:pt idx="1">
                  <c:v>02-10-2022</c:v>
                </c:pt>
                <c:pt idx="2">
                  <c:v>03-10-2022</c:v>
                </c:pt>
                <c:pt idx="3">
                  <c:v>04-10-2022</c:v>
                </c:pt>
                <c:pt idx="4">
                  <c:v>05-10-2022</c:v>
                </c:pt>
                <c:pt idx="5">
                  <c:v>06-10-2022</c:v>
                </c:pt>
                <c:pt idx="6">
                  <c:v>07-10-2022</c:v>
                </c:pt>
                <c:pt idx="7">
                  <c:v>08-10-2022</c:v>
                </c:pt>
                <c:pt idx="8">
                  <c:v>09-10-2022</c:v>
                </c:pt>
                <c:pt idx="9">
                  <c:v>10-10-2022</c:v>
                </c:pt>
                <c:pt idx="10">
                  <c:v>11-10-2022</c:v>
                </c:pt>
                <c:pt idx="11">
                  <c:v>12-10-2022</c:v>
                </c:pt>
                <c:pt idx="12">
                  <c:v>13-10-2022</c:v>
                </c:pt>
                <c:pt idx="13">
                  <c:v>14-10-2022</c:v>
                </c:pt>
                <c:pt idx="14">
                  <c:v>15-10-2022</c:v>
                </c:pt>
                <c:pt idx="15">
                  <c:v>16-10-2022</c:v>
                </c:pt>
                <c:pt idx="16">
                  <c:v>17-10-2022</c:v>
                </c:pt>
                <c:pt idx="17">
                  <c:v>18-10-2022</c:v>
                </c:pt>
                <c:pt idx="18">
                  <c:v>19-10-2022</c:v>
                </c:pt>
                <c:pt idx="19">
                  <c:v>20-10-2022</c:v>
                </c:pt>
                <c:pt idx="20">
                  <c:v>21-10-2022</c:v>
                </c:pt>
                <c:pt idx="21">
                  <c:v>22-10-2022</c:v>
                </c:pt>
                <c:pt idx="22">
                  <c:v>23-10-2022</c:v>
                </c:pt>
                <c:pt idx="23">
                  <c:v>24-10-2022</c:v>
                </c:pt>
                <c:pt idx="24">
                  <c:v>25-10-2022</c:v>
                </c:pt>
                <c:pt idx="25">
                  <c:v>26-10-2022</c:v>
                </c:pt>
                <c:pt idx="26">
                  <c:v>27-10-2022</c:v>
                </c:pt>
                <c:pt idx="27">
                  <c:v>28-10-2022</c:v>
                </c:pt>
                <c:pt idx="28">
                  <c:v>29-10-2022</c:v>
                </c:pt>
                <c:pt idx="29">
                  <c:v>30-10-2022</c:v>
                </c:pt>
              </c:strCache>
            </c:strRef>
          </c:cat>
          <c:val>
            <c:numRef>
              <c:f>Sheet10!$C$5:$C$35</c:f>
              <c:numCache>
                <c:formatCode>General</c:formatCode>
                <c:ptCount val="30"/>
                <c:pt idx="0">
                  <c:v>69.5</c:v>
                </c:pt>
                <c:pt idx="1">
                  <c:v>88.67</c:v>
                </c:pt>
                <c:pt idx="2">
                  <c:v>48.249999999999986</c:v>
                </c:pt>
                <c:pt idx="3">
                  <c:v>107.25</c:v>
                </c:pt>
                <c:pt idx="4">
                  <c:v>50.540000000000006</c:v>
                </c:pt>
                <c:pt idx="5">
                  <c:v>82.629999999999981</c:v>
                </c:pt>
                <c:pt idx="6">
                  <c:v>88.17</c:v>
                </c:pt>
                <c:pt idx="7">
                  <c:v>36.82</c:v>
                </c:pt>
                <c:pt idx="8">
                  <c:v>78.460000000000008</c:v>
                </c:pt>
                <c:pt idx="9">
                  <c:v>32.17</c:v>
                </c:pt>
                <c:pt idx="10">
                  <c:v>65.38000000000001</c:v>
                </c:pt>
                <c:pt idx="11">
                  <c:v>66.38</c:v>
                </c:pt>
                <c:pt idx="12">
                  <c:v>75.319999999999993</c:v>
                </c:pt>
                <c:pt idx="13">
                  <c:v>45.58</c:v>
                </c:pt>
                <c:pt idx="14">
                  <c:v>75.919999999999987</c:v>
                </c:pt>
                <c:pt idx="15">
                  <c:v>65.3</c:v>
                </c:pt>
                <c:pt idx="16">
                  <c:v>59.890000000000008</c:v>
                </c:pt>
                <c:pt idx="17">
                  <c:v>52.55</c:v>
                </c:pt>
                <c:pt idx="18">
                  <c:v>83.46</c:v>
                </c:pt>
                <c:pt idx="19">
                  <c:v>64.930000000000007</c:v>
                </c:pt>
                <c:pt idx="20">
                  <c:v>75.22</c:v>
                </c:pt>
                <c:pt idx="21">
                  <c:v>92.839999999999989</c:v>
                </c:pt>
                <c:pt idx="22">
                  <c:v>40.53</c:v>
                </c:pt>
                <c:pt idx="23">
                  <c:v>69.14</c:v>
                </c:pt>
                <c:pt idx="24">
                  <c:v>26.49</c:v>
                </c:pt>
                <c:pt idx="25">
                  <c:v>59.14</c:v>
                </c:pt>
                <c:pt idx="26">
                  <c:v>78.64</c:v>
                </c:pt>
                <c:pt idx="27">
                  <c:v>74.39</c:v>
                </c:pt>
                <c:pt idx="28">
                  <c:v>67.08</c:v>
                </c:pt>
                <c:pt idx="29">
                  <c:v>67.039999999999992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68-4EFD-A950-4D6FCFF2A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633808"/>
        <c:axId val="1111634288"/>
      </c:lineChart>
      <c:catAx>
        <c:axId val="111163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634288"/>
        <c:crosses val="autoZero"/>
        <c:auto val="1"/>
        <c:lblAlgn val="ctr"/>
        <c:lblOffset val="100"/>
        <c:noMultiLvlLbl val="0"/>
      </c:catAx>
      <c:valAx>
        <c:axId val="111163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63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21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28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63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1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A593-C057-4FA3-9238-965BB33D577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250793-EA13-41AA-B257-407A49F3E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DB5-8BAC-677C-0C3D-8AA98B43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Attracting Cattle Herders towards Saras Dairy</a:t>
            </a:r>
            <a:endParaRPr lang="en-IN" dirty="0"/>
          </a:p>
        </p:txBody>
      </p:sp>
      <p:pic>
        <p:nvPicPr>
          <p:cNvPr id="1026" name="Picture 2" descr="Saras Dairy in Ajmer - Best Milk Home Delivery Services in Ajmer - Justdial">
            <a:extLst>
              <a:ext uri="{FF2B5EF4-FFF2-40B4-BE49-F238E27FC236}">
                <a16:creationId xmlns:a16="http://schemas.microsoft.com/office/drawing/2014/main" id="{4E523751-50CD-EDF3-C4AF-4EB2768D9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270255"/>
            <a:ext cx="4955674" cy="329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ia's milk imports soar as disease hits local cattle stock | Reuters">
            <a:extLst>
              <a:ext uri="{FF2B5EF4-FFF2-40B4-BE49-F238E27FC236}">
                <a16:creationId xmlns:a16="http://schemas.microsoft.com/office/drawing/2014/main" id="{16323689-228D-A192-1103-3C2AD056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15" y="1551119"/>
            <a:ext cx="3558506" cy="23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jasthan: सरस दूध की डेयरी खोलने के लिए जयपुर में हो रहे इंटरव्यू, जानिए  पूरा मामला - Interviews are being held in Jaipur to open Saras Milk Dairy  in Rajasthan -">
            <a:extLst>
              <a:ext uri="{FF2B5EF4-FFF2-40B4-BE49-F238E27FC236}">
                <a16:creationId xmlns:a16="http://schemas.microsoft.com/office/drawing/2014/main" id="{B7CF2A37-EEB0-A2DB-8816-0DA4F782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15" y="4152900"/>
            <a:ext cx="3716052" cy="20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7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3E0-FAA7-E449-5695-CA6646F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using </a:t>
            </a:r>
            <a:r>
              <a:rPr lang="en-IN" dirty="0" err="1"/>
              <a:t>PowerBI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4F5E0-6564-2825-941C-4417D0738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366" y="1601897"/>
            <a:ext cx="8614610" cy="4827322"/>
          </a:xfrm>
        </p:spPr>
      </p:pic>
    </p:spTree>
    <p:extLst>
      <p:ext uri="{BB962C8B-B14F-4D97-AF65-F5344CB8AC3E}">
        <p14:creationId xmlns:p14="http://schemas.microsoft.com/office/powerpoint/2010/main" val="188262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99D9-60C9-887C-0AD2-CF6A53FB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47F2-DAAD-0A40-9472-22C2742A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Low growth rates in the customer base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400" dirty="0"/>
              <a:t> Milk transportation issues</a:t>
            </a:r>
          </a:p>
        </p:txBody>
      </p:sp>
      <p:pic>
        <p:nvPicPr>
          <p:cNvPr id="2050" name="Picture 2" descr="Saras dairy reaches tanker filled with adulterated milk, caught | वनस्पति  तेल की मिलावट से बनाया दूध, जयपुर डेयरी के टैंकर में पहुंचा, जांच में पकड़ा  | Patrika News">
            <a:extLst>
              <a:ext uri="{FF2B5EF4-FFF2-40B4-BE49-F238E27FC236}">
                <a16:creationId xmlns:a16="http://schemas.microsoft.com/office/drawing/2014/main" id="{79980498-B8E1-8407-560E-E5F365BC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24" y="4022411"/>
            <a:ext cx="5137233" cy="2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D8CB-212F-ED44-0E0E-67C366AE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45239-A7AD-9418-E469-CB199FF5E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136" y="1905000"/>
            <a:ext cx="5497376" cy="43288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3A7E6-3A29-D21B-A58A-97C43A84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26" y="1905000"/>
            <a:ext cx="5820374" cy="240877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0781D7B-1961-ADC1-D55B-CC169F62D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770510"/>
              </p:ext>
            </p:extLst>
          </p:nvPr>
        </p:nvGraphicFramePr>
        <p:xfrm>
          <a:off x="6646512" y="4313770"/>
          <a:ext cx="5212832" cy="257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460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2FF0-0552-8191-AEFB-893D3939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98B00-BFF6-20B0-45E7-D92A7494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169" y="1601582"/>
            <a:ext cx="5477543" cy="5112373"/>
          </a:xfrm>
        </p:spPr>
      </p:pic>
    </p:spTree>
    <p:extLst>
      <p:ext uri="{BB962C8B-B14F-4D97-AF65-F5344CB8AC3E}">
        <p14:creationId xmlns:p14="http://schemas.microsoft.com/office/powerpoint/2010/main" val="30576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955B-DB83-41D8-8E9F-9ECA2EC5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F41A-2EFD-F5CA-80FE-09C00828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significant insight was the higher fat content in buffalo milk compared to cow milk. Based on this finding, I recommended motivating farmers to keep buffaloes for increased profitability.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1AD2E-5138-3374-A41E-3986F68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3429000"/>
            <a:ext cx="7249480" cy="24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DF7-3CF6-BC1E-4CF3-76033037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services for customer base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687F-3EB4-1832-A962-0327AB56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3623"/>
            <a:ext cx="9396100" cy="3748020"/>
          </a:xfrm>
        </p:spPr>
        <p:txBody>
          <a:bodyPr>
            <a:normAutofit/>
          </a:bodyPr>
          <a:lstStyle/>
          <a:p>
            <a:r>
              <a:rPr lang="en-US" sz="2000" dirty="0"/>
              <a:t>Offering extra services, such as grass cutting machines and nutritious products for animals.</a:t>
            </a:r>
          </a:p>
          <a:p>
            <a:r>
              <a:rPr lang="en-IN" sz="2000" dirty="0"/>
              <a:t> </a:t>
            </a:r>
          </a:p>
        </p:txBody>
      </p:sp>
      <p:pic>
        <p:nvPicPr>
          <p:cNvPr id="3078" name="Picture 6" descr="Weiwei Brand Iron Chopper For Animals Best Selling Animal Feed Grass  Cutting Machine - Buy Iron Grass Cutting Machine,Grass Chopper Machine For  Animals Feed,Best Selling Animal Feed Grass Cutting Machine Product on">
            <a:extLst>
              <a:ext uri="{FF2B5EF4-FFF2-40B4-BE49-F238E27FC236}">
                <a16:creationId xmlns:a16="http://schemas.microsoft.com/office/drawing/2014/main" id="{5580F72D-77F1-27DC-F81A-39036379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59" y="3434346"/>
            <a:ext cx="2637297" cy="263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imal Calcium Liquid - Animal Health Product Manufacturer from Rajkot">
            <a:extLst>
              <a:ext uri="{FF2B5EF4-FFF2-40B4-BE49-F238E27FC236}">
                <a16:creationId xmlns:a16="http://schemas.microsoft.com/office/drawing/2014/main" id="{88263C83-274D-60DB-EB85-6343000C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97" y="3657619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1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B54B-32B4-AF21-C9A7-D3C7BA0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farmers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3C2BB-FA7C-3266-CFB4-7E1FF99F4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36" y="1905000"/>
            <a:ext cx="4482121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FFA47-4ED0-FB32-4399-866E7339AC02}"/>
              </a:ext>
            </a:extLst>
          </p:cNvPr>
          <p:cNvSpPr txBox="1"/>
          <p:nvPr/>
        </p:nvSpPr>
        <p:spPr>
          <a:xfrm>
            <a:off x="465221" y="2335468"/>
            <a:ext cx="5364844" cy="329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-457200">
              <a:lnSpc>
                <a:spcPct val="107000"/>
              </a:lnSpc>
              <a:buFontTx/>
              <a:buChar char="-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whose cattle give the top fat</a:t>
            </a:r>
          </a:p>
          <a:p>
            <a:pPr marL="914400">
              <a:lnSpc>
                <a:spcPct val="107000"/>
              </a:lnSpc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We can seek advice from these farmers, as it can be helpful for other farmers to increase fat in their cattle.</a:t>
            </a:r>
          </a:p>
        </p:txBody>
      </p:sp>
    </p:spTree>
    <p:extLst>
      <p:ext uri="{BB962C8B-B14F-4D97-AF65-F5344CB8AC3E}">
        <p14:creationId xmlns:p14="http://schemas.microsoft.com/office/powerpoint/2010/main" val="27266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F359-2922-6D66-4008-044E5602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Transportation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48398-F392-C9D1-CD80-EA097F29E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988593"/>
              </p:ext>
            </p:extLst>
          </p:nvPr>
        </p:nvGraphicFramePr>
        <p:xfrm>
          <a:off x="2300455" y="1507958"/>
          <a:ext cx="8030661" cy="3240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7FC645-7C75-8B14-7B0A-D3FB902DC3F1}"/>
              </a:ext>
            </a:extLst>
          </p:cNvPr>
          <p:cNvSpPr txBox="1"/>
          <p:nvPr/>
        </p:nvSpPr>
        <p:spPr>
          <a:xfrm>
            <a:off x="3048000" y="4611378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Analyzing historical data, I developed a transportation plan, considering factors like festival seasons and their impact on milk volume. This ensured an efficient and optimized transportation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645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E902-5896-2781-6296-5E7CD34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for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B5E56-E8E3-ED19-2FBC-DC084AEC3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496" y="1905000"/>
            <a:ext cx="3808435" cy="37782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B607E-7F83-CB79-C4FF-509CA8BA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60" y="1905000"/>
            <a:ext cx="5667375" cy="377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6AD3BA-A692-FC70-5F62-7C5AC377B095}"/>
              </a:ext>
            </a:extLst>
          </p:cNvPr>
          <p:cNvSpPr txBox="1"/>
          <p:nvPr/>
        </p:nvSpPr>
        <p:spPr>
          <a:xfrm>
            <a:off x="2771193" y="5864558"/>
            <a:ext cx="67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Excel                                                        Python</a:t>
            </a:r>
          </a:p>
        </p:txBody>
      </p:sp>
    </p:spTree>
    <p:extLst>
      <p:ext uri="{BB962C8B-B14F-4D97-AF65-F5344CB8AC3E}">
        <p14:creationId xmlns:p14="http://schemas.microsoft.com/office/powerpoint/2010/main" val="17926429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91</TotalTime>
  <Words>165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Attracting Cattle Herders towards Saras Dairy</vt:lpstr>
      <vt:lpstr>Business Problem</vt:lpstr>
      <vt:lpstr>Data collection and pre-processing</vt:lpstr>
      <vt:lpstr>Data analysis methods</vt:lpstr>
      <vt:lpstr>Key insights</vt:lpstr>
      <vt:lpstr>Additional services for customer base expansion</vt:lpstr>
      <vt:lpstr>Top farmers</vt:lpstr>
      <vt:lpstr> Transportation planning</vt:lpstr>
      <vt:lpstr>Tools for Analysis </vt:lpstr>
      <vt:lpstr>Dashboard using 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mahikumar020@hotmail.com</dc:creator>
  <cp:lastModifiedBy>mahikumar020@hotmail.com</cp:lastModifiedBy>
  <cp:revision>4</cp:revision>
  <dcterms:created xsi:type="dcterms:W3CDTF">2023-05-29T13:19:45Z</dcterms:created>
  <dcterms:modified xsi:type="dcterms:W3CDTF">2023-06-28T02:09:29Z</dcterms:modified>
</cp:coreProperties>
</file>