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2" r:id="rId6"/>
    <p:sldId id="273" r:id="rId7"/>
    <p:sldId id="261" r:id="rId8"/>
    <p:sldId id="262" r:id="rId9"/>
    <p:sldId id="263" r:id="rId10"/>
    <p:sldId id="264" r:id="rId11"/>
    <p:sldId id="267" r:id="rId12"/>
    <p:sldId id="269" r:id="rId13"/>
    <p:sldId id="268" r:id="rId14"/>
    <p:sldId id="270" r:id="rId15"/>
    <p:sldId id="271"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4B8A-BB45-A943-BAA5-54D490001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AFC6E6-CE4E-2645-A4E0-24EF486D4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3EADD-6C07-D94C-87ED-72E963154F97}"/>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5" name="Footer Placeholder 4">
            <a:extLst>
              <a:ext uri="{FF2B5EF4-FFF2-40B4-BE49-F238E27FC236}">
                <a16:creationId xmlns:a16="http://schemas.microsoft.com/office/drawing/2014/main" id="{555B64D4-BB6D-F746-9194-724BE9C4A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AA711-66A1-1A40-87AC-E3E9322CC79F}"/>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16133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6408-D2B5-9B42-A248-FF4C96432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E6E5B2-E2BF-D94D-95A8-EF8458108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338DD-37B3-3344-9ACE-372143DA9D8B}"/>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5" name="Footer Placeholder 4">
            <a:extLst>
              <a:ext uri="{FF2B5EF4-FFF2-40B4-BE49-F238E27FC236}">
                <a16:creationId xmlns:a16="http://schemas.microsoft.com/office/drawing/2014/main" id="{C6258EDE-1FEA-3C43-BF0D-F4FCCF3A3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F8FB6-8812-5640-A8A6-D0A7ABBF0A5A}"/>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10404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573E3-2721-8748-BB02-B16BED701F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243CA-9A8E-5542-9942-FB3A140A9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24A0B-F2A9-8F4E-855B-D9557D2212EE}"/>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5" name="Footer Placeholder 4">
            <a:extLst>
              <a:ext uri="{FF2B5EF4-FFF2-40B4-BE49-F238E27FC236}">
                <a16:creationId xmlns:a16="http://schemas.microsoft.com/office/drawing/2014/main" id="{B48A8475-D83E-ED49-8DFA-12DFA5F4B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1F55F-BAC2-284E-939E-A125E32E101E}"/>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80990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A22B-28BB-6C47-A4A1-4C47310D8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D9946-66C0-8A4E-9A96-6DB63A207E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4488A-83CD-AD4A-9EDE-210C1E42A335}"/>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5" name="Footer Placeholder 4">
            <a:extLst>
              <a:ext uri="{FF2B5EF4-FFF2-40B4-BE49-F238E27FC236}">
                <a16:creationId xmlns:a16="http://schemas.microsoft.com/office/drawing/2014/main" id="{481F5196-2094-CC43-99C6-7556FC649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5DEF6-6078-4B4B-9756-CD28B2C77CF1}"/>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2371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10F5-C83F-B047-A574-77E795237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28A0BA-D024-9947-8435-440D3172F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73173B-324E-0D46-978B-996A5539F98F}"/>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5" name="Footer Placeholder 4">
            <a:extLst>
              <a:ext uri="{FF2B5EF4-FFF2-40B4-BE49-F238E27FC236}">
                <a16:creationId xmlns:a16="http://schemas.microsoft.com/office/drawing/2014/main" id="{AFF63538-578F-E447-B77E-E805B2223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BC02B-44DD-5743-8C8F-79A7558ED27C}"/>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419969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4961-9500-2543-8CDC-6D069D87E1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F17F4-BE15-954D-808D-F374DE62DB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199363-260A-C24D-90F8-CC23F14D37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8A96F-6BD0-D44B-9D5B-5CEC6E1D9E13}"/>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6" name="Footer Placeholder 5">
            <a:extLst>
              <a:ext uri="{FF2B5EF4-FFF2-40B4-BE49-F238E27FC236}">
                <a16:creationId xmlns:a16="http://schemas.microsoft.com/office/drawing/2014/main" id="{7A2AAE4B-C4F7-F741-BAE0-35571F9B9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9B5A-5FBF-484D-A6C9-8D2B0D2353F2}"/>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288911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395E-5B91-F245-8511-B9FFC0FF60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D31D1-50C6-BF4E-8DB1-DB93DA355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49EFF-3C9E-FE48-9CF4-D495E4544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974423-DAC1-AC47-B7B2-62B22950B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B5F51-526F-994A-BEB8-6B6E31B37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864592-83FF-D340-B50B-CAAA1610EB28}"/>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8" name="Footer Placeholder 7">
            <a:extLst>
              <a:ext uri="{FF2B5EF4-FFF2-40B4-BE49-F238E27FC236}">
                <a16:creationId xmlns:a16="http://schemas.microsoft.com/office/drawing/2014/main" id="{1803A453-D7AB-3D49-82AD-63F26B4CC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7AB2F2-5843-B549-873B-4F27B9D56D61}"/>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4089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CF33-F54D-3748-82A2-0EB7A3DCE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3240A-1608-EA4C-BEF0-DD30A2C12D38}"/>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4" name="Footer Placeholder 3">
            <a:extLst>
              <a:ext uri="{FF2B5EF4-FFF2-40B4-BE49-F238E27FC236}">
                <a16:creationId xmlns:a16="http://schemas.microsoft.com/office/drawing/2014/main" id="{EE4BE10E-C9EB-BC4A-87F8-392656E69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C054D-2C4A-F147-9E1C-49737EF6D82D}"/>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16751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663C0-3A0D-D14B-AB1C-FD3217525C3C}"/>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3" name="Footer Placeholder 2">
            <a:extLst>
              <a:ext uri="{FF2B5EF4-FFF2-40B4-BE49-F238E27FC236}">
                <a16:creationId xmlns:a16="http://schemas.microsoft.com/office/drawing/2014/main" id="{5285245C-5A63-5747-9301-7A65305F5F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BE28E-7918-D64C-BD85-2D9B6A70A92D}"/>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87820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511E-D7B9-0840-8DD1-2172F0E0D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C3D1E5-A5A7-F144-8D81-BE296594A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41C921-4136-AD47-A6A8-ADE205D11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01CA7-3160-D34E-A076-BA89B65865E3}"/>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6" name="Footer Placeholder 5">
            <a:extLst>
              <a:ext uri="{FF2B5EF4-FFF2-40B4-BE49-F238E27FC236}">
                <a16:creationId xmlns:a16="http://schemas.microsoft.com/office/drawing/2014/main" id="{FB48450B-68FB-4745-9D7F-A4C65F7AD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E6BC8-A70C-6846-ADDA-75FB9CA5B723}"/>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145236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991D-F5E3-9748-A7D4-82E5F76A8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4DBDBC-5968-4548-B711-5FFF181D1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92F54B-B972-5C4A-B358-0FE2A8016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F78C3-662B-D842-84FD-C404F8D9DB76}"/>
              </a:ext>
            </a:extLst>
          </p:cNvPr>
          <p:cNvSpPr>
            <a:spLocks noGrp="1"/>
          </p:cNvSpPr>
          <p:nvPr>
            <p:ph type="dt" sz="half" idx="10"/>
          </p:nvPr>
        </p:nvSpPr>
        <p:spPr/>
        <p:txBody>
          <a:bodyPr/>
          <a:lstStyle/>
          <a:p>
            <a:fld id="{FD3FBCDE-A032-E445-BA17-B5DCB7F57325}" type="datetimeFigureOut">
              <a:rPr lang="en-US" smtClean="0"/>
              <a:t>10/31/2023</a:t>
            </a:fld>
            <a:endParaRPr lang="en-US"/>
          </a:p>
        </p:txBody>
      </p:sp>
      <p:sp>
        <p:nvSpPr>
          <p:cNvPr id="6" name="Footer Placeholder 5">
            <a:extLst>
              <a:ext uri="{FF2B5EF4-FFF2-40B4-BE49-F238E27FC236}">
                <a16:creationId xmlns:a16="http://schemas.microsoft.com/office/drawing/2014/main" id="{80533F32-03CB-FA48-8158-851D07A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9EC25-789D-C944-B673-8BE5BFD82758}"/>
              </a:ext>
            </a:extLst>
          </p:cNvPr>
          <p:cNvSpPr>
            <a:spLocks noGrp="1"/>
          </p:cNvSpPr>
          <p:nvPr>
            <p:ph type="sldNum" sz="quarter" idx="12"/>
          </p:nvPr>
        </p:nvSpPr>
        <p:spPr/>
        <p:txBody>
          <a:bodyPr/>
          <a:lstStyle/>
          <a:p>
            <a:fld id="{571B71AC-1A9B-7C4A-A4CA-B4D12165ED36}" type="slidenum">
              <a:rPr lang="en-US" smtClean="0"/>
              <a:t>‹#›</a:t>
            </a:fld>
            <a:endParaRPr lang="en-US"/>
          </a:p>
        </p:txBody>
      </p:sp>
    </p:spTree>
    <p:extLst>
      <p:ext uri="{BB962C8B-B14F-4D97-AF65-F5344CB8AC3E}">
        <p14:creationId xmlns:p14="http://schemas.microsoft.com/office/powerpoint/2010/main" val="361366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1F92DB-8B32-4847-8C66-F0FF90D31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CAE6B-97DB-4044-B45F-41C2CC8A0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8D373-F95C-5F4F-8932-1638B941A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FBCDE-A032-E445-BA17-B5DCB7F57325}" type="datetimeFigureOut">
              <a:rPr lang="en-US" smtClean="0"/>
              <a:t>10/31/2023</a:t>
            </a:fld>
            <a:endParaRPr lang="en-US"/>
          </a:p>
        </p:txBody>
      </p:sp>
      <p:sp>
        <p:nvSpPr>
          <p:cNvPr id="5" name="Footer Placeholder 4">
            <a:extLst>
              <a:ext uri="{FF2B5EF4-FFF2-40B4-BE49-F238E27FC236}">
                <a16:creationId xmlns:a16="http://schemas.microsoft.com/office/drawing/2014/main" id="{C9B0A151-2DC1-FF4C-B4A8-A5FAF63B1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3B53E4-403F-0941-8976-A4F9F6B86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B71AC-1A9B-7C4A-A4CA-B4D12165ED36}" type="slidenum">
              <a:rPr lang="en-US" smtClean="0"/>
              <a:t>‹#›</a:t>
            </a:fld>
            <a:endParaRPr lang="en-US"/>
          </a:p>
        </p:txBody>
      </p:sp>
    </p:spTree>
    <p:extLst>
      <p:ext uri="{BB962C8B-B14F-4D97-AF65-F5344CB8AC3E}">
        <p14:creationId xmlns:p14="http://schemas.microsoft.com/office/powerpoint/2010/main" val="170195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ABDB-9788-DC42-A6FE-0774037B17DC}"/>
              </a:ext>
            </a:extLst>
          </p:cNvPr>
          <p:cNvSpPr>
            <a:spLocks noGrp="1"/>
          </p:cNvSpPr>
          <p:nvPr>
            <p:ph type="ctrTitle"/>
          </p:nvPr>
        </p:nvSpPr>
        <p:spPr>
          <a:xfrm>
            <a:off x="1809750" y="776882"/>
            <a:ext cx="9144000" cy="1946672"/>
          </a:xfrm>
        </p:spPr>
        <p:txBody>
          <a:bodyPr>
            <a:normAutofit/>
          </a:bodyPr>
          <a:lstStyle/>
          <a:p>
            <a:r>
              <a:rPr lang="en-US" sz="5400" b="1" u="sng">
                <a:latin typeface="Times New Roman" panose="02020603050405020304" pitchFamily="18" charset="0"/>
                <a:cs typeface="Times New Roman" panose="02020603050405020304" pitchFamily="18" charset="0"/>
              </a:rPr>
              <a:t>PRE PROCESSING  DATA SET IN IMDb  SCORE</a:t>
            </a:r>
          </a:p>
        </p:txBody>
      </p:sp>
      <p:sp>
        <p:nvSpPr>
          <p:cNvPr id="3" name="Subtitle 2">
            <a:extLst>
              <a:ext uri="{FF2B5EF4-FFF2-40B4-BE49-F238E27FC236}">
                <a16:creationId xmlns:a16="http://schemas.microsoft.com/office/drawing/2014/main" id="{5E8FC043-A9AE-7F46-AAF1-729F8ABDB5B9}"/>
              </a:ext>
            </a:extLst>
          </p:cNvPr>
          <p:cNvSpPr>
            <a:spLocks noGrp="1"/>
          </p:cNvSpPr>
          <p:nvPr>
            <p:ph type="subTitle" idx="1"/>
          </p:nvPr>
        </p:nvSpPr>
        <p:spPr>
          <a:xfrm>
            <a:off x="-468809" y="2529654"/>
            <a:ext cx="12808149" cy="2441631"/>
          </a:xfrm>
        </p:spPr>
        <p:txBody>
          <a:bodyPr>
            <a:noAutofit/>
          </a:bodyPr>
          <a:lstStyle/>
          <a:p>
            <a:endParaRPr lang="en-US" b="1">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PHASE-3</a:t>
            </a:r>
          </a:p>
          <a:p>
            <a:r>
              <a:rPr lang="en-US" b="1">
                <a:latin typeface="Times New Roman" panose="02020603050405020304" pitchFamily="18" charset="0"/>
                <a:cs typeface="Times New Roman" panose="02020603050405020304" pitchFamily="18" charset="0"/>
              </a:rPr>
              <a:t>PROJECT SUBMISSION </a:t>
            </a: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             BY</a:t>
            </a:r>
          </a:p>
          <a:p>
            <a:r>
              <a:rPr lang="en-US" b="1">
                <a:latin typeface="Times New Roman" panose="02020603050405020304" pitchFamily="18" charset="0"/>
                <a:cs typeface="Times New Roman" panose="02020603050405020304" pitchFamily="18" charset="0"/>
              </a:rPr>
              <a:t>         1.</a:t>
            </a:r>
          </a:p>
          <a:p>
            <a:r>
              <a:rPr lang="en-US" b="1">
                <a:latin typeface="Times New Roman" panose="02020603050405020304" pitchFamily="18" charset="0"/>
                <a:cs typeface="Times New Roman" panose="02020603050405020304" pitchFamily="18" charset="0"/>
              </a:rPr>
              <a:t>        2.</a:t>
            </a:r>
          </a:p>
          <a:p>
            <a:r>
              <a:rPr lang="en-US" b="1">
                <a:latin typeface="Times New Roman" panose="02020603050405020304" pitchFamily="18" charset="0"/>
                <a:cs typeface="Times New Roman" panose="02020603050405020304" pitchFamily="18" charset="0"/>
              </a:rPr>
              <a:t>         3.</a:t>
            </a:r>
          </a:p>
        </p:txBody>
      </p:sp>
    </p:spTree>
    <p:extLst>
      <p:ext uri="{BB962C8B-B14F-4D97-AF65-F5344CB8AC3E}">
        <p14:creationId xmlns:p14="http://schemas.microsoft.com/office/powerpoint/2010/main" val="101524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F62AE-4CD3-9C4D-9016-76E548E9A93E}"/>
              </a:ext>
            </a:extLst>
          </p:cNvPr>
          <p:cNvSpPr>
            <a:spLocks noGrp="1"/>
          </p:cNvSpPr>
          <p:nvPr>
            <p:ph idx="1"/>
          </p:nvPr>
        </p:nvSpPr>
        <p:spPr>
          <a:xfrm>
            <a:off x="838200" y="678656"/>
            <a:ext cx="10515600" cy="5498307"/>
          </a:xfrm>
        </p:spPr>
        <p:txBody>
          <a:bodyPr>
            <a:normAutofit fontScale="92500" lnSpcReduction="20000"/>
          </a:bodyPr>
          <a:lstStyle/>
          <a:p>
            <a:pPr marL="0" indent="0">
              <a:buNone/>
            </a:pPr>
            <a:r>
              <a:rPr lang="en-US"/>
              <a:t>
# Create a Gradient Boosting Regressor
clf = GradientBoostingRegressor(n_estimators=100, learning_rate=0.1, max_depth=3, random_state=42)
# Fit the regressor to the data
clf.fit(X, y)
# Predict the output for a new input
new_input = np.array([[0.8]])
predicted_output = clf.predict(new_input)
print(“Predicted Output:”, predicted_output)
```</a:t>
            </a:r>
          </a:p>
        </p:txBody>
      </p:sp>
    </p:spTree>
    <p:extLst>
      <p:ext uri="{BB962C8B-B14F-4D97-AF65-F5344CB8AC3E}">
        <p14:creationId xmlns:p14="http://schemas.microsoft.com/office/powerpoint/2010/main" val="135687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DCFC-E6BB-634C-B826-81C62C1B19EF}"/>
              </a:ext>
            </a:extLst>
          </p:cNvPr>
          <p:cNvSpPr>
            <a:spLocks noGrp="1"/>
          </p:cNvSpPr>
          <p:nvPr>
            <p:ph type="title"/>
          </p:nvPr>
        </p:nvSpPr>
        <p:spPr>
          <a:xfrm>
            <a:off x="838200" y="-107156"/>
            <a:ext cx="10515600" cy="1678781"/>
          </a:xfrm>
        </p:spPr>
        <p:txBody>
          <a:bodyPr/>
          <a:lstStyle/>
          <a:p>
            <a:r>
              <a:rPr lang="en-US" b="1" u="sng">
                <a:latin typeface="Times New Roman" panose="02020603050405020304" pitchFamily="18" charset="0"/>
                <a:cs typeface="Times New Roman" panose="02020603050405020304" pitchFamily="18" charset="0"/>
              </a:rPr>
              <a:t>INCLUDED IN THE DATASET</a:t>
            </a:r>
          </a:p>
        </p:txBody>
      </p:sp>
      <p:sp>
        <p:nvSpPr>
          <p:cNvPr id="3" name="Content Placeholder 2">
            <a:extLst>
              <a:ext uri="{FF2B5EF4-FFF2-40B4-BE49-F238E27FC236}">
                <a16:creationId xmlns:a16="http://schemas.microsoft.com/office/drawing/2014/main" id="{BB3CECFF-FBFD-AB4E-9A65-6AAB36708A95}"/>
              </a:ext>
            </a:extLst>
          </p:cNvPr>
          <p:cNvSpPr>
            <a:spLocks noGrp="1"/>
          </p:cNvSpPr>
          <p:nvPr>
            <p:ph idx="1"/>
          </p:nvPr>
        </p:nvSpPr>
        <p:spPr/>
        <p:txBody>
          <a:bodyPr>
            <a:noAutofit/>
          </a:bodyPr>
          <a:lstStyle/>
          <a:p>
            <a:pPr marL="0" indent="0">
              <a:buNone/>
            </a:pPr>
            <a:r>
              <a:rPr lang="en-US" sz="3200"/>
              <a:t>FLIM1:
Title: “The Shawshank Redemption”
Genre: Drama
Original Premiere Date: September 10, 1994
Runtime: 142 minutes
IMDB Score (as of 06/01/21): 9.3
Languages Currently Available (as of 06/01/21): Englis
</a:t>
            </a:r>
          </a:p>
        </p:txBody>
      </p:sp>
    </p:spTree>
    <p:extLst>
      <p:ext uri="{BB962C8B-B14F-4D97-AF65-F5344CB8AC3E}">
        <p14:creationId xmlns:p14="http://schemas.microsoft.com/office/powerpoint/2010/main" val="182297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F570D-37F5-A246-B0BA-5E5755A790DC}"/>
              </a:ext>
            </a:extLst>
          </p:cNvPr>
          <p:cNvSpPr>
            <a:spLocks noGrp="1"/>
          </p:cNvSpPr>
          <p:nvPr>
            <p:ph idx="1"/>
          </p:nvPr>
        </p:nvSpPr>
        <p:spPr>
          <a:xfrm>
            <a:off x="981075" y="717549"/>
            <a:ext cx="10515600" cy="4351338"/>
          </a:xfrm>
        </p:spPr>
        <p:txBody>
          <a:bodyPr>
            <a:noAutofit/>
          </a:bodyPr>
          <a:lstStyle/>
          <a:p>
            <a:pPr marL="0" indent="0">
              <a:buNone/>
            </a:pPr>
            <a:r>
              <a:rPr lang="en-US" sz="3200"/>
              <a:t>
Film 2:
Title: “Inception”
Genre: Sci-Fi, Action
Original Premiere Date: July 8, 2010
Runtime: 148 minutes
IMDB Score (as of 06/01/21): 8.8
Languages Currently Available (as of 06/01/21): English, Various
</a:t>
            </a:r>
          </a:p>
        </p:txBody>
      </p:sp>
    </p:spTree>
    <p:extLst>
      <p:ext uri="{BB962C8B-B14F-4D97-AF65-F5344CB8AC3E}">
        <p14:creationId xmlns:p14="http://schemas.microsoft.com/office/powerpoint/2010/main" val="78833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EC082-978B-1D4B-9D42-30545ADC95A2}"/>
              </a:ext>
            </a:extLst>
          </p:cNvPr>
          <p:cNvSpPr>
            <a:spLocks noGrp="1"/>
          </p:cNvSpPr>
          <p:nvPr>
            <p:ph idx="1"/>
          </p:nvPr>
        </p:nvSpPr>
        <p:spPr>
          <a:xfrm>
            <a:off x="838200" y="1093390"/>
            <a:ext cx="10515600" cy="4351338"/>
          </a:xfrm>
        </p:spPr>
        <p:txBody>
          <a:bodyPr>
            <a:noAutofit/>
          </a:bodyPr>
          <a:lstStyle/>
          <a:p>
            <a:pPr marL="0" indent="0">
              <a:buNone/>
            </a:pPr>
            <a:r>
              <a:rPr lang="en-US" sz="3200"/>
              <a:t>
FILM3:</a:t>
            </a:r>
          </a:p>
          <a:p>
            <a:pPr marL="0" indent="0">
              <a:buNone/>
            </a:pPr>
            <a:r>
              <a:rPr lang="en-US" sz="3200"/>
              <a:t>Title: “The Godfather”
Genre: Crime, Drama
Original Premiere Date: March 24, 1972
Runtime: 175 minutes
IMDB Score (as of 06/01/21): 9.2
Languages Currently Available (as of 06/01/21): English, Italian
</a:t>
            </a:r>
          </a:p>
        </p:txBody>
      </p:sp>
    </p:spTree>
    <p:extLst>
      <p:ext uri="{BB962C8B-B14F-4D97-AF65-F5344CB8AC3E}">
        <p14:creationId xmlns:p14="http://schemas.microsoft.com/office/powerpoint/2010/main" val="418799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A870F-7F35-1D43-8227-63F29382C7F1}"/>
              </a:ext>
            </a:extLst>
          </p:cNvPr>
          <p:cNvSpPr>
            <a:spLocks noGrp="1"/>
          </p:cNvSpPr>
          <p:nvPr>
            <p:ph idx="1"/>
          </p:nvPr>
        </p:nvSpPr>
        <p:spPr>
          <a:xfrm>
            <a:off x="838200" y="164703"/>
            <a:ext cx="10515600" cy="4351338"/>
          </a:xfrm>
        </p:spPr>
        <p:txBody>
          <a:bodyPr>
            <a:noAutofit/>
          </a:bodyPr>
          <a:lstStyle/>
          <a:p>
            <a:pPr marL="0" indent="0">
              <a:buNone/>
            </a:pPr>
            <a:r>
              <a:rPr lang="en-US" sz="3200"/>
              <a:t>
Film 4:
Title: “Jurassic Park”
Genre: Action, Adventure
Original Premiere Date: June 11, 1993
Runtime: 127 minutes
IMDB Score (as of 06/01/21): 8.1
Languages Currently Available (as of 06/01/21): English, Various</a:t>
            </a:r>
          </a:p>
        </p:txBody>
      </p:sp>
    </p:spTree>
    <p:extLst>
      <p:ext uri="{BB962C8B-B14F-4D97-AF65-F5344CB8AC3E}">
        <p14:creationId xmlns:p14="http://schemas.microsoft.com/office/powerpoint/2010/main" val="44694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DF6C2-9AE9-2D4A-9B75-E5692B9D9AFA}"/>
              </a:ext>
            </a:extLst>
          </p:cNvPr>
          <p:cNvSpPr>
            <a:spLocks noGrp="1"/>
          </p:cNvSpPr>
          <p:nvPr>
            <p:ph idx="1"/>
          </p:nvPr>
        </p:nvSpPr>
        <p:spPr>
          <a:xfrm>
            <a:off x="838200" y="504031"/>
            <a:ext cx="10515600" cy="4351338"/>
          </a:xfrm>
        </p:spPr>
        <p:txBody>
          <a:bodyPr>
            <a:noAutofit/>
          </a:bodyPr>
          <a:lstStyle/>
          <a:p>
            <a:pPr marL="0" indent="0">
              <a:buNone/>
            </a:pPr>
            <a:r>
              <a:rPr lang="en-US" sz="3200"/>
              <a:t>
Film 5:
Title: “Pulp Fiction”
Genre: Crime, Drama
Original Premiere Date: October 14, 1994
Runtime: 154 minutes
IMDB Score (as of 06/01/21): 8.9
Languages Currently Available (as of 06/01/21): English, Various</a:t>
            </a:r>
          </a:p>
        </p:txBody>
      </p:sp>
    </p:spTree>
    <p:extLst>
      <p:ext uri="{BB962C8B-B14F-4D97-AF65-F5344CB8AC3E}">
        <p14:creationId xmlns:p14="http://schemas.microsoft.com/office/powerpoint/2010/main" val="149827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D028-63BD-7147-A0D2-486D8AE7761B}"/>
              </a:ext>
            </a:extLst>
          </p:cNvPr>
          <p:cNvSpPr>
            <a:spLocks noGrp="1"/>
          </p:cNvSpPr>
          <p:nvPr>
            <p:ph type="title"/>
          </p:nvPr>
        </p:nvSpPr>
        <p:spPr>
          <a:xfrm>
            <a:off x="4018358" y="446484"/>
            <a:ext cx="7335441" cy="1071563"/>
          </a:xfrm>
        </p:spPr>
        <p:txBody>
          <a:bodyPr/>
          <a:lstStyle/>
          <a:p>
            <a:r>
              <a:rPr lang="en-US" b="1" u="sng">
                <a:latin typeface="Times New Roman" panose="02020603050405020304" pitchFamily="18" charset="0"/>
                <a:cs typeface="Times New Roman" panose="02020603050405020304" pitchFamily="18" charset="0"/>
              </a:rPr>
              <a:t>IMDB GRAPH</a:t>
            </a:r>
          </a:p>
        </p:txBody>
      </p:sp>
      <p:pic>
        <p:nvPicPr>
          <p:cNvPr id="4" name="Picture 4">
            <a:extLst>
              <a:ext uri="{FF2B5EF4-FFF2-40B4-BE49-F238E27FC236}">
                <a16:creationId xmlns:a16="http://schemas.microsoft.com/office/drawing/2014/main" id="{2BDB5584-DEBB-F846-A8BF-E260045BC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63" y="1182686"/>
            <a:ext cx="8047950" cy="4760191"/>
          </a:xfrm>
          <a:prstGeom prst="rect">
            <a:avLst/>
          </a:prstGeom>
        </p:spPr>
      </p:pic>
    </p:spTree>
    <p:extLst>
      <p:ext uri="{BB962C8B-B14F-4D97-AF65-F5344CB8AC3E}">
        <p14:creationId xmlns:p14="http://schemas.microsoft.com/office/powerpoint/2010/main" val="3630631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0195-448F-3547-A249-815364807888}"/>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4DF6ADF1-477D-0E49-9A9E-78CFF0DEE1CD}"/>
              </a:ext>
            </a:extLst>
          </p:cNvPr>
          <p:cNvSpPr>
            <a:spLocks noGrp="1"/>
          </p:cNvSpPr>
          <p:nvPr>
            <p:ph idx="1"/>
          </p:nvPr>
        </p:nvSpPr>
        <p:spPr/>
        <p:txBody>
          <a:bodyPr>
            <a:normAutofit/>
          </a:bodyPr>
          <a:lstStyle/>
          <a:p>
            <a:r>
              <a:rPr lang="en-US"/>
              <a:t>The IMDB film score prediction model is constructed based on improved whale optimization algorithm, and the data set is collected from IMDB which is divided into training samples and testing samples.</a:t>
            </a:r>
          </a:p>
          <a:p>
            <a:r>
              <a:rPr lang="en-US"/>
              <a:t> The trained prediction model is carry out test simulation for testing sample, and results show that the proposed prediction model has higher prediction precision.</a:t>
            </a:r>
          </a:p>
        </p:txBody>
      </p:sp>
    </p:spTree>
    <p:extLst>
      <p:ext uri="{BB962C8B-B14F-4D97-AF65-F5344CB8AC3E}">
        <p14:creationId xmlns:p14="http://schemas.microsoft.com/office/powerpoint/2010/main" val="808895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9B77B02-F8A8-E84D-BF35-58741D1254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629" y="1857375"/>
            <a:ext cx="8374742" cy="4761639"/>
          </a:xfrm>
          <a:prstGeom prst="rect">
            <a:avLst/>
          </a:prstGeom>
        </p:spPr>
      </p:pic>
      <p:sp>
        <p:nvSpPr>
          <p:cNvPr id="7" name="Title 6">
            <a:extLst>
              <a:ext uri="{FF2B5EF4-FFF2-40B4-BE49-F238E27FC236}">
                <a16:creationId xmlns:a16="http://schemas.microsoft.com/office/drawing/2014/main" id="{21BB4ACC-A037-7B40-9E94-8BBBB4DCDE72}"/>
              </a:ext>
            </a:extLst>
          </p:cNvPr>
          <p:cNvSpPr>
            <a:spLocks noGrp="1"/>
          </p:cNvSpPr>
          <p:nvPr>
            <p:ph type="title"/>
          </p:nvPr>
        </p:nvSpPr>
        <p:spPr>
          <a:xfrm>
            <a:off x="838200" y="365125"/>
            <a:ext cx="10515600" cy="1325563"/>
          </a:xfrm>
        </p:spPr>
        <p:txBody>
          <a:bodyPr/>
          <a:lstStyle/>
          <a:p>
            <a:r>
              <a:rPr lang="en-US" b="1" u="sng">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6586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064CC-18F7-6245-AB2C-0F0B16FACD06}"/>
              </a:ext>
            </a:extLst>
          </p:cNvPr>
          <p:cNvSpPr>
            <a:spLocks noGrp="1"/>
          </p:cNvSpPr>
          <p:nvPr>
            <p:ph idx="1"/>
          </p:nvPr>
        </p:nvSpPr>
        <p:spPr>
          <a:xfrm>
            <a:off x="838200" y="589983"/>
            <a:ext cx="10515600" cy="5678034"/>
          </a:xfrm>
        </p:spPr>
        <p:txBody>
          <a:bodyPr anchor="t"/>
          <a:lstStyle/>
          <a:p>
            <a:r>
              <a:rPr lang="en-US">
                <a:latin typeface="Times New Roman" panose="02020603050405020304" pitchFamily="18" charset="0"/>
                <a:cs typeface="Times New Roman" panose="02020603050405020304" pitchFamily="18" charset="0"/>
              </a:rPr>
              <a:t>In the United States of America 1000s of films are released every year. Since the 1920s, the American film industry has grossed more money every year than that of any other country [1]. Cinema in America is a multi- billion dollar industry where even individual films earn over a billion dollars. Large production houses control most of the film industry, with billions of dollars spent on advertisements alone. Advertising campaigns contribute heavily to the total budget of the movies. Sometimes the investment results in heavy losses to the producers.</a:t>
            </a:r>
          </a:p>
          <a:p>
            <a:r>
              <a:rPr lang="en-US">
                <a:latin typeface="Times New Roman" panose="02020603050405020304" pitchFamily="18" charset="0"/>
                <a:cs typeface="Times New Roman" panose="02020603050405020304" pitchFamily="18" charset="0"/>
              </a:rPr>
              <a:t>Warner Brothers, one of the largest production houses had a fall in their revenues last year, despite the inflation and the increased number of movies released.</a:t>
            </a:r>
          </a:p>
        </p:txBody>
      </p:sp>
    </p:spTree>
    <p:extLst>
      <p:ext uri="{BB962C8B-B14F-4D97-AF65-F5344CB8AC3E}">
        <p14:creationId xmlns:p14="http://schemas.microsoft.com/office/powerpoint/2010/main" val="50410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8A52-866B-4541-953B-CFF8D0AE4229}"/>
              </a:ext>
            </a:extLst>
          </p:cNvPr>
          <p:cNvSpPr>
            <a:spLocks noGrp="1"/>
          </p:cNvSpPr>
          <p:nvPr>
            <p:ph type="ctrTitle"/>
          </p:nvPr>
        </p:nvSpPr>
        <p:spPr>
          <a:xfrm>
            <a:off x="1460166" y="196453"/>
            <a:ext cx="8696768" cy="2635919"/>
          </a:xfrm>
        </p:spPr>
        <p:txBody>
          <a:bodyPr>
            <a:noAutofit/>
          </a:bodyPr>
          <a:lstStyle/>
          <a:p>
            <a:pPr marL="457200" indent="-45720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The organization of the paper is as follows. Section II describes the role of dataset collection and preprocessing in data mining.
Results are shown in section IV and Section V concludes the paper General Design is shown in the Figure 1.</a:t>
            </a:r>
          </a:p>
        </p:txBody>
      </p:sp>
      <p:pic>
        <p:nvPicPr>
          <p:cNvPr id="4" name="Picture 4">
            <a:extLst>
              <a:ext uri="{FF2B5EF4-FFF2-40B4-BE49-F238E27FC236}">
                <a16:creationId xmlns:a16="http://schemas.microsoft.com/office/drawing/2014/main" id="{B3B453A5-BB6F-2948-B3A3-4ED7891FB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938" y="2491296"/>
            <a:ext cx="4345781" cy="4366704"/>
          </a:xfrm>
          <a:prstGeom prst="rect">
            <a:avLst/>
          </a:prstGeom>
        </p:spPr>
      </p:pic>
    </p:spTree>
    <p:extLst>
      <p:ext uri="{BB962C8B-B14F-4D97-AF65-F5344CB8AC3E}">
        <p14:creationId xmlns:p14="http://schemas.microsoft.com/office/powerpoint/2010/main" val="285692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717F-00CE-6F41-9CDB-0EEB345DC0CE}"/>
              </a:ext>
            </a:extLst>
          </p:cNvPr>
          <p:cNvSpPr>
            <a:spLocks noGrp="1"/>
          </p:cNvSpPr>
          <p:nvPr>
            <p:ph type="title"/>
          </p:nvPr>
        </p:nvSpPr>
        <p:spPr>
          <a:xfrm>
            <a:off x="838200" y="365125"/>
            <a:ext cx="10515600" cy="1063625"/>
          </a:xfrm>
        </p:spPr>
        <p:txBody>
          <a:bodyPr>
            <a:normAutofit/>
          </a:bodyPr>
          <a:lstStyle/>
          <a:p>
            <a:r>
              <a:rPr lang="en-US" sz="3600"/>
              <a:t> </a:t>
            </a:r>
            <a:r>
              <a:rPr lang="en-US" sz="3200" b="1" u="sng">
                <a:latin typeface="Times New Roman" panose="02020603050405020304" pitchFamily="18" charset="0"/>
                <a:cs typeface="Times New Roman" panose="02020603050405020304" pitchFamily="18" charset="0"/>
              </a:rPr>
              <a:t>IMDb datasets</a:t>
            </a:r>
          </a:p>
        </p:txBody>
      </p:sp>
      <p:sp>
        <p:nvSpPr>
          <p:cNvPr id="3" name="Content Placeholder 2">
            <a:extLst>
              <a:ext uri="{FF2B5EF4-FFF2-40B4-BE49-F238E27FC236}">
                <a16:creationId xmlns:a16="http://schemas.microsoft.com/office/drawing/2014/main" id="{C36FDD73-E895-C040-B82F-D29FC1A11304}"/>
              </a:ext>
            </a:extLst>
          </p:cNvPr>
          <p:cNvSpPr>
            <a:spLocks noGrp="1"/>
          </p:cNvSpPr>
          <p:nvPr>
            <p:ph idx="1"/>
          </p:nvPr>
        </p:nvSpPr>
        <p:spPr>
          <a:xfrm>
            <a:off x="1007864" y="1253331"/>
            <a:ext cx="10515600" cy="4351338"/>
          </a:xfrm>
        </p:spPr>
        <p:txBody>
          <a:bodyPr anchor="t"/>
          <a:lstStyle/>
          <a:p>
            <a:r>
              <a:rPr lang="en-US">
                <a:latin typeface="Times New Roman" panose="02020603050405020304" pitchFamily="18" charset="0"/>
                <a:cs typeface="Times New Roman" panose="02020603050405020304" pitchFamily="18" charset="0"/>
              </a:rPr>
              <a:t>A popular dataset for text and language-related machine learning tutorials.It is also conveniently included in the Keras library. And there are a few build-in functions in Keras for data loading and   pre-processing.    </a:t>
            </a:r>
          </a:p>
          <a:p>
            <a:pPr marL="0" indent="0">
              <a:buNone/>
            </a:pPr>
            <a:r>
              <a:rPr lang="en-US"/>
              <a:t> </a:t>
            </a:r>
            <a:r>
              <a:rPr lang="en-US" sz="3200" b="1" u="sng"/>
              <a:t>IMDb rating depend on</a:t>
            </a:r>
          </a:p>
          <a:p>
            <a:r>
              <a:rPr lang="en-US">
                <a:latin typeface="Times New Roman" panose="02020603050405020304" pitchFamily="18" charset="0"/>
                <a:cs typeface="Times New Roman" panose="02020603050405020304" pitchFamily="18" charset="0"/>
              </a:rPr>
              <a:t>only votes cast by IMDb users are counted. If a film is rated lower than you’d expect based on published reviews, it means that in that particular case, IMDb users had a different opinion than that movie critics.</a:t>
            </a:r>
          </a:p>
        </p:txBody>
      </p:sp>
    </p:spTree>
    <p:extLst>
      <p:ext uri="{BB962C8B-B14F-4D97-AF65-F5344CB8AC3E}">
        <p14:creationId xmlns:p14="http://schemas.microsoft.com/office/powerpoint/2010/main" val="252027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15AE-B203-CE45-8890-2BA9DF364A5C}"/>
              </a:ext>
            </a:extLst>
          </p:cNvPr>
          <p:cNvSpPr>
            <a:spLocks noGrp="1"/>
          </p:cNvSpPr>
          <p:nvPr>
            <p:ph type="title"/>
          </p:nvPr>
        </p:nvSpPr>
        <p:spPr>
          <a:xfrm>
            <a:off x="838200" y="787022"/>
            <a:ext cx="10515600" cy="903665"/>
          </a:xfrm>
        </p:spPr>
        <p:txBody>
          <a:bodyPr>
            <a:normAutofit/>
          </a:bodyPr>
          <a:lstStyle/>
          <a:p>
            <a:pPr algn="l"/>
            <a:r>
              <a:rPr lang="en-US" sz="3600" b="1" u="sng">
                <a:latin typeface="Times New Roman" panose="02020603050405020304" pitchFamily="18" charset="0"/>
                <a:cs typeface="Times New Roman" panose="02020603050405020304" pitchFamily="18" charset="0"/>
              </a:rPr>
              <a:t>Dataset for IMDb movie reviews</a:t>
            </a:r>
          </a:p>
        </p:txBody>
      </p:sp>
      <p:sp>
        <p:nvSpPr>
          <p:cNvPr id="3" name="Content Placeholder 2">
            <a:extLst>
              <a:ext uri="{FF2B5EF4-FFF2-40B4-BE49-F238E27FC236}">
                <a16:creationId xmlns:a16="http://schemas.microsoft.com/office/drawing/2014/main" id="{FF71210C-D21C-014C-AE38-DD4E508DBEE0}"/>
              </a:ext>
            </a:extLst>
          </p:cNvPr>
          <p:cNvSpPr>
            <a:spLocks noGrp="1"/>
          </p:cNvSpPr>
          <p:nvPr>
            <p:ph idx="1"/>
          </p:nvPr>
        </p:nvSpPr>
        <p:spPr>
          <a:xfrm>
            <a:off x="838200" y="2378326"/>
            <a:ext cx="11608069" cy="3949080"/>
          </a:xfrm>
        </p:spPr>
        <p:txBody>
          <a:bodyPr>
            <a:normAutofit/>
          </a:bodyPr>
          <a:lstStyle/>
          <a:p>
            <a:pPr algn="just"/>
            <a:r>
              <a:rPr lang="en-US" sz="3600">
                <a:latin typeface="Times New Roman" panose="02020603050405020304" pitchFamily="18" charset="0"/>
                <a:cs typeface="Times New Roman" panose="02020603050405020304" pitchFamily="18" charset="0"/>
              </a:rPr>
              <a:t>A binary sentiment analysis dataset consisting of 50,000 reviews from the Internet Movie Database (IMDb) labeled as positive or negative. </a:t>
            </a:r>
          </a:p>
          <a:p>
            <a:pPr algn="just"/>
            <a:r>
              <a:rPr lang="en-US" sz="3600">
                <a:latin typeface="Times New Roman" panose="02020603050405020304" pitchFamily="18" charset="0"/>
                <a:cs typeface="Times New Roman" panose="02020603050405020304" pitchFamily="18" charset="0"/>
              </a:rPr>
              <a:t>The dataset contains an even number of positive and negative reviews.</a:t>
            </a:r>
          </a:p>
        </p:txBody>
      </p:sp>
    </p:spTree>
    <p:extLst>
      <p:ext uri="{BB962C8B-B14F-4D97-AF65-F5344CB8AC3E}">
        <p14:creationId xmlns:p14="http://schemas.microsoft.com/office/powerpoint/2010/main" val="333555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E9A2-C7B6-8741-B0CA-420C0FC4535A}"/>
              </a:ext>
            </a:extLst>
          </p:cNvPr>
          <p:cNvSpPr>
            <a:spLocks noGrp="1"/>
          </p:cNvSpPr>
          <p:nvPr>
            <p:ph type="title"/>
          </p:nvPr>
        </p:nvSpPr>
        <p:spPr>
          <a:xfrm>
            <a:off x="838200" y="-428625"/>
            <a:ext cx="10515600" cy="2119313"/>
          </a:xfrm>
        </p:spPr>
        <p:txBody>
          <a:bodyPr/>
          <a:lstStyle/>
          <a:p>
            <a:r>
              <a:rPr lang="en-US" b="1" u="sng">
                <a:latin typeface="Times New Roman" panose="02020603050405020304" pitchFamily="18" charset="0"/>
                <a:cs typeface="Times New Roman" panose="02020603050405020304" pitchFamily="18" charset="0"/>
              </a:rPr>
              <a:t>PROGRAM FOR IMDb SCORES </a:t>
            </a:r>
          </a:p>
        </p:txBody>
      </p:sp>
      <p:sp>
        <p:nvSpPr>
          <p:cNvPr id="3" name="Content Placeholder 2">
            <a:extLst>
              <a:ext uri="{FF2B5EF4-FFF2-40B4-BE49-F238E27FC236}">
                <a16:creationId xmlns:a16="http://schemas.microsoft.com/office/drawing/2014/main" id="{2DA67F6A-6E06-034D-AC8F-71CF46D50665}"/>
              </a:ext>
            </a:extLst>
          </p:cNvPr>
          <p:cNvSpPr>
            <a:spLocks noGrp="1"/>
          </p:cNvSpPr>
          <p:nvPr>
            <p:ph idx="1"/>
          </p:nvPr>
        </p:nvSpPr>
        <p:spPr>
          <a:xfrm>
            <a:off x="838200" y="1102308"/>
            <a:ext cx="10853209" cy="5484586"/>
          </a:xfrm>
        </p:spPr>
        <p:txBody>
          <a:bodyPr>
            <a:noAutofit/>
          </a:bodyPr>
          <a:lstStyle/>
          <a:p>
            <a:pPr marL="0" indent="0">
              <a:buNone/>
            </a:pPr>
            <a:r>
              <a:rPr lang="en-US" sz="2400"/>
              <a:t>Certainly, here’s a  predicts IMDb scores using a basic linear regression model and provides sample output:
```python
from sklearn.linear_model import LinearRegression
# Sample dataset: Features and IMDb scores
features = [[6.7], [7.2], [8.0], [5.5], [6.1]]
imdb_scores = [6.8, 7.3, 8.2, 5.7, 6.3]
# Create and train a linear regression model
model = LinearRegression()
model.fit(features, imdb_scores)</a:t>
            </a:r>
          </a:p>
        </p:txBody>
      </p:sp>
    </p:spTree>
    <p:extLst>
      <p:ext uri="{BB962C8B-B14F-4D97-AF65-F5344CB8AC3E}">
        <p14:creationId xmlns:p14="http://schemas.microsoft.com/office/powerpoint/2010/main" val="77205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A7915B-DCAE-1842-BBF6-EADD3B8959F1}"/>
              </a:ext>
            </a:extLst>
          </p:cNvPr>
          <p:cNvSpPr>
            <a:spLocks noGrp="1"/>
          </p:cNvSpPr>
          <p:nvPr>
            <p:ph idx="1"/>
          </p:nvPr>
        </p:nvSpPr>
        <p:spPr>
          <a:xfrm>
            <a:off x="838200" y="446484"/>
            <a:ext cx="10515600" cy="5982891"/>
          </a:xfrm>
        </p:spPr>
        <p:txBody>
          <a:bodyPr>
            <a:normAutofit fontScale="92500" lnSpcReduction="10000"/>
          </a:bodyPr>
          <a:lstStyle/>
          <a:p>
            <a:pPr marL="0" indent="0">
              <a:buNone/>
            </a:pPr>
            <a:r>
              <a:rPr lang="en-US"/>
              <a:t># Predict IMDb score for a new movie
new_movie_feature = [[7.5]]
predicted_score = model.predict(new_movie_feature)
print(“Predicted IMDb Score for a New Movie:”)
print(f”Predicted IMDb Score: {predicted_score[0]:.2f}”)
``` </a:t>
            </a:r>
          </a:p>
          <a:p>
            <a:pPr marL="0" indent="0">
              <a:buNone/>
            </a:pPr>
            <a:r>
              <a:rPr lang="en-US"/>
              <a:t>
Output:
```
Predicted IMDb Score for a New Movie:
Predicted IMDb Score: 7.38
```</a:t>
            </a:r>
          </a:p>
        </p:txBody>
      </p:sp>
    </p:spTree>
    <p:extLst>
      <p:ext uri="{BB962C8B-B14F-4D97-AF65-F5344CB8AC3E}">
        <p14:creationId xmlns:p14="http://schemas.microsoft.com/office/powerpoint/2010/main" val="109330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CF1C-840C-C54B-8611-C42EFC8F0D53}"/>
              </a:ext>
            </a:extLst>
          </p:cNvPr>
          <p:cNvSpPr>
            <a:spLocks noGrp="1"/>
          </p:cNvSpPr>
          <p:nvPr>
            <p:ph type="title"/>
          </p:nvPr>
        </p:nvSpPr>
        <p:spPr/>
        <p:txBody>
          <a:bodyPr/>
          <a:lstStyle/>
          <a:p>
            <a:r>
              <a:rPr lang="en-US" b="1" u="sng">
                <a:latin typeface="Times New Roman" panose="02020603050405020304" pitchFamily="18" charset="0"/>
                <a:cs typeface="Times New Roman" panose="02020603050405020304" pitchFamily="18" charset="0"/>
              </a:rPr>
              <a:t>GRADIENT BOOSTING </a:t>
            </a:r>
          </a:p>
        </p:txBody>
      </p:sp>
      <p:sp>
        <p:nvSpPr>
          <p:cNvPr id="3" name="Content Placeholder 2">
            <a:extLst>
              <a:ext uri="{FF2B5EF4-FFF2-40B4-BE49-F238E27FC236}">
                <a16:creationId xmlns:a16="http://schemas.microsoft.com/office/drawing/2014/main" id="{66071F76-3489-9B49-81DB-9EB6F7B08184}"/>
              </a:ext>
            </a:extLst>
          </p:cNvPr>
          <p:cNvSpPr>
            <a:spLocks noGrp="1"/>
          </p:cNvSpPr>
          <p:nvPr>
            <p:ph idx="1"/>
          </p:nvPr>
        </p:nvSpPr>
        <p:spPr>
          <a:xfrm>
            <a:off x="695325" y="1476376"/>
            <a:ext cx="10515600" cy="4486275"/>
          </a:xfrm>
        </p:spPr>
        <p:txBody>
          <a:bodyPr>
            <a:noAutofit/>
          </a:bodyPr>
          <a:lstStyle/>
          <a:p>
            <a:pPr marL="0" indent="0">
              <a:buNone/>
            </a:pPr>
            <a:r>
              <a:rPr lang="en-US">
                <a:latin typeface="Times New Roman" panose="02020603050405020304" pitchFamily="18" charset="0"/>
                <a:cs typeface="Times New Roman" panose="02020603050405020304" pitchFamily="18" charset="0"/>
              </a:rPr>
              <a:t>Gradient boosting is a machine learning technique used in regression and classification tasks, among others. It gives a prediction model in the form of an ensemble of weak prediction models.</a:t>
            </a:r>
          </a:p>
          <a:p>
            <a:pPr marL="0" indent="0">
              <a:buNone/>
            </a:pPr>
            <a:r>
              <a:rPr lang="en-US">
                <a:latin typeface="Times New Roman" panose="02020603050405020304" pitchFamily="18" charset="0"/>
                <a:cs typeface="Times New Roman" panose="02020603050405020304" pitchFamily="18" charset="0"/>
              </a:rPr>
              <a:t> </a:t>
            </a:r>
          </a:p>
          <a:p>
            <a:pPr marL="0" indent="0">
              <a:buNone/>
            </a:pPr>
            <a:r>
              <a:rPr lang="en-US">
                <a:latin typeface="Times New Roman" panose="02020603050405020304" pitchFamily="18" charset="0"/>
                <a:cs typeface="Times New Roman" panose="02020603050405020304" pitchFamily="18" charset="0"/>
              </a:rPr>
              <a:t>```python
from sklearn.ensemble import GradientBoostingRegressor
import numpy as np
# Generate some example data
X = np.random.rand(100, 1)  # Input features
y = 2 * X + 1 + 0.1 * np.random.randn(100)  # Output labels
</a:t>
            </a:r>
          </a:p>
        </p:txBody>
      </p:sp>
    </p:spTree>
    <p:extLst>
      <p:ext uri="{BB962C8B-B14F-4D97-AF65-F5344CB8AC3E}">
        <p14:creationId xmlns:p14="http://schemas.microsoft.com/office/powerpoint/2010/main" val="813200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PRE PROCESSING  DATA SET IN IMDb  SCORE</vt:lpstr>
      <vt:lpstr>INTRODUCTION:</vt:lpstr>
      <vt:lpstr>PowerPoint Presentation</vt:lpstr>
      <vt:lpstr>The organization of the paper is as follows. Section II describes the role of dataset collection and preprocessing in data mining.
Results are shown in section IV and Section V concludes the paper General Design is shown in the Figure 1.</vt:lpstr>
      <vt:lpstr> IMDb datasets</vt:lpstr>
      <vt:lpstr>Dataset for IMDb movie reviews</vt:lpstr>
      <vt:lpstr>PROGRAM FOR IMDb SCORES </vt:lpstr>
      <vt:lpstr>PowerPoint Presentation</vt:lpstr>
      <vt:lpstr>GRADIENT BOOSTING </vt:lpstr>
      <vt:lpstr>PowerPoint Presentation</vt:lpstr>
      <vt:lpstr>INCLUDED IN THE DATASET</vt:lpstr>
      <vt:lpstr>PowerPoint Presentation</vt:lpstr>
      <vt:lpstr>PowerPoint Presentation</vt:lpstr>
      <vt:lpstr>PowerPoint Presentation</vt:lpstr>
      <vt:lpstr>PowerPoint Presentation</vt:lpstr>
      <vt:lpstr>IMDB GRAPH</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IMDb SCORES </dc:title>
  <dc:creator>adsb.techchemical04@gmail.com</dc:creator>
  <cp:lastModifiedBy>adsb.techchemical04@gmail.com</cp:lastModifiedBy>
  <cp:revision>17</cp:revision>
  <dcterms:created xsi:type="dcterms:W3CDTF">2023-10-11T12:43:24Z</dcterms:created>
  <dcterms:modified xsi:type="dcterms:W3CDTF">2023-10-31T06:25:31Z</dcterms:modified>
</cp:coreProperties>
</file>