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71" r:id="rId7"/>
    <p:sldId id="299" r:id="rId8"/>
    <p:sldId id="305" r:id="rId9"/>
    <p:sldId id="308" r:id="rId10"/>
    <p:sldId id="309" r:id="rId11"/>
    <p:sldId id="310" r:id="rId12"/>
    <p:sldId id="311" r:id="rId13"/>
    <p:sldId id="306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putersciencewiki.org/index.php/AP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sip.io/platform/apis/biometric-sdk-api-specification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sip.io/platform/biometrics/cbeff-x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sz="3600" dirty="0"/>
              <a:t>BIOMETRIC SDK INTEGRATION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Savant De Silva</a:t>
            </a:r>
            <a:br>
              <a:rPr lang="en-US" dirty="0"/>
            </a:br>
            <a:r>
              <a:rPr lang="en-US" sz="1800" i="1" dirty="0"/>
              <a:t>savantd@99x.io</a:t>
            </a:r>
            <a:endParaRPr lang="en-US" i="1" dirty="0"/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Digital Identity Sri Lanka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APIs | vannarho">
            <a:extLst>
              <a:ext uri="{FF2B5EF4-FFF2-40B4-BE49-F238E27FC236}">
                <a16:creationId xmlns:a16="http://schemas.microsoft.com/office/drawing/2014/main" id="{566D77CA-128C-4871-A867-B2A578740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MOSIP Capabilities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62C64-F958-4751-BB03-C896C2525128}"/>
              </a:ext>
            </a:extLst>
          </p:cNvPr>
          <p:cNvSpPr txBox="1"/>
          <p:nvPr/>
        </p:nvSpPr>
        <p:spPr>
          <a:xfrm>
            <a:off x="1535370" y="2661660"/>
            <a:ext cx="10013709" cy="218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MOSIP as a platform does not have any inbuilt </a:t>
            </a:r>
            <a:r>
              <a:rPr lang="en-US" sz="2000" dirty="0">
                <a:effectLst/>
              </a:rPr>
              <a:t>capabilities</a:t>
            </a:r>
            <a:r>
              <a:rPr lang="en-US" dirty="0">
                <a:effectLst/>
              </a:rPr>
              <a:t> to handle biometrics.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>
                <a:effectLst/>
              </a:rPr>
              <a:t>elies on external components and subsystems to perform all activities pertaining to biometrics.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MOSIP </a:t>
            </a:r>
            <a:r>
              <a:rPr lang="en-US" dirty="0">
                <a:effectLst/>
              </a:rPr>
              <a:t>defines formats, standards and interfaces for these external components.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Java based interface to support the biometric functions.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C301F-15EC-4CB8-B9BD-0889E85E525F}"/>
              </a:ext>
            </a:extLst>
          </p:cNvPr>
          <p:cNvSpPr txBox="1"/>
          <p:nvPr/>
        </p:nvSpPr>
        <p:spPr>
          <a:xfrm>
            <a:off x="1752600" y="5167615"/>
            <a:ext cx="920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https://docs.mosip.io/platform/apis/biometric-sdk-api-specification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8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MOSIP Capabilities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62C64-F958-4751-BB03-C896C2525128}"/>
              </a:ext>
            </a:extLst>
          </p:cNvPr>
          <p:cNvSpPr txBox="1"/>
          <p:nvPr/>
        </p:nvSpPr>
        <p:spPr>
          <a:xfrm>
            <a:off x="1535371" y="2462271"/>
            <a:ext cx="10013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Supported image formats</a:t>
            </a:r>
          </a:p>
          <a:p>
            <a:endParaRPr lang="en-US" b="1" dirty="0"/>
          </a:p>
          <a:p>
            <a:r>
              <a:rPr lang="en-US" b="1" dirty="0"/>
              <a:t>Fingerprint – </a:t>
            </a:r>
            <a:r>
              <a:rPr lang="en-US" dirty="0"/>
              <a:t>Supports</a:t>
            </a:r>
            <a:r>
              <a:rPr lang="en-US" b="1" dirty="0"/>
              <a:t> </a:t>
            </a:r>
            <a:r>
              <a:rPr lang="en-US" dirty="0"/>
              <a:t>IS</a:t>
            </a:r>
            <a:r>
              <a:rPr lang="en-US" dirty="0">
                <a:effectLst/>
              </a:rPr>
              <a:t>O 19794-4:2011</a:t>
            </a:r>
          </a:p>
          <a:p>
            <a:endParaRPr lang="en-US" b="1" dirty="0"/>
          </a:p>
          <a:p>
            <a:r>
              <a:rPr lang="en-US" b="1" dirty="0"/>
              <a:t>Iris - </a:t>
            </a:r>
            <a:r>
              <a:rPr lang="en-US" dirty="0"/>
              <a:t>Supports </a:t>
            </a:r>
            <a:r>
              <a:rPr lang="en-US" dirty="0">
                <a:effectLst/>
              </a:rPr>
              <a:t>ISO/IEC 19796-6:2011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b="1" dirty="0"/>
              <a:t>Face Capture - </a:t>
            </a:r>
            <a:r>
              <a:rPr lang="en-US" dirty="0"/>
              <a:t>Supports </a:t>
            </a:r>
            <a:r>
              <a:rPr lang="en-US" dirty="0">
                <a:effectLst/>
              </a:rPr>
              <a:t>ISO 19794-5:2011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763A7-5442-4798-92B1-242DBEE6C369}"/>
              </a:ext>
            </a:extLst>
          </p:cNvPr>
          <p:cNvSpPr txBox="1"/>
          <p:nvPr/>
        </p:nvSpPr>
        <p:spPr>
          <a:xfrm>
            <a:off x="1535371" y="4879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biometric data is wrapped in </a:t>
            </a:r>
            <a:r>
              <a:rPr lang="en-US" dirty="0">
                <a:solidFill>
                  <a:srgbClr val="3884FF"/>
                </a:solidFill>
                <a:effectLst/>
                <a:hlinkClick r:id="rId2"/>
              </a:rPr>
              <a:t>CBEFF XML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14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effectLst/>
              </a:rPr>
              <a:t>Biometric SDK integration points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effectLst/>
              </a:rPr>
              <a:t>Biometric SDK Functions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effectLst/>
              </a:rPr>
              <a:t>MOSIP Capabilities to SDK</a:t>
            </a:r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678" y="1166605"/>
            <a:ext cx="4256597" cy="32910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Biometric Integration Points Within The  </a:t>
            </a:r>
            <a:br>
              <a:rPr lang="en-US" sz="2400" dirty="0">
                <a:effectLst/>
              </a:rPr>
            </a:br>
            <a:r>
              <a:rPr lang="en-US" sz="2400" dirty="0"/>
              <a:t>MOSIP Platform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3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53" y="61100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sz="2800" dirty="0"/>
              <a:t>SDK Usages</a:t>
            </a:r>
          </a:p>
        </p:txBody>
      </p:sp>
      <p:sp>
        <p:nvSpPr>
          <p:cNvPr id="52" name="Rectangle 3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849ABB-313E-47C2-89BE-6754CC76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95" y="2345291"/>
            <a:ext cx="4383299" cy="2167418"/>
          </a:xfrm>
        </p:spPr>
      </p:pic>
      <p:sp>
        <p:nvSpPr>
          <p:cNvPr id="53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C37C9-9EC2-427A-81CE-1FE2C97AB60B}"/>
              </a:ext>
            </a:extLst>
          </p:cNvPr>
          <p:cNvSpPr txBox="1"/>
          <p:nvPr/>
        </p:nvSpPr>
        <p:spPr>
          <a:xfrm>
            <a:off x="5356282" y="5667786"/>
            <a:ext cx="492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docs.mosip.io,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81ACA-D684-4046-AA66-0BE60991B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35" y="884946"/>
            <a:ext cx="7257131" cy="4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Biometric SDK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2717-5752-48F3-BAE5-E523020860DC}"/>
              </a:ext>
            </a:extLst>
          </p:cNvPr>
          <p:cNvSpPr txBox="1"/>
          <p:nvPr/>
        </p:nvSpPr>
        <p:spPr>
          <a:xfrm>
            <a:off x="1535371" y="2771666"/>
            <a:ext cx="6096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SDK Initialization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Quality Checker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Matcher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Extractor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effectLst/>
              </a:rPr>
              <a:t>Segmenter</a:t>
            </a:r>
            <a:endParaRPr lang="en-US" sz="24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Converter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0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Biometric SDK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2717-5752-48F3-BAE5-E523020860DC}"/>
              </a:ext>
            </a:extLst>
          </p:cNvPr>
          <p:cNvSpPr txBox="1"/>
          <p:nvPr/>
        </p:nvSpPr>
        <p:spPr>
          <a:xfrm>
            <a:off x="1364059" y="2244357"/>
            <a:ext cx="45033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</a:rPr>
              <a:t>SDK Initialization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1B106-50CC-45D3-A520-302F9285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33" y="2900325"/>
            <a:ext cx="9138467" cy="3917637"/>
          </a:xfrm>
          <a:prstGeom prst="rect">
            <a:avLst/>
          </a:prstGeom>
        </p:spPr>
      </p:pic>
      <p:pic>
        <p:nvPicPr>
          <p:cNvPr id="1026" name="Picture 2" descr="Best quality, check mark, quality assurance, quality guarantee icon -  Download on Iconfinder">
            <a:extLst>
              <a:ext uri="{FF2B5EF4-FFF2-40B4-BE49-F238E27FC236}">
                <a16:creationId xmlns:a16="http://schemas.microsoft.com/office/drawing/2014/main" id="{7B3084CD-E82A-466A-A780-1D76B08F1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16" y="3477934"/>
            <a:ext cx="1378955" cy="13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Biometric SDK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2717-5752-48F3-BAE5-E523020860DC}"/>
              </a:ext>
            </a:extLst>
          </p:cNvPr>
          <p:cNvSpPr txBox="1"/>
          <p:nvPr/>
        </p:nvSpPr>
        <p:spPr>
          <a:xfrm>
            <a:off x="1535371" y="2300161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Matcher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C10C6-8180-4D06-A706-4D8DDAC19FB2}"/>
              </a:ext>
            </a:extLst>
          </p:cNvPr>
          <p:cNvSpPr txBox="1"/>
          <p:nvPr/>
        </p:nvSpPr>
        <p:spPr>
          <a:xfrm>
            <a:off x="1516540" y="2831476"/>
            <a:ext cx="9668695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</a:rPr>
              <a:t>Step</a:t>
            </a:r>
            <a:r>
              <a:rPr lang="en-US" b="1" dirty="0"/>
              <a:t> 1: </a:t>
            </a:r>
            <a:r>
              <a:rPr lang="en-US" dirty="0">
                <a:effectLst/>
              </a:rPr>
              <a:t>Matches the captured biometric record or a list of biometric records.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2: </a:t>
            </a:r>
            <a:r>
              <a:rPr lang="en-US" dirty="0"/>
              <a:t>M</a:t>
            </a:r>
            <a:r>
              <a:rPr lang="en-US" dirty="0">
                <a:effectLst/>
              </a:rPr>
              <a:t>atches it against list of stored biometric records.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3: </a:t>
            </a:r>
            <a:r>
              <a:rPr lang="en-US" dirty="0">
                <a:effectLst/>
              </a:rPr>
              <a:t>It then returns a matching score against each stored biometric record or a composite matching score for the list of input biometric records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AE6F7-BDEE-456B-ABE6-7515C522CA0E}"/>
              </a:ext>
            </a:extLst>
          </p:cNvPr>
          <p:cNvSpPr txBox="1"/>
          <p:nvPr/>
        </p:nvSpPr>
        <p:spPr>
          <a:xfrm>
            <a:off x="1516539" y="4944160"/>
            <a:ext cx="9497025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>
                <a:effectLst/>
              </a:rPr>
              <a:t>atches one or multiple modes of biometric received in an auth transaction.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>
                <a:effectLst/>
              </a:rPr>
              <a:t>uthentication of operators in offline mode.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>
                <a:effectLst/>
              </a:rPr>
              <a:t>revention of erroneous submission of operator biometrics in place of registrant’s biometric .</a:t>
            </a:r>
            <a:endParaRPr lang="en-US" dirty="0"/>
          </a:p>
        </p:txBody>
      </p:sp>
      <p:pic>
        <p:nvPicPr>
          <p:cNvPr id="2050" name="Picture 2" descr="Fingerprint matching Icon of Flat style - Available in SVG, PNG, EPS, AI &amp;  Icon fonts">
            <a:extLst>
              <a:ext uri="{FF2B5EF4-FFF2-40B4-BE49-F238E27FC236}">
                <a16:creationId xmlns:a16="http://schemas.microsoft.com/office/drawing/2014/main" id="{37B439E8-F66D-45E6-9227-571BB4F8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02" y="2300161"/>
            <a:ext cx="1426224" cy="14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0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Biometric SDK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2717-5752-48F3-BAE5-E523020860DC}"/>
              </a:ext>
            </a:extLst>
          </p:cNvPr>
          <p:cNvSpPr txBox="1"/>
          <p:nvPr/>
        </p:nvSpPr>
        <p:spPr>
          <a:xfrm>
            <a:off x="1535371" y="2453911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/>
            </a:lvl1pPr>
          </a:lstStyle>
          <a:p>
            <a:r>
              <a:rPr lang="en-US" dirty="0"/>
              <a:t>Extractor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7298F-E99E-486E-BF53-7DE3EA86768C}"/>
              </a:ext>
            </a:extLst>
          </p:cNvPr>
          <p:cNvSpPr txBox="1"/>
          <p:nvPr/>
        </p:nvSpPr>
        <p:spPr>
          <a:xfrm>
            <a:off x="1535371" y="2982921"/>
            <a:ext cx="6827579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Extracts and returns the most important features and patterns of input biometric record to use in fast comparison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Identifies the </a:t>
            </a:r>
            <a:r>
              <a:rPr lang="en-US" b="1" dirty="0">
                <a:effectLst/>
              </a:rPr>
              <a:t>Minutiae</a:t>
            </a:r>
            <a:r>
              <a:rPr lang="en-US" dirty="0">
                <a:effectLst/>
              </a:rPr>
              <a:t> points if it’s a fingerprint.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 standard </a:t>
            </a:r>
            <a:r>
              <a:rPr lang="en-US" dirty="0">
                <a:effectLst/>
              </a:rPr>
              <a:t>representation of an ISO template for FMR (False Match Rate)</a:t>
            </a:r>
            <a:endParaRPr lang="en-US" dirty="0"/>
          </a:p>
        </p:txBody>
      </p:sp>
      <p:pic>
        <p:nvPicPr>
          <p:cNvPr id="3076" name="Picture 4" descr="Syahrul's Block.: 040. Minutiae">
            <a:extLst>
              <a:ext uri="{FF2B5EF4-FFF2-40B4-BE49-F238E27FC236}">
                <a16:creationId xmlns:a16="http://schemas.microsoft.com/office/drawing/2014/main" id="{3D2E0535-C65E-4E2A-AD14-24471AF5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92" y="2453911"/>
            <a:ext cx="3508279" cy="385544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6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effectLst/>
              </a:rPr>
              <a:t>Biometric SDK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2717-5752-48F3-BAE5-E523020860DC}"/>
              </a:ext>
            </a:extLst>
          </p:cNvPr>
          <p:cNvSpPr txBox="1"/>
          <p:nvPr/>
        </p:nvSpPr>
        <p:spPr>
          <a:xfrm>
            <a:off x="1535371" y="2476391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Segmenter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AEB29-F44E-4225-A8EB-EEEAA40C45F0}"/>
              </a:ext>
            </a:extLst>
          </p:cNvPr>
          <p:cNvSpPr txBox="1"/>
          <p:nvPr/>
        </p:nvSpPr>
        <p:spPr>
          <a:xfrm>
            <a:off x="1535371" y="3181631"/>
            <a:ext cx="7837249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Segments single biometric record into multiple biometric records.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ffectLst/>
              </a:rPr>
              <a:t>Eg</a:t>
            </a:r>
            <a:r>
              <a:rPr lang="en-US" dirty="0">
                <a:effectLst/>
              </a:rPr>
              <a:t>: Split thumb slab into multiple fingers and eyes into left and right eye.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Used to split images into individual biometric </a:t>
            </a:r>
            <a:r>
              <a:rPr lang="en-US" dirty="0" err="1">
                <a:effectLst/>
              </a:rPr>
              <a:t>segments</a:t>
            </a:r>
            <a:r>
              <a:rPr lang="en-US" dirty="0" err="1"/>
              <a:t>.nter</a:t>
            </a:r>
            <a:endParaRPr lang="en-US" dirty="0"/>
          </a:p>
        </p:txBody>
      </p:sp>
      <p:pic>
        <p:nvPicPr>
          <p:cNvPr id="4098" name="Picture 2" descr="Entropy | Free Full-Text | Entropy-Based Clustering Algorithm for  Fingerprint Singular Point Detection">
            <a:extLst>
              <a:ext uri="{FF2B5EF4-FFF2-40B4-BE49-F238E27FC236}">
                <a16:creationId xmlns:a16="http://schemas.microsoft.com/office/drawing/2014/main" id="{9BA8E2C5-3948-42BF-89E3-D7C90ACE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000" y="3307990"/>
            <a:ext cx="2728244" cy="207160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0FA4F8-332F-4B77-B179-E96E504DB322}"/>
              </a:ext>
            </a:extLst>
          </p:cNvPr>
          <p:cNvSpPr txBox="1"/>
          <p:nvPr/>
        </p:nvSpPr>
        <p:spPr>
          <a:xfrm>
            <a:off x="1535371" y="5133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Converter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A766D-5237-4E50-BAFB-654EDAAF2626}"/>
              </a:ext>
            </a:extLst>
          </p:cNvPr>
          <p:cNvSpPr txBox="1"/>
          <p:nvPr/>
        </p:nvSpPr>
        <p:spPr>
          <a:xfrm>
            <a:off x="1535371" y="5663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Converts images in all segments in the biometric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312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310</TotalTime>
  <Words>359</Words>
  <Application>Microsoft Office PowerPoint</Application>
  <PresentationFormat>Widescreen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Corbel</vt:lpstr>
      <vt:lpstr>Tahoma</vt:lpstr>
      <vt:lpstr>Wingdings</vt:lpstr>
      <vt:lpstr>ShojiVTI</vt:lpstr>
      <vt:lpstr>BIOMETRIC SDK INTEGRATION</vt:lpstr>
      <vt:lpstr>Agenda</vt:lpstr>
      <vt:lpstr>Biometric Integration Points Within The   MOSIP Platform</vt:lpstr>
      <vt:lpstr>SDK Usages</vt:lpstr>
      <vt:lpstr>Biometric SDK Functions</vt:lpstr>
      <vt:lpstr>Biometric SDK Functions</vt:lpstr>
      <vt:lpstr>Biometric SDK Functions</vt:lpstr>
      <vt:lpstr>Biometric SDK Functions</vt:lpstr>
      <vt:lpstr>Biometric SDK Functions</vt:lpstr>
      <vt:lpstr>PowerPoint Presentation</vt:lpstr>
      <vt:lpstr>MOSIP Capabilities</vt:lpstr>
      <vt:lpstr>MOSIP Capabilities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MOSIP </dc:title>
  <dc:creator>Savant De Silva</dc:creator>
  <cp:lastModifiedBy>Savant De Silva</cp:lastModifiedBy>
  <cp:revision>81</cp:revision>
  <dcterms:created xsi:type="dcterms:W3CDTF">2021-02-22T00:58:26Z</dcterms:created>
  <dcterms:modified xsi:type="dcterms:W3CDTF">2021-03-03T04:26:06Z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