
<file path=[Content_Types].xml><?xml version="1.0" encoding="utf-8"?>
<Types xmlns="http://schemas.openxmlformats.org/package/2006/content-types">
  <Default Extension="png" ContentType="image/png"/>
  <Default Extension="bin" ContentType="image/unknown"/>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7" r:id="rId4"/>
    <p:sldId id="259" r:id="rId5"/>
    <p:sldId id="270" r:id="rId6"/>
    <p:sldId id="260" r:id="rId7"/>
    <p:sldId id="265" r:id="rId8"/>
    <p:sldId id="261" r:id="rId9"/>
    <p:sldId id="262" r:id="rId10"/>
    <p:sldId id="279" r:id="rId11"/>
    <p:sldId id="277" r:id="rId12"/>
    <p:sldId id="280" r:id="rId13"/>
    <p:sldId id="275" r:id="rId14"/>
    <p:sldId id="281" r:id="rId15"/>
    <p:sldId id="266" r:id="rId16"/>
    <p:sldId id="274" r:id="rId17"/>
    <p:sldId id="278" r:id="rId18"/>
    <p:sldId id="272" r:id="rId19"/>
    <p:sldId id="276" r:id="rId20"/>
    <p:sldId id="267" r:id="rId21"/>
    <p:sldId id="282" r:id="rId22"/>
    <p:sldId id="283"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72" d="100"/>
          <a:sy n="72" d="100"/>
        </p:scale>
        <p:origin x="170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9A16F-3783-4019-8745-A5B46DDCE5AB}" type="datetimeFigureOut">
              <a:rPr lang="en-US" smtClean="0"/>
              <a:pPr/>
              <a:t>5/31/2022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CC88E-CA8A-4846-8796-CBDD10BC7266}" type="slidenum">
              <a:rPr lang="en-US" smtClean="0"/>
              <a:pPr/>
              <a:t>‹#›</a:t>
            </a:fld>
            <a:endParaRPr lang="en-US"/>
          </a:p>
        </p:txBody>
      </p:sp>
    </p:spTree>
    <p:extLst>
      <p:ext uri="{BB962C8B-B14F-4D97-AF65-F5344CB8AC3E}">
        <p14:creationId xmlns:p14="http://schemas.microsoft.com/office/powerpoint/2010/main" val="1121751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6CC88E-CA8A-4846-8796-CBDD10BC726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6B0001-001E-4156-A94A-44144275BC43}" type="datetime1">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069FC1-A7D8-4B63-A14F-99ADE6A720AA}" type="datetime1">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67F3A7-9A3B-47BF-9A0A-C92E75CE9C40}" type="datetime1">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0A6B02-1DC0-457F-9457-3E11BC620D6E}" type="datetime1">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8BE6-CC63-4C5B-8A40-8770755BCB12}" type="datetime1">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E54E9-7AB1-4168-8BF5-7F76A9D35F5B}" type="datetime1">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D121D3-80A4-4387-9693-FC7168CF0422}" type="datetime1">
              <a:rPr lang="en-US" smtClean="0"/>
              <a:pPr/>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79959E-0D40-4EB7-B94B-57E2C8B99251}" type="datetime1">
              <a:rPr lang="en-US" smtClean="0"/>
              <a:pPr/>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E1BA8-C374-4AF1-AFD8-560A5278B504}" type="datetime1">
              <a:rPr lang="en-US" smtClean="0"/>
              <a:pPr/>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00BA8-7822-461E-A9FB-EA3816CD2092}" type="datetime1">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B2498-C5E6-41C3-BCE0-2E34705DAE72}" type="datetime1">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6EE44-7C1A-4AD5-BDBC-AD8C71B073F1}" type="datetime1">
              <a:rPr lang="en-US" smtClean="0"/>
              <a:pPr/>
              <a:t>5/31/2022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Dyspnea" TargetMode="External"/><Relationship Id="rId3" Type="http://schemas.openxmlformats.org/officeDocument/2006/relationships/image" Target="../media/image2.gif"/><Relationship Id="rId7" Type="http://schemas.openxmlformats.org/officeDocument/2006/relationships/hyperlink" Target="https://en.wikipedia.org/wiki/Chest_pai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en.wikipedia.org/wiki/Chest_wall" TargetMode="External"/><Relationship Id="rId5" Type="http://schemas.openxmlformats.org/officeDocument/2006/relationships/hyperlink" Target="https://en.wikipedia.org/wiki/Lung" TargetMode="External"/><Relationship Id="rId4" Type="http://schemas.openxmlformats.org/officeDocument/2006/relationships/hyperlink" Target="https://en.wikipedia.org/wiki/Pleural_space" TargetMode="External"/><Relationship Id="rId9" Type="http://schemas.openxmlformats.org/officeDocument/2006/relationships/image" Target="../media/image3.bin"/></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s://en.wikipedia.org/wiki/Tissue_(biolog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sciencedirect.com/science/article/pii/S136184152100171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61890"/>
            <a:ext cx="6172200" cy="461665"/>
          </a:xfrm>
          <a:prstGeom prst="rect">
            <a:avLst/>
          </a:prstGeom>
          <a:scene3d>
            <a:camera prst="orthographicFront"/>
            <a:lightRig rig="threePt" dir="t"/>
          </a:scene3d>
          <a:sp3d>
            <a:bevelT/>
          </a:sp3d>
        </p:spPr>
        <p:txBody>
          <a:bodyPr wrap="square">
            <a:spAutoFit/>
          </a:bodyPr>
          <a:lstStyle/>
          <a:p>
            <a:pPr algn="ctr"/>
            <a:r>
              <a:rPr lang="en-US" sz="2400" b="1" dirty="0">
                <a:latin typeface="Times New Roman" pitchFamily="18" charset="0"/>
                <a:cs typeface="Times New Roman" pitchFamily="18" charset="0"/>
              </a:rPr>
              <a:t>PANIMALAR ENGINEERING COLLEGE</a:t>
            </a:r>
          </a:p>
        </p:txBody>
      </p:sp>
      <p:sp>
        <p:nvSpPr>
          <p:cNvPr id="5" name="Rectangle 4"/>
          <p:cNvSpPr/>
          <p:nvPr/>
        </p:nvSpPr>
        <p:spPr>
          <a:xfrm>
            <a:off x="1524000" y="838200"/>
            <a:ext cx="6096000" cy="369332"/>
          </a:xfrm>
          <a:prstGeom prst="rect">
            <a:avLst/>
          </a:prstGeom>
        </p:spPr>
        <p:txBody>
          <a:bodyPr wrap="square">
            <a:spAutoFit/>
          </a:bodyPr>
          <a:lstStyle/>
          <a:p>
            <a:pPr algn="ctr"/>
            <a:r>
              <a:rPr lang="en-US" b="1" dirty="0">
                <a:latin typeface="Times New Roman" pitchFamily="18" charset="0"/>
                <a:cs typeface="Times New Roman" pitchFamily="18" charset="0"/>
              </a:rPr>
              <a:t>Department of Electronics and Instrumentation Engineering</a:t>
            </a:r>
          </a:p>
        </p:txBody>
      </p:sp>
      <p:sp>
        <p:nvSpPr>
          <p:cNvPr id="7" name="TextBox 6"/>
          <p:cNvSpPr txBox="1"/>
          <p:nvPr/>
        </p:nvSpPr>
        <p:spPr>
          <a:xfrm>
            <a:off x="1519364" y="1600200"/>
            <a:ext cx="6216254" cy="1307537"/>
          </a:xfrm>
          <a:prstGeom prst="rect">
            <a:avLst/>
          </a:prstGeom>
          <a:noFill/>
        </p:spPr>
        <p:txBody>
          <a:bodyPr wrap="none" rtlCol="0">
            <a:spAutoFit/>
          </a:bodyPr>
          <a:lstStyle/>
          <a:p>
            <a:pPr algn="ctr">
              <a:lnSpc>
                <a:spcPct val="150000"/>
              </a:lnSpc>
            </a:pPr>
            <a:r>
              <a:rPr lang="en-US" sz="2800" b="1" dirty="0">
                <a:latin typeface="Times New Roman" panose="02020603050405020304" pitchFamily="18" charset="0"/>
                <a:cs typeface="Times New Roman" panose="02020603050405020304" pitchFamily="18" charset="0"/>
              </a:rPr>
              <a:t> DIAGNOSIS OF PNEUMOTHORAX </a:t>
            </a:r>
          </a:p>
          <a:p>
            <a:pPr algn="ctr">
              <a:lnSpc>
                <a:spcPct val="150000"/>
              </a:lnSpc>
            </a:pPr>
            <a:r>
              <a:rPr lang="en-US" sz="2800" b="1" dirty="0">
                <a:latin typeface="Times New Roman" panose="02020603050405020304" pitchFamily="18" charset="0"/>
                <a:cs typeface="Times New Roman" panose="02020603050405020304" pitchFamily="18" charset="0"/>
              </a:rPr>
              <a:t>USING DEEP LEARNING</a:t>
            </a:r>
          </a:p>
        </p:txBody>
      </p:sp>
      <p:sp>
        <p:nvSpPr>
          <p:cNvPr id="11" name="TextBox 10"/>
          <p:cNvSpPr txBox="1"/>
          <p:nvPr/>
        </p:nvSpPr>
        <p:spPr>
          <a:xfrm>
            <a:off x="3581400" y="3276600"/>
            <a:ext cx="1415772" cy="369332"/>
          </a:xfrm>
          <a:prstGeom prst="rect">
            <a:avLst/>
          </a:prstGeom>
          <a:noFill/>
          <a:ln>
            <a:solidFill>
              <a:schemeClr val="tx1">
                <a:alpha val="99000"/>
              </a:schemeClr>
            </a:solidFill>
          </a:ln>
          <a:effectLst>
            <a:outerShdw blurRad="50800" dist="38100" dir="2700000" algn="tl" rotWithShape="0">
              <a:prstClr val="black">
                <a:alpha val="40000"/>
              </a:prstClr>
            </a:outerShdw>
          </a:effectLst>
        </p:spPr>
        <p:txBody>
          <a:bodyPr wrap="none" rtlCol="0">
            <a:spAutoFit/>
          </a:bodyPr>
          <a:lstStyle/>
          <a:p>
            <a:r>
              <a:rPr lang="en-US" dirty="0">
                <a:latin typeface="Times New Roman" pitchFamily="18" charset="0"/>
                <a:cs typeface="Times New Roman" pitchFamily="18" charset="0"/>
              </a:rPr>
              <a:t>Batch No: 24</a:t>
            </a:r>
          </a:p>
        </p:txBody>
      </p:sp>
      <p:sp>
        <p:nvSpPr>
          <p:cNvPr id="13" name="TextBox 12"/>
          <p:cNvSpPr txBox="1"/>
          <p:nvPr/>
        </p:nvSpPr>
        <p:spPr>
          <a:xfrm>
            <a:off x="381000" y="3886200"/>
            <a:ext cx="3512500" cy="1438664"/>
          </a:xfrm>
          <a:prstGeom prst="rect">
            <a:avLst/>
          </a:prstGeom>
          <a:noFill/>
        </p:spPr>
        <p:txBody>
          <a:bodyPr wrap="square" rtlCol="0">
            <a:spAutoFit/>
          </a:bodyPr>
          <a:lstStyle/>
          <a:p>
            <a:pPr algn="just">
              <a:lnSpc>
                <a:spcPct val="150000"/>
              </a:lnSpc>
            </a:pPr>
            <a:r>
              <a:rPr lang="en-US" b="1" u="sng" dirty="0">
                <a:latin typeface="Times New Roman" pitchFamily="18" charset="0"/>
                <a:cs typeface="Times New Roman" pitchFamily="18" charset="0"/>
              </a:rPr>
              <a:t>Batch Members:</a:t>
            </a:r>
          </a:p>
          <a:p>
            <a:pPr>
              <a:lnSpc>
                <a:spcPct val="150000"/>
              </a:lnSpc>
            </a:pPr>
            <a:r>
              <a:rPr lang="en-US" sz="1400" dirty="0">
                <a:latin typeface="Times New Roman" pitchFamily="18" charset="0"/>
                <a:cs typeface="Times New Roman" pitchFamily="18" charset="0"/>
              </a:rPr>
              <a:t>Alex Moses </a:t>
            </a:r>
            <a:r>
              <a:rPr lang="en-US" sz="1400" dirty="0" err="1">
                <a:latin typeface="Times New Roman" pitchFamily="18" charset="0"/>
                <a:cs typeface="Times New Roman" pitchFamily="18" charset="0"/>
              </a:rPr>
              <a:t>Inbaraj.A</a:t>
            </a:r>
            <a:r>
              <a:rPr lang="en-US" sz="1400" dirty="0">
                <a:latin typeface="Times New Roman" pitchFamily="18" charset="0"/>
                <a:cs typeface="Times New Roman" pitchFamily="18" charset="0"/>
              </a:rPr>
              <a:t>  (211418107004)</a:t>
            </a:r>
            <a:r>
              <a:rPr lang="en-US" sz="1400" dirty="0">
                <a:solidFill>
                  <a:schemeClr val="bg1"/>
                </a:solidFill>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nSpc>
                <a:spcPct val="150000"/>
              </a:lnSpc>
            </a:pPr>
            <a:r>
              <a:rPr lang="en-US" sz="1400" dirty="0" err="1">
                <a:latin typeface="Times New Roman" pitchFamily="18" charset="0"/>
                <a:cs typeface="Times New Roman" pitchFamily="18" charset="0"/>
              </a:rPr>
              <a:t>Dinesh.R</a:t>
            </a:r>
            <a:r>
              <a:rPr lang="en-US" sz="1400" dirty="0">
                <a:latin typeface="Times New Roman" pitchFamily="18" charset="0"/>
                <a:cs typeface="Times New Roman" pitchFamily="18" charset="0"/>
              </a:rPr>
              <a:t> 	                 (211418107026)</a:t>
            </a:r>
          </a:p>
          <a:p>
            <a:pPr>
              <a:lnSpc>
                <a:spcPct val="150000"/>
              </a:lnSpc>
            </a:pPr>
            <a:r>
              <a:rPr lang="en-US" sz="1400" dirty="0">
                <a:latin typeface="Times New Roman" pitchFamily="18" charset="0"/>
                <a:cs typeface="Times New Roman" pitchFamily="18" charset="0"/>
              </a:rPr>
              <a:t>Gnana </a:t>
            </a:r>
            <a:r>
              <a:rPr lang="en-US" sz="1400" dirty="0" err="1">
                <a:latin typeface="Times New Roman" pitchFamily="18" charset="0"/>
                <a:cs typeface="Times New Roman" pitchFamily="18" charset="0"/>
              </a:rPr>
              <a:t>Sai.A.R</a:t>
            </a:r>
            <a:r>
              <a:rPr lang="en-US" sz="1400" dirty="0">
                <a:latin typeface="Times New Roman" pitchFamily="18" charset="0"/>
                <a:cs typeface="Times New Roman" pitchFamily="18" charset="0"/>
              </a:rPr>
              <a:t>             (211418107029)</a:t>
            </a:r>
          </a:p>
        </p:txBody>
      </p:sp>
      <p:sp>
        <p:nvSpPr>
          <p:cNvPr id="14" name="Rectangle 13"/>
          <p:cNvSpPr/>
          <p:nvPr/>
        </p:nvSpPr>
        <p:spPr>
          <a:xfrm>
            <a:off x="5486400" y="3886200"/>
            <a:ext cx="3352800" cy="1669496"/>
          </a:xfrm>
          <a:prstGeom prst="rect">
            <a:avLst/>
          </a:prstGeom>
        </p:spPr>
        <p:txBody>
          <a:bodyPr wrap="square">
            <a:spAutoFit/>
          </a:bodyPr>
          <a:lstStyle/>
          <a:p>
            <a:pPr algn="just">
              <a:lnSpc>
                <a:spcPct val="150000"/>
              </a:lnSpc>
            </a:pPr>
            <a:r>
              <a:rPr lang="en-US" sz="1400" b="1" u="sng" dirty="0">
                <a:latin typeface="Times New Roman" pitchFamily="18" charset="0"/>
                <a:cs typeface="Times New Roman" pitchFamily="18" charset="0"/>
              </a:rPr>
              <a:t>Internal Guide: </a:t>
            </a:r>
          </a:p>
          <a:p>
            <a:pPr>
              <a:lnSpc>
                <a:spcPct val="150000"/>
              </a:lnSpc>
            </a:pPr>
            <a:r>
              <a:rPr lang="en-US" sz="1400" b="1" dirty="0">
                <a:latin typeface="Times New Roman" pitchFamily="18" charset="0"/>
                <a:cs typeface="Times New Roman" pitchFamily="18" charset="0"/>
              </a:rPr>
              <a:t>Dr. R. Manikandan, </a:t>
            </a:r>
            <a:r>
              <a:rPr lang="en-US" sz="1400" b="1" dirty="0" err="1">
                <a:latin typeface="Times New Roman" pitchFamily="18" charset="0"/>
                <a:cs typeface="Times New Roman" pitchFamily="18" charset="0"/>
              </a:rPr>
              <a:t>M.E.Phd</a:t>
            </a:r>
            <a:r>
              <a:rPr lang="en-US" sz="1400" b="1"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Professor,</a:t>
            </a:r>
          </a:p>
          <a:p>
            <a:pPr>
              <a:lnSpc>
                <a:spcPct val="150000"/>
              </a:lnSpc>
            </a:pPr>
            <a:r>
              <a:rPr lang="en-US" sz="1400" dirty="0">
                <a:latin typeface="Times New Roman" pitchFamily="18" charset="0"/>
                <a:cs typeface="Times New Roman" pitchFamily="18" charset="0"/>
              </a:rPr>
              <a:t>Department of EIE,</a:t>
            </a:r>
          </a:p>
          <a:p>
            <a:pPr>
              <a:lnSpc>
                <a:spcPct val="150000"/>
              </a:lnSpc>
            </a:pPr>
            <a:r>
              <a:rPr lang="en-US" sz="1400" dirty="0" err="1">
                <a:latin typeface="Times New Roman" pitchFamily="18" charset="0"/>
                <a:cs typeface="Times New Roman" pitchFamily="18" charset="0"/>
              </a:rPr>
              <a:t>Panimalar</a:t>
            </a:r>
            <a:r>
              <a:rPr lang="en-US" sz="1400" dirty="0">
                <a:latin typeface="Times New Roman" pitchFamily="18" charset="0"/>
                <a:cs typeface="Times New Roman" pitchFamily="18" charset="0"/>
              </a:rPr>
              <a:t> Engineering College</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18" name="Group 17"/>
          <p:cNvGrpSpPr/>
          <p:nvPr/>
        </p:nvGrpSpPr>
        <p:grpSpPr>
          <a:xfrm>
            <a:off x="213360" y="182880"/>
            <a:ext cx="8778240" cy="1341120"/>
            <a:chOff x="213360" y="182880"/>
            <a:chExt cx="8778240" cy="1341120"/>
          </a:xfrm>
        </p:grpSpPr>
        <p:pic>
          <p:nvPicPr>
            <p:cNvPr id="15" name="Picture 1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2050"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17" name="Straight Connector 16"/>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377248" y="533400"/>
              <a:ext cx="6500306" cy="461665"/>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BLOCK DIAGRAM OF PROPOSED SYSTEM</a:t>
              </a:r>
            </a:p>
          </p:txBody>
        </p:sp>
      </p:grpSp>
      <p:pic>
        <p:nvPicPr>
          <p:cNvPr id="1029" name="Picture 5"/>
          <p:cNvPicPr>
            <a:picLocks noChangeAspect="1" noChangeArrowheads="1"/>
          </p:cNvPicPr>
          <p:nvPr/>
        </p:nvPicPr>
        <p:blipFill>
          <a:blip r:embed="rId4"/>
          <a:srcRect/>
          <a:stretch>
            <a:fillRect/>
          </a:stretch>
        </p:blipFill>
        <p:spPr bwMode="auto">
          <a:xfrm>
            <a:off x="1143000" y="1752600"/>
            <a:ext cx="7019925" cy="1857375"/>
          </a:xfrm>
          <a:prstGeom prst="rect">
            <a:avLst/>
          </a:prstGeom>
          <a:noFill/>
          <a:ln w="9525">
            <a:noFill/>
            <a:miter lim="800000"/>
            <a:headEnd/>
            <a:tailEnd/>
          </a:ln>
          <a:effectLst/>
        </p:spPr>
      </p:pic>
      <p:pic>
        <p:nvPicPr>
          <p:cNvPr id="18" name="Picture 17">
            <a:extLst>
              <a:ext uri="{FF2B5EF4-FFF2-40B4-BE49-F238E27FC236}">
                <a16:creationId xmlns:a16="http://schemas.microsoft.com/office/drawing/2014/main" id="{0D340B0D-4460-4637-BA61-C54C73B693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3651822"/>
            <a:ext cx="6413189" cy="2903654"/>
          </a:xfrm>
          <a:prstGeom prst="rect">
            <a:avLst/>
          </a:prstGeom>
        </p:spPr>
      </p:pic>
    </p:spTree>
    <p:extLst>
      <p:ext uri="{BB962C8B-B14F-4D97-AF65-F5344CB8AC3E}">
        <p14:creationId xmlns:p14="http://schemas.microsoft.com/office/powerpoint/2010/main" val="119242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371600" y="609600"/>
              <a:ext cx="6500306" cy="461665"/>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BLOCK DIAGRAM OF PROPOSED SYSTEM</a:t>
              </a:r>
            </a:p>
          </p:txBody>
        </p:sp>
      </p:grpSp>
      <p:pic>
        <p:nvPicPr>
          <p:cNvPr id="2050" name="Picture 2" descr="https://upload.wikimedia.org/wikipedia/commons/thumb/c/cc/Comparison_image_neural_networks.svg/480px-Comparison_image_neural_networks.svg.png">
            <a:extLst>
              <a:ext uri="{FF2B5EF4-FFF2-40B4-BE49-F238E27FC236}">
                <a16:creationId xmlns:a16="http://schemas.microsoft.com/office/drawing/2014/main" id="{7234FB6C-4A56-4634-B2DA-A4136839AE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76736"/>
            <a:ext cx="7543800" cy="418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84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238860" y="6317029"/>
            <a:ext cx="2133600" cy="365125"/>
          </a:xfrm>
        </p:spPr>
        <p:txBody>
          <a:bodyPr/>
          <a:lstStyle/>
          <a:p>
            <a:r>
              <a:rPr lang="en-US" dirty="0"/>
              <a:t>11</a:t>
            </a:r>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981718" y="609600"/>
              <a:ext cx="3280065" cy="461665"/>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 PROPOSED SYSTEM</a:t>
              </a:r>
            </a:p>
          </p:txBody>
        </p:sp>
      </p:grpSp>
      <p:sp>
        <p:nvSpPr>
          <p:cNvPr id="8" name="Rectangle 7">
            <a:extLst>
              <a:ext uri="{FF2B5EF4-FFF2-40B4-BE49-F238E27FC236}">
                <a16:creationId xmlns:a16="http://schemas.microsoft.com/office/drawing/2014/main" id="{E212997E-33E8-46E5-B8C1-116930273975}"/>
              </a:ext>
            </a:extLst>
          </p:cNvPr>
          <p:cNvSpPr/>
          <p:nvPr/>
        </p:nvSpPr>
        <p:spPr>
          <a:xfrm>
            <a:off x="304800" y="2209818"/>
            <a:ext cx="8382000" cy="4247317"/>
          </a:xfrm>
          <a:prstGeom prst="rect">
            <a:avLst/>
          </a:prstGeom>
        </p:spPr>
        <p:txBody>
          <a:bodyPr wrap="square">
            <a:spAutoFit/>
          </a:bodyPr>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are proposing recognition framework based on the structured </a:t>
            </a:r>
            <a:r>
              <a:rPr lang="en-US" b="1" dirty="0">
                <a:latin typeface="Times New Roman" panose="02020603050405020304" pitchFamily="18" charset="0"/>
                <a:cs typeface="Times New Roman" panose="02020603050405020304" pitchFamily="18" charset="0"/>
              </a:rPr>
              <a:t>two dimensional Convolutional Neural Networks (CNNs) type of </a:t>
            </a:r>
            <a:r>
              <a:rPr lang="en-US" b="1" dirty="0" err="1">
                <a:latin typeface="Times New Roman" panose="02020603050405020304" pitchFamily="18" charset="0"/>
                <a:cs typeface="Times New Roman" panose="02020603050405020304" pitchFamily="18" charset="0"/>
              </a:rPr>
              <a:t>AlexNet</a:t>
            </a:r>
            <a:r>
              <a:rPr lang="en-US" b="1" dirty="0">
                <a:latin typeface="Times New Roman" panose="02020603050405020304" pitchFamily="18" charset="0"/>
                <a:cs typeface="Times New Roman" panose="02020603050405020304" pitchFamily="18" charset="0"/>
              </a:rPr>
              <a:t> and LENET </a:t>
            </a:r>
            <a:r>
              <a:rPr lang="en-US" dirty="0">
                <a:latin typeface="Times New Roman" panose="02020603050405020304" pitchFamily="18" charset="0"/>
                <a:cs typeface="Times New Roman" panose="02020603050405020304" pitchFamily="18" charset="0"/>
              </a:rPr>
              <a:t>to identify the Pneumothorax and improve the accuracy of workflow.</a:t>
            </a:r>
          </a:p>
          <a:p>
            <a:pPr lvl="0"/>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method for this project is to train a Deep Learning algorithm capable of identifying and data preprocessing  and visualizing the image then feature extracting to build </a:t>
            </a:r>
            <a:r>
              <a:rPr lang="en-US" b="1" dirty="0">
                <a:latin typeface="Times New Roman" panose="02020603050405020304" pitchFamily="18" charset="0"/>
                <a:cs typeface="Times New Roman" panose="02020603050405020304" pitchFamily="18" charset="0"/>
              </a:rPr>
              <a:t>LENET CNN </a:t>
            </a:r>
            <a:r>
              <a:rPr lang="en-US" dirty="0">
                <a:latin typeface="Times New Roman" panose="02020603050405020304" pitchFamily="18" charset="0"/>
                <a:cs typeface="Times New Roman" panose="02020603050405020304" pitchFamily="18" charset="0"/>
              </a:rPr>
              <a:t>using Pneumothorax image dataset. we classify it  such as Pneumothorax or Normal this system using CNN model.</a:t>
            </a:r>
          </a:p>
          <a:p>
            <a:pPr lvl="0"/>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predicted that the success of the obtained results will increase if the CNN method is supported by adding extra feature extraction methods and classify successfully Pneumothorax. We have demonstrated the efficacy and potential of using deep CNN to images.</a:t>
            </a:r>
            <a:endParaRPr lang="en-IN" dirty="0">
              <a:latin typeface="Times New Roman" panose="02020603050405020304" pitchFamily="18" charset="0"/>
              <a:cs typeface="Times New Roman" panose="02020603050405020304" pitchFamily="18" charset="0"/>
            </a:endParaRPr>
          </a:p>
          <a:p>
            <a:pPr marL="114300" indent="0">
              <a:buNone/>
            </a:pPr>
            <a:endParaRPr lang="en-US" b="1" dirty="0">
              <a:solidFill>
                <a:srgbClr val="FFFF00"/>
              </a:solidFill>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529387" y="609600"/>
              <a:ext cx="184731" cy="523220"/>
            </a:xfrm>
            <a:prstGeom prst="rect">
              <a:avLst/>
            </a:prstGeom>
            <a:noFill/>
          </p:spPr>
          <p:txBody>
            <a:bodyPr wrap="none" rtlCol="0">
              <a:spAutoFit/>
            </a:bodyPr>
            <a:lstStyle/>
            <a:p>
              <a:pPr algn="ctr"/>
              <a:endParaRPr lang="en-US" sz="2800" b="1" dirty="0">
                <a:latin typeface="Times New Roman" pitchFamily="18" charset="0"/>
                <a:cs typeface="Times New Roman" pitchFamily="18" charset="0"/>
              </a:endParaRPr>
            </a:p>
          </p:txBody>
        </p:sp>
      </p:grpSp>
      <p:sp>
        <p:nvSpPr>
          <p:cNvPr id="8" name="TextBox 7"/>
          <p:cNvSpPr txBox="1"/>
          <p:nvPr/>
        </p:nvSpPr>
        <p:spPr>
          <a:xfrm>
            <a:off x="1524000" y="474318"/>
            <a:ext cx="60960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ALGORITHM EXPLANATION</a:t>
            </a:r>
          </a:p>
        </p:txBody>
      </p:sp>
      <p:sp>
        <p:nvSpPr>
          <p:cNvPr id="9" name="Rectangle 8"/>
          <p:cNvSpPr/>
          <p:nvPr/>
        </p:nvSpPr>
        <p:spPr>
          <a:xfrm>
            <a:off x="1143000" y="1828800"/>
            <a:ext cx="6705600" cy="3859518"/>
          </a:xfrm>
          <a:prstGeom prst="rect">
            <a:avLst/>
          </a:prstGeom>
        </p:spPr>
        <p:txBody>
          <a:bodyPr wrap="square">
            <a:spAutoFit/>
          </a:bodyPr>
          <a:lstStyle/>
          <a:p>
            <a:pPr marL="342900" lvl="0" indent="-342900">
              <a:spcBef>
                <a:spcPct val="20000"/>
              </a:spcBef>
              <a:buFont typeface="Wingdings" panose="05000000000000000000" pitchFamily="2" charset="2"/>
              <a:buChar char="Ø"/>
              <a:defRPr/>
            </a:pPr>
            <a:r>
              <a:rPr lang="en-US" dirty="0" err="1">
                <a:latin typeface="Times New Roman" pitchFamily="18" charset="0"/>
                <a:cs typeface="Times New Roman" pitchFamily="18" charset="0"/>
              </a:rPr>
              <a:t>Lenet</a:t>
            </a:r>
            <a:r>
              <a:rPr lang="en-US" dirty="0">
                <a:latin typeface="Times New Roman" pitchFamily="18" charset="0"/>
                <a:cs typeface="Times New Roman" pitchFamily="18" charset="0"/>
              </a:rPr>
              <a:t> is a convolutional neural network that </a:t>
            </a:r>
            <a:r>
              <a:rPr lang="en-US">
                <a:latin typeface="Times New Roman" pitchFamily="18" charset="0"/>
                <a:cs typeface="Times New Roman" pitchFamily="18" charset="0"/>
              </a:rPr>
              <a:t>is 7 layers.</a:t>
            </a:r>
            <a:endParaRPr lang="en-US" dirty="0">
              <a:latin typeface="Times New Roman" pitchFamily="18" charset="0"/>
              <a:cs typeface="Times New Roman" pitchFamily="18" charset="0"/>
            </a:endParaRPr>
          </a:p>
          <a:p>
            <a:pPr marL="342900" lvl="0" indent="-342900">
              <a:spcBef>
                <a:spcPct val="20000"/>
              </a:spcBef>
              <a:buFont typeface="Wingdings" panose="05000000000000000000" pitchFamily="2" charset="2"/>
              <a:buChar char="Ø"/>
              <a:defRPr/>
            </a:pPr>
            <a:endParaRPr lang="en-US" dirty="0">
              <a:latin typeface="Times New Roman" pitchFamily="18" charset="0"/>
              <a:cs typeface="Times New Roman" pitchFamily="18" charset="0"/>
            </a:endParaRPr>
          </a:p>
          <a:p>
            <a:pPr marL="342900" lvl="0" indent="-342900">
              <a:spcBef>
                <a:spcPct val="20000"/>
              </a:spcBef>
              <a:buFont typeface="Wingdings" panose="05000000000000000000" pitchFamily="2" charset="2"/>
              <a:buChar char="Ø"/>
              <a:defRPr/>
            </a:pPr>
            <a:r>
              <a:rPr lang="en-US" dirty="0">
                <a:latin typeface="Times New Roman" pitchFamily="18" charset="0"/>
                <a:cs typeface="Times New Roman" pitchFamily="18" charset="0"/>
              </a:rPr>
              <a:t>You can load a pretrained version of the network trained images from the ImageNet database.</a:t>
            </a:r>
          </a:p>
          <a:p>
            <a:pPr marL="342900" lvl="0" indent="-342900">
              <a:spcBef>
                <a:spcPct val="20000"/>
              </a:spcBef>
              <a:buFont typeface="Wingdings" panose="05000000000000000000" pitchFamily="2" charset="2"/>
              <a:buChar char="Ø"/>
              <a:defRPr/>
            </a:pPr>
            <a:endParaRPr lang="en-US" dirty="0">
              <a:latin typeface="Times New Roman" pitchFamily="18" charset="0"/>
              <a:cs typeface="Times New Roman" pitchFamily="18" charset="0"/>
            </a:endParaRPr>
          </a:p>
          <a:p>
            <a:pPr marL="342900" lvl="0" indent="-342900">
              <a:spcBef>
                <a:spcPct val="20000"/>
              </a:spcBef>
              <a:buFont typeface="Wingdings" panose="05000000000000000000" pitchFamily="2" charset="2"/>
              <a:buChar char="Ø"/>
              <a:defRPr/>
            </a:pPr>
            <a:r>
              <a:rPr lang="en-US" dirty="0">
                <a:latin typeface="Times New Roman" pitchFamily="18" charset="0"/>
                <a:cs typeface="Times New Roman" pitchFamily="18" charset="0"/>
              </a:rPr>
              <a:t>The pretrained network can Identify images of 1000 CT scan and can show whether it is Pneumothorax </a:t>
            </a:r>
            <a:r>
              <a:rPr lang="en-US" dirty="0" err="1">
                <a:latin typeface="Times New Roman" pitchFamily="18" charset="0"/>
                <a:cs typeface="Times New Roman" pitchFamily="18" charset="0"/>
              </a:rPr>
              <a:t>diesease</a:t>
            </a:r>
            <a:r>
              <a:rPr lang="en-US" dirty="0">
                <a:latin typeface="Times New Roman" pitchFamily="18" charset="0"/>
                <a:cs typeface="Times New Roman" pitchFamily="18" charset="0"/>
              </a:rPr>
              <a:t> or normal.</a:t>
            </a:r>
          </a:p>
          <a:p>
            <a:pPr marL="342900" lvl="0" indent="-342900">
              <a:spcBef>
                <a:spcPct val="20000"/>
              </a:spcBef>
              <a:buFont typeface="Wingdings" panose="05000000000000000000" pitchFamily="2" charset="2"/>
              <a:buChar char="Ø"/>
              <a:defRPr/>
            </a:pPr>
            <a:endParaRPr lang="en-US" dirty="0">
              <a:latin typeface="Times New Roman" pitchFamily="18" charset="0"/>
              <a:cs typeface="Times New Roman" pitchFamily="18" charset="0"/>
            </a:endParaRPr>
          </a:p>
          <a:p>
            <a:pPr marL="342900" lvl="0" indent="-342900">
              <a:spcBef>
                <a:spcPct val="20000"/>
              </a:spcBef>
              <a:buFont typeface="Wingdings" panose="05000000000000000000" pitchFamily="2" charset="2"/>
              <a:buChar char="Ø"/>
              <a:defRPr/>
            </a:pPr>
            <a:r>
              <a:rPr lang="en-US" dirty="0">
                <a:latin typeface="Times New Roman" pitchFamily="18" charset="0"/>
                <a:cs typeface="Times New Roman" pitchFamily="18" charset="0"/>
              </a:rPr>
              <a:t> AS a result, the network has learned rich feature representations for a wide range of images.</a:t>
            </a:r>
          </a:p>
          <a:p>
            <a:pPr marL="342900" lvl="0" indent="-342900">
              <a:spcBef>
                <a:spcPct val="20000"/>
              </a:spcBef>
              <a:buFont typeface="Wingdings" panose="05000000000000000000" pitchFamily="2" charset="2"/>
              <a:buChar char="Ø"/>
              <a:defRPr/>
            </a:pPr>
            <a:endParaRPr lang="en-US" dirty="0">
              <a:latin typeface="Times New Roman" pitchFamily="18" charset="0"/>
              <a:cs typeface="Times New Roman" pitchFamily="18" charset="0"/>
            </a:endParaRPr>
          </a:p>
          <a:p>
            <a:pPr marL="342900" lvl="0" indent="-342900">
              <a:spcBef>
                <a:spcPct val="20000"/>
              </a:spcBef>
              <a:buFont typeface="Wingdings" panose="05000000000000000000" pitchFamily="2" charset="2"/>
              <a:buChar char="Ø"/>
              <a:defRPr/>
            </a:pPr>
            <a:r>
              <a:rPr lang="en-US" dirty="0">
                <a:latin typeface="Times New Roman" pitchFamily="18" charset="0"/>
                <a:cs typeface="Times New Roman" pitchFamily="18" charset="0"/>
              </a:rPr>
              <a:t> The network has an image input size of 225-by-225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8B9A77-C183-4D63-B7FD-9B3BEC9B975A}"/>
              </a:ext>
            </a:extLst>
          </p:cNvPr>
          <p:cNvSpPr>
            <a:spLocks noGrp="1"/>
          </p:cNvSpPr>
          <p:nvPr>
            <p:ph type="sldNum" sz="quarter" idx="12"/>
          </p:nvPr>
        </p:nvSpPr>
        <p:spPr/>
        <p:txBody>
          <a:bodyPr/>
          <a:lstStyle/>
          <a:p>
            <a:r>
              <a:rPr lang="en-US" dirty="0"/>
              <a:t>11</a:t>
            </a:r>
          </a:p>
        </p:txBody>
      </p:sp>
      <p:grpSp>
        <p:nvGrpSpPr>
          <p:cNvPr id="4" name="Group 3">
            <a:extLst>
              <a:ext uri="{FF2B5EF4-FFF2-40B4-BE49-F238E27FC236}">
                <a16:creationId xmlns:a16="http://schemas.microsoft.com/office/drawing/2014/main" id="{7BAF159D-63DF-4979-879F-FD809F1E8079}"/>
              </a:ext>
            </a:extLst>
          </p:cNvPr>
          <p:cNvGrpSpPr/>
          <p:nvPr/>
        </p:nvGrpSpPr>
        <p:grpSpPr>
          <a:xfrm>
            <a:off x="213360" y="182880"/>
            <a:ext cx="8778240" cy="1341120"/>
            <a:chOff x="213360" y="182880"/>
            <a:chExt cx="8778240" cy="1341120"/>
          </a:xfrm>
        </p:grpSpPr>
        <p:pic>
          <p:nvPicPr>
            <p:cNvPr id="5" name="Picture 4">
              <a:extLst>
                <a:ext uri="{FF2B5EF4-FFF2-40B4-BE49-F238E27FC236}">
                  <a16:creationId xmlns:a16="http://schemas.microsoft.com/office/drawing/2014/main" id="{2958BF93-0C85-4207-B3D6-A9A201CD9C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6" name="Picture 2" descr="Related image">
              <a:extLst>
                <a:ext uri="{FF2B5EF4-FFF2-40B4-BE49-F238E27FC236}">
                  <a16:creationId xmlns:a16="http://schemas.microsoft.com/office/drawing/2014/main" id="{782CB258-9501-432E-99DE-05EB53E2FA93}"/>
                </a:ext>
              </a:extLst>
            </p:cNvPr>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7" name="Straight Connector 6">
              <a:extLst>
                <a:ext uri="{FF2B5EF4-FFF2-40B4-BE49-F238E27FC236}">
                  <a16:creationId xmlns:a16="http://schemas.microsoft.com/office/drawing/2014/main" id="{C6EEE102-0F25-443B-A939-DB60041FC4BC}"/>
                </a:ext>
              </a:extLst>
            </p:cNvPr>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4EEED3A-9332-4F9E-831D-BF04AB23A2FF}"/>
                </a:ext>
              </a:extLst>
            </p:cNvPr>
            <p:cNvSpPr txBox="1"/>
            <p:nvPr/>
          </p:nvSpPr>
          <p:spPr>
            <a:xfrm>
              <a:off x="2424899" y="533400"/>
              <a:ext cx="4393703" cy="461665"/>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 SOFTWARE REQUIRMENTS</a:t>
              </a:r>
            </a:p>
          </p:txBody>
        </p:sp>
      </p:grpSp>
      <p:sp>
        <p:nvSpPr>
          <p:cNvPr id="13" name="Rectangle 12">
            <a:extLst>
              <a:ext uri="{FF2B5EF4-FFF2-40B4-BE49-F238E27FC236}">
                <a16:creationId xmlns:a16="http://schemas.microsoft.com/office/drawing/2014/main" id="{4B57DF7D-E097-4EF8-88B6-A9BA80BD7949}"/>
              </a:ext>
            </a:extLst>
          </p:cNvPr>
          <p:cNvSpPr/>
          <p:nvPr/>
        </p:nvSpPr>
        <p:spPr>
          <a:xfrm>
            <a:off x="5562600" y="5765817"/>
            <a:ext cx="3581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p>
        </p:txBody>
      </p:sp>
      <p:sp>
        <p:nvSpPr>
          <p:cNvPr id="15" name="TextBox 14">
            <a:extLst>
              <a:ext uri="{FF2B5EF4-FFF2-40B4-BE49-F238E27FC236}">
                <a16:creationId xmlns:a16="http://schemas.microsoft.com/office/drawing/2014/main" id="{5AA24C79-DE44-4F70-92DF-8000A3B43F8B}"/>
              </a:ext>
            </a:extLst>
          </p:cNvPr>
          <p:cNvSpPr txBox="1"/>
          <p:nvPr/>
        </p:nvSpPr>
        <p:spPr>
          <a:xfrm>
            <a:off x="457200" y="1997839"/>
            <a:ext cx="8229600" cy="3139321"/>
          </a:xfrm>
          <a:prstGeom prst="rect">
            <a:avLst/>
          </a:prstGeom>
          <a:noFill/>
        </p:spPr>
        <p:txBody>
          <a:bodyPr wrap="square">
            <a:spAutoFit/>
          </a:bodyPr>
          <a:lstStyle/>
          <a:p>
            <a:pPr marL="0" indent="0">
              <a:buNone/>
            </a:pPr>
            <a:r>
              <a:rPr lang="en-IN" b="1" dirty="0"/>
              <a:t>HARDWARE REQUIREMENT: </a:t>
            </a:r>
          </a:p>
          <a:p>
            <a:pPr marL="0" indent="0">
              <a:buNone/>
            </a:pPr>
            <a:endParaRPr lang="en-IN" b="1" dirty="0"/>
          </a:p>
          <a:p>
            <a:pPr marL="285750" indent="-285750">
              <a:buFont typeface="Wingdings" panose="05000000000000000000" pitchFamily="2" charset="2"/>
              <a:buChar char="Ø"/>
            </a:pPr>
            <a:r>
              <a:rPr lang="en-IN" b="1" dirty="0"/>
              <a:t>Processor</a:t>
            </a:r>
            <a:r>
              <a:rPr lang="en-IN" dirty="0"/>
              <a:t>: Pentium Dual Core 2.3 GHz Processor</a:t>
            </a:r>
          </a:p>
          <a:p>
            <a:pPr marL="285750" indent="-285750">
              <a:buFont typeface="Wingdings" panose="05000000000000000000" pitchFamily="2" charset="2"/>
              <a:buChar char="Ø"/>
            </a:pPr>
            <a:r>
              <a:rPr lang="en-IN" b="1" dirty="0"/>
              <a:t>Hard Disk: </a:t>
            </a:r>
            <a:r>
              <a:rPr lang="en-IN" dirty="0"/>
              <a:t>250 GB or Higher</a:t>
            </a:r>
          </a:p>
          <a:p>
            <a:pPr marL="285750" indent="-285750">
              <a:buFont typeface="Wingdings" panose="05000000000000000000" pitchFamily="2" charset="2"/>
              <a:buChar char="Ø"/>
            </a:pPr>
            <a:r>
              <a:rPr lang="en-IN" b="1" dirty="0"/>
              <a:t>RAM: </a:t>
            </a:r>
            <a:r>
              <a:rPr lang="en-IN" dirty="0"/>
              <a:t>2 GB (Minimum)</a:t>
            </a:r>
          </a:p>
          <a:p>
            <a:pPr marL="0" indent="0">
              <a:buNone/>
            </a:pPr>
            <a:endParaRPr lang="en-IN" dirty="0"/>
          </a:p>
          <a:p>
            <a:pPr marL="0" indent="0">
              <a:buNone/>
            </a:pPr>
            <a:r>
              <a:rPr lang="en-IN" b="1" dirty="0"/>
              <a:t>SOFTWARE REQUIREMENT:</a:t>
            </a:r>
          </a:p>
          <a:p>
            <a:pPr marL="0" indent="0">
              <a:buNone/>
            </a:pPr>
            <a:endParaRPr lang="en-IN" b="1" dirty="0"/>
          </a:p>
          <a:p>
            <a:pPr marL="285750" indent="-285750">
              <a:buFont typeface="Wingdings" panose="05000000000000000000" pitchFamily="2" charset="2"/>
              <a:buChar char="Ø"/>
            </a:pPr>
            <a:r>
              <a:rPr lang="en-IN" b="1" dirty="0"/>
              <a:t>Operating System: </a:t>
            </a:r>
            <a:r>
              <a:rPr lang="en-IN" dirty="0"/>
              <a:t>Windows 7 or Higher</a:t>
            </a:r>
          </a:p>
          <a:p>
            <a:pPr marL="285750" indent="-285750">
              <a:buFont typeface="Wingdings" panose="05000000000000000000" pitchFamily="2" charset="2"/>
              <a:buChar char="Ø"/>
            </a:pPr>
            <a:r>
              <a:rPr lang="en-IN" b="1" dirty="0"/>
              <a:t>Languages used: </a:t>
            </a:r>
            <a:r>
              <a:rPr lang="en-IN" dirty="0"/>
              <a:t>Python (OpenCV and  CNN)</a:t>
            </a:r>
          </a:p>
          <a:p>
            <a:pPr marL="285750" indent="-285750">
              <a:buFont typeface="Wingdings" panose="05000000000000000000" pitchFamily="2" charset="2"/>
              <a:buChar char="Ø"/>
            </a:pPr>
            <a:r>
              <a:rPr lang="en-IN" b="1" dirty="0"/>
              <a:t>Tools: </a:t>
            </a:r>
            <a:r>
              <a:rPr lang="en-IN" dirty="0"/>
              <a:t>Anaconda, </a:t>
            </a:r>
            <a:r>
              <a:rPr lang="en-IN" dirty="0" err="1"/>
              <a:t>Jupyter</a:t>
            </a:r>
            <a:r>
              <a:rPr lang="en-IN" dirty="0"/>
              <a:t> Notebook, </a:t>
            </a:r>
            <a:r>
              <a:rPr lang="en-IN" dirty="0" err="1"/>
              <a:t>Pycharm</a:t>
            </a:r>
            <a:endParaRPr lang="en-IN" dirty="0"/>
          </a:p>
        </p:txBody>
      </p:sp>
    </p:spTree>
    <p:extLst>
      <p:ext uri="{BB962C8B-B14F-4D97-AF65-F5344CB8AC3E}">
        <p14:creationId xmlns:p14="http://schemas.microsoft.com/office/powerpoint/2010/main" val="360864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607416" y="533400"/>
              <a:ext cx="184730" cy="584775"/>
            </a:xfrm>
            <a:prstGeom prst="rect">
              <a:avLst/>
            </a:prstGeom>
            <a:noFill/>
          </p:spPr>
          <p:txBody>
            <a:bodyPr wrap="none" rtlCol="0">
              <a:spAutoFit/>
            </a:bodyPr>
            <a:lstStyle/>
            <a:p>
              <a:pPr algn="ctr"/>
              <a:endParaRPr lang="en-US" sz="3200" b="1" dirty="0">
                <a:latin typeface="Times New Roman" pitchFamily="18" charset="0"/>
                <a:cs typeface="Times New Roman" pitchFamily="18" charset="0"/>
              </a:endParaRPr>
            </a:p>
          </p:txBody>
        </p:sp>
      </p:grpSp>
      <p:sp>
        <p:nvSpPr>
          <p:cNvPr id="8" name="Rectangle 3"/>
          <p:cNvSpPr txBox="1">
            <a:spLocks noChangeArrowheads="1"/>
          </p:cNvSpPr>
          <p:nvPr/>
        </p:nvSpPr>
        <p:spPr>
          <a:xfrm>
            <a:off x="457200" y="1719263"/>
            <a:ext cx="8229600" cy="441166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sng" strike="noStrike" kern="1200" cap="none" spc="0" normalizeH="0" baseline="0" noProof="0" dirty="0">
              <a:ln>
                <a:noFill/>
              </a:ln>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3200" b="0" i="0" u="none" strike="noStrike" kern="1200" cap="none" spc="0" normalizeH="0" baseline="0" noProof="0" dirty="0">
              <a:ln>
                <a:noFill/>
              </a:ln>
              <a:solidFill>
                <a:schemeClr val="hlink"/>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3200" b="0" i="0" u="sng" strike="noStrike" kern="1200" cap="none" spc="0" normalizeH="0" baseline="0" noProof="0" dirty="0">
              <a:ln>
                <a:noFill/>
              </a:ln>
              <a:solidFill>
                <a:schemeClr val="tx2"/>
              </a:solidFill>
              <a:effectLst/>
              <a:uLnTx/>
              <a:uFillTx/>
              <a:latin typeface="+mn-lt"/>
              <a:ea typeface="+mn-ea"/>
              <a:cs typeface="+mn-cs"/>
            </a:endParaRPr>
          </a:p>
        </p:txBody>
      </p:sp>
      <p:sp>
        <p:nvSpPr>
          <p:cNvPr id="10" name="Rectangle 9"/>
          <p:cNvSpPr/>
          <p:nvPr/>
        </p:nvSpPr>
        <p:spPr>
          <a:xfrm>
            <a:off x="1752600" y="685800"/>
            <a:ext cx="5598322" cy="584775"/>
          </a:xfrm>
          <a:prstGeom prst="rect">
            <a:avLst/>
          </a:prstGeom>
        </p:spPr>
        <p:txBody>
          <a:bodyPr wrap="square">
            <a:spAutoFit/>
          </a:bodyPr>
          <a:lstStyle/>
          <a:p>
            <a:pPr lvl="0" algn="ctr"/>
            <a:r>
              <a:rPr lang="en-US" sz="3200" b="1" dirty="0">
                <a:latin typeface="Times New Roman" pitchFamily="18" charset="0"/>
                <a:cs typeface="Times New Roman" pitchFamily="18" charset="0"/>
              </a:rPr>
              <a:t>EXPERIMENTAL PROCESS</a:t>
            </a:r>
          </a:p>
        </p:txBody>
      </p:sp>
      <p:sp>
        <p:nvSpPr>
          <p:cNvPr id="12" name="TextBox 11"/>
          <p:cNvSpPr txBox="1"/>
          <p:nvPr/>
        </p:nvSpPr>
        <p:spPr>
          <a:xfrm>
            <a:off x="990600" y="2057400"/>
            <a:ext cx="7894533" cy="3416320"/>
          </a:xfrm>
          <a:prstGeom prst="rect">
            <a:avLst/>
          </a:prstGeom>
          <a:noFill/>
        </p:spPr>
        <p:txBody>
          <a:bodyPr wrap="none" rtlCol="0">
            <a:spAutoFit/>
          </a:bodyPr>
          <a:lstStyle/>
          <a:p>
            <a:r>
              <a:rPr lang="en-US" b="1" dirty="0"/>
              <a:t>STAGE 1 :</a:t>
            </a:r>
          </a:p>
          <a:p>
            <a:r>
              <a:rPr lang="en-US" dirty="0"/>
              <a:t>To increase the accuracy, We trained with number of images with ALEXNET model.</a:t>
            </a:r>
          </a:p>
          <a:p>
            <a:r>
              <a:rPr lang="en-US" b="1" u="sng" dirty="0"/>
              <a:t>For Training</a:t>
            </a:r>
            <a:r>
              <a:rPr lang="en-US" b="1" dirty="0"/>
              <a:t>  :</a:t>
            </a:r>
          </a:p>
          <a:p>
            <a:r>
              <a:rPr lang="en-US" b="1" dirty="0"/>
              <a:t>Dataset : 917</a:t>
            </a:r>
            <a:r>
              <a:rPr lang="en-US" dirty="0"/>
              <a:t> images</a:t>
            </a:r>
          </a:p>
          <a:p>
            <a:endParaRPr lang="en-US" dirty="0"/>
          </a:p>
          <a:p>
            <a:r>
              <a:rPr lang="en-US" b="1" u="sng" dirty="0"/>
              <a:t>For Testing </a:t>
            </a:r>
            <a:r>
              <a:rPr lang="en-US" b="1" dirty="0"/>
              <a:t>:</a:t>
            </a:r>
          </a:p>
          <a:p>
            <a:r>
              <a:rPr lang="en-US" b="1" dirty="0"/>
              <a:t>Dataset: 217</a:t>
            </a:r>
            <a:r>
              <a:rPr lang="en-US" dirty="0"/>
              <a:t>images </a:t>
            </a:r>
          </a:p>
          <a:p>
            <a:endParaRPr lang="en-US" dirty="0"/>
          </a:p>
          <a:p>
            <a:r>
              <a:rPr lang="en-US" dirty="0"/>
              <a:t>The </a:t>
            </a:r>
            <a:r>
              <a:rPr lang="en-US" b="1" dirty="0"/>
              <a:t>Accuracy for  images is 0.60</a:t>
            </a:r>
          </a:p>
          <a:p>
            <a:endParaRPr lang="en-US" b="1"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607416" y="533400"/>
              <a:ext cx="184730" cy="584775"/>
            </a:xfrm>
            <a:prstGeom prst="rect">
              <a:avLst/>
            </a:prstGeom>
            <a:noFill/>
          </p:spPr>
          <p:txBody>
            <a:bodyPr wrap="none" rtlCol="0">
              <a:spAutoFit/>
            </a:bodyPr>
            <a:lstStyle/>
            <a:p>
              <a:pPr algn="ctr"/>
              <a:endParaRPr lang="en-US" sz="3200" b="1" dirty="0">
                <a:latin typeface="Times New Roman" pitchFamily="18" charset="0"/>
                <a:cs typeface="Times New Roman" pitchFamily="18" charset="0"/>
              </a:endParaRPr>
            </a:p>
          </p:txBody>
        </p:sp>
      </p:grpSp>
      <p:sp>
        <p:nvSpPr>
          <p:cNvPr id="8" name="Rectangle 7"/>
          <p:cNvSpPr/>
          <p:nvPr/>
        </p:nvSpPr>
        <p:spPr>
          <a:xfrm>
            <a:off x="1752600" y="609600"/>
            <a:ext cx="5480796" cy="584775"/>
          </a:xfrm>
          <a:prstGeom prst="rect">
            <a:avLst/>
          </a:prstGeom>
        </p:spPr>
        <p:txBody>
          <a:bodyPr wrap="none">
            <a:spAutoFit/>
          </a:bodyPr>
          <a:lstStyle/>
          <a:p>
            <a:pPr lvl="0" algn="ctr"/>
            <a:r>
              <a:rPr lang="en-US" sz="3200" b="1" dirty="0">
                <a:latin typeface="Times New Roman" pitchFamily="18" charset="0"/>
                <a:cs typeface="Times New Roman" pitchFamily="18" charset="0"/>
              </a:rPr>
              <a:t>EXPERIMENTAL PROCESS</a:t>
            </a:r>
          </a:p>
        </p:txBody>
      </p:sp>
      <p:sp>
        <p:nvSpPr>
          <p:cNvPr id="9" name="Rectangle 8"/>
          <p:cNvSpPr/>
          <p:nvPr/>
        </p:nvSpPr>
        <p:spPr>
          <a:xfrm>
            <a:off x="990600" y="2057400"/>
            <a:ext cx="5715000" cy="2862322"/>
          </a:xfrm>
          <a:prstGeom prst="rect">
            <a:avLst/>
          </a:prstGeom>
        </p:spPr>
        <p:txBody>
          <a:bodyPr wrap="square">
            <a:spAutoFit/>
          </a:bodyPr>
          <a:lstStyle/>
          <a:p>
            <a:r>
              <a:rPr lang="en-US" b="1" dirty="0"/>
              <a:t>STAGE 2 :</a:t>
            </a:r>
          </a:p>
          <a:p>
            <a:r>
              <a:rPr lang="en-US" b="1" dirty="0"/>
              <a:t> </a:t>
            </a:r>
            <a:r>
              <a:rPr lang="en-US" dirty="0"/>
              <a:t>To increase the accuracy, We trained with number of images with LENET-5 model.</a:t>
            </a:r>
          </a:p>
          <a:p>
            <a:r>
              <a:rPr lang="en-US" b="1" u="sng" dirty="0"/>
              <a:t>For Training</a:t>
            </a:r>
            <a:r>
              <a:rPr lang="en-US" b="1" dirty="0"/>
              <a:t>  :</a:t>
            </a:r>
          </a:p>
          <a:p>
            <a:r>
              <a:rPr lang="en-US" b="1" dirty="0"/>
              <a:t>Dataset : 917</a:t>
            </a:r>
            <a:r>
              <a:rPr lang="en-US" dirty="0"/>
              <a:t> images</a:t>
            </a:r>
          </a:p>
          <a:p>
            <a:endParaRPr lang="en-US" dirty="0"/>
          </a:p>
          <a:p>
            <a:r>
              <a:rPr lang="en-US" b="1" u="sng" dirty="0"/>
              <a:t>For Testing </a:t>
            </a:r>
            <a:r>
              <a:rPr lang="en-US" b="1" dirty="0"/>
              <a:t>:</a:t>
            </a:r>
          </a:p>
          <a:p>
            <a:r>
              <a:rPr lang="en-US" b="1" dirty="0"/>
              <a:t>Dataset: 217</a:t>
            </a:r>
            <a:r>
              <a:rPr lang="en-US" dirty="0"/>
              <a:t>images </a:t>
            </a:r>
          </a:p>
          <a:p>
            <a:endParaRPr lang="en-US" dirty="0"/>
          </a:p>
          <a:p>
            <a:r>
              <a:rPr lang="en-US" dirty="0"/>
              <a:t>The </a:t>
            </a:r>
            <a:r>
              <a:rPr lang="en-US" b="1" dirty="0"/>
              <a:t>Accuracy for  images is 0.90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607416" y="533400"/>
              <a:ext cx="184730" cy="584775"/>
            </a:xfrm>
            <a:prstGeom prst="rect">
              <a:avLst/>
            </a:prstGeom>
            <a:noFill/>
          </p:spPr>
          <p:txBody>
            <a:bodyPr wrap="none" rtlCol="0">
              <a:spAutoFit/>
            </a:bodyPr>
            <a:lstStyle/>
            <a:p>
              <a:pPr algn="ctr"/>
              <a:endParaRPr lang="en-US" sz="3200" b="1" dirty="0">
                <a:latin typeface="Times New Roman" pitchFamily="18" charset="0"/>
                <a:cs typeface="Times New Roman" pitchFamily="18" charset="0"/>
              </a:endParaRPr>
            </a:p>
          </p:txBody>
        </p:sp>
      </p:grpSp>
      <p:sp>
        <p:nvSpPr>
          <p:cNvPr id="8" name="Rectangle 7"/>
          <p:cNvSpPr/>
          <p:nvPr/>
        </p:nvSpPr>
        <p:spPr>
          <a:xfrm>
            <a:off x="1791393" y="609600"/>
            <a:ext cx="5403210" cy="1077218"/>
          </a:xfrm>
          <a:prstGeom prst="rect">
            <a:avLst/>
          </a:prstGeom>
        </p:spPr>
        <p:txBody>
          <a:bodyPr wrap="none">
            <a:spAutoFit/>
          </a:bodyPr>
          <a:lstStyle/>
          <a:p>
            <a:pPr algn="ctr"/>
            <a:r>
              <a:rPr lang="en-US" sz="3200" b="1" dirty="0">
                <a:latin typeface="Times New Roman" pitchFamily="18" charset="0"/>
                <a:cs typeface="Times New Roman" pitchFamily="18" charset="0"/>
              </a:rPr>
              <a:t>RESULTS &amp; DISCUSSIONS </a:t>
            </a:r>
          </a:p>
          <a:p>
            <a:pPr lvl="0" algn="ctr"/>
            <a:endParaRPr lang="en-US" sz="3200" b="1"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381F9583-02F4-41CB-8B23-13AC28F5A88C}"/>
              </a:ext>
            </a:extLst>
          </p:cNvPr>
          <p:cNvPicPr/>
          <p:nvPr/>
        </p:nvPicPr>
        <p:blipFill>
          <a:blip r:embed="rId4"/>
          <a:stretch>
            <a:fillRect/>
          </a:stretch>
        </p:blipFill>
        <p:spPr>
          <a:xfrm>
            <a:off x="601451" y="2601218"/>
            <a:ext cx="4011930" cy="2980690"/>
          </a:xfrm>
          <a:prstGeom prst="rect">
            <a:avLst/>
          </a:prstGeom>
        </p:spPr>
      </p:pic>
      <p:pic>
        <p:nvPicPr>
          <p:cNvPr id="11" name="Picture 10">
            <a:extLst>
              <a:ext uri="{FF2B5EF4-FFF2-40B4-BE49-F238E27FC236}">
                <a16:creationId xmlns:a16="http://schemas.microsoft.com/office/drawing/2014/main" id="{03F84AB3-67F5-42B8-AA95-6237693DD6CB}"/>
              </a:ext>
            </a:extLst>
          </p:cNvPr>
          <p:cNvPicPr/>
          <p:nvPr/>
        </p:nvPicPr>
        <p:blipFill>
          <a:blip r:embed="rId5"/>
          <a:stretch>
            <a:fillRect/>
          </a:stretch>
        </p:blipFill>
        <p:spPr>
          <a:xfrm>
            <a:off x="4613381" y="2655253"/>
            <a:ext cx="4011929" cy="2895478"/>
          </a:xfrm>
          <a:prstGeom prst="rect">
            <a:avLst/>
          </a:prstGeom>
        </p:spPr>
      </p:pic>
      <p:sp>
        <p:nvSpPr>
          <p:cNvPr id="12" name="TextBox 11">
            <a:extLst>
              <a:ext uri="{FF2B5EF4-FFF2-40B4-BE49-F238E27FC236}">
                <a16:creationId xmlns:a16="http://schemas.microsoft.com/office/drawing/2014/main" id="{D915CA49-55E2-44DA-AE2A-CDC587662B0D}"/>
              </a:ext>
            </a:extLst>
          </p:cNvPr>
          <p:cNvSpPr txBox="1"/>
          <p:nvPr/>
        </p:nvSpPr>
        <p:spPr>
          <a:xfrm>
            <a:off x="228600" y="1981200"/>
            <a:ext cx="4953000" cy="646331"/>
          </a:xfrm>
          <a:prstGeom prst="rect">
            <a:avLst/>
          </a:prstGeom>
          <a:noFill/>
        </p:spPr>
        <p:txBody>
          <a:bodyPr wrap="square" rtlCol="0">
            <a:spAutoFit/>
          </a:bodyPr>
          <a:lstStyle/>
          <a:p>
            <a:r>
              <a:rPr lang="en-US" b="1" dirty="0">
                <a:latin typeface="Times New Roman" pitchFamily="18" charset="0"/>
                <a:cs typeface="Times New Roman" pitchFamily="18" charset="0"/>
              </a:rPr>
              <a:t>GRAPHS FOR TRAINED ALEXNET MODEL :</a:t>
            </a:r>
          </a:p>
        </p:txBody>
      </p:sp>
    </p:spTree>
    <p:extLst>
      <p:ext uri="{BB962C8B-B14F-4D97-AF65-F5344CB8AC3E}">
        <p14:creationId xmlns:p14="http://schemas.microsoft.com/office/powerpoint/2010/main" val="3878960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981200" y="457200"/>
              <a:ext cx="5403210" cy="584775"/>
            </a:xfrm>
            <a:prstGeom prst="rect">
              <a:avLst/>
            </a:prstGeom>
            <a:noFill/>
          </p:spPr>
          <p:txBody>
            <a:bodyPr wrap="none" rtlCol="0">
              <a:spAutoFit/>
            </a:bodyPr>
            <a:lstStyle/>
            <a:p>
              <a:pPr lvl="0" algn="ctr"/>
              <a:r>
                <a:rPr lang="en-US" sz="3200" b="1" dirty="0">
                  <a:latin typeface="Times New Roman" pitchFamily="18" charset="0"/>
                  <a:cs typeface="Times New Roman" pitchFamily="18" charset="0"/>
                </a:rPr>
                <a:t>RESULTS &amp; DISCUSSIONS </a:t>
              </a:r>
            </a:p>
          </p:txBody>
        </p:sp>
      </p:grpSp>
      <p:pic>
        <p:nvPicPr>
          <p:cNvPr id="6146" name="Picture 2" descr="C:\Users\user\Downloads\trained gain graph.png"/>
          <p:cNvPicPr>
            <a:picLocks noChangeAspect="1" noChangeArrowheads="1"/>
          </p:cNvPicPr>
          <p:nvPr/>
        </p:nvPicPr>
        <p:blipFill>
          <a:blip r:embed="rId4"/>
          <a:srcRect/>
          <a:stretch>
            <a:fillRect/>
          </a:stretch>
        </p:blipFill>
        <p:spPr bwMode="auto">
          <a:xfrm>
            <a:off x="909430" y="3088723"/>
            <a:ext cx="2787445" cy="1828800"/>
          </a:xfrm>
          <a:prstGeom prst="rect">
            <a:avLst/>
          </a:prstGeom>
          <a:noFill/>
        </p:spPr>
      </p:pic>
      <p:sp>
        <p:nvSpPr>
          <p:cNvPr id="9" name="TextBox 8"/>
          <p:cNvSpPr txBox="1"/>
          <p:nvPr/>
        </p:nvSpPr>
        <p:spPr>
          <a:xfrm>
            <a:off x="228600" y="1981200"/>
            <a:ext cx="4953000" cy="369332"/>
          </a:xfrm>
          <a:prstGeom prst="rect">
            <a:avLst/>
          </a:prstGeom>
          <a:noFill/>
        </p:spPr>
        <p:txBody>
          <a:bodyPr wrap="square" rtlCol="0">
            <a:spAutoFit/>
          </a:bodyPr>
          <a:lstStyle/>
          <a:p>
            <a:r>
              <a:rPr lang="en-US" b="1" dirty="0">
                <a:latin typeface="Times New Roman" pitchFamily="18" charset="0"/>
                <a:cs typeface="Times New Roman" pitchFamily="18" charset="0"/>
              </a:rPr>
              <a:t>GRAPHS FOR TRAINED LENET MODEL :</a:t>
            </a:r>
          </a:p>
        </p:txBody>
      </p:sp>
      <p:pic>
        <p:nvPicPr>
          <p:cNvPr id="6147" name="Picture 3" descr="C:\Users\user\Downloads\trained loss graph.png"/>
          <p:cNvPicPr>
            <a:picLocks noChangeAspect="1" noChangeArrowheads="1"/>
          </p:cNvPicPr>
          <p:nvPr/>
        </p:nvPicPr>
        <p:blipFill>
          <a:blip r:embed="rId5"/>
          <a:srcRect/>
          <a:stretch>
            <a:fillRect/>
          </a:stretch>
        </p:blipFill>
        <p:spPr bwMode="auto">
          <a:xfrm>
            <a:off x="5029200" y="3088723"/>
            <a:ext cx="2743200" cy="1828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600200" y="457200"/>
              <a:ext cx="184731" cy="523220"/>
            </a:xfrm>
            <a:prstGeom prst="rect">
              <a:avLst/>
            </a:prstGeom>
            <a:noFill/>
          </p:spPr>
          <p:txBody>
            <a:bodyPr wrap="none" rtlCol="0">
              <a:spAutoFit/>
            </a:bodyPr>
            <a:lstStyle/>
            <a:p>
              <a:pPr lvl="0"/>
              <a:endParaRPr lang="en-US" sz="2800" b="1" dirty="0">
                <a:latin typeface="Times New Roman" pitchFamily="18" charset="0"/>
                <a:cs typeface="Times New Roman" pitchFamily="18" charset="0"/>
              </a:endParaRPr>
            </a:p>
          </p:txBody>
        </p:sp>
      </p:grpSp>
      <p:sp>
        <p:nvSpPr>
          <p:cNvPr id="8" name="Rectangle 7"/>
          <p:cNvSpPr/>
          <p:nvPr/>
        </p:nvSpPr>
        <p:spPr>
          <a:xfrm>
            <a:off x="1981200" y="609600"/>
            <a:ext cx="5403210" cy="584775"/>
          </a:xfrm>
          <a:prstGeom prst="rect">
            <a:avLst/>
          </a:prstGeom>
        </p:spPr>
        <p:txBody>
          <a:bodyPr wrap="none">
            <a:spAutoFit/>
          </a:bodyPr>
          <a:lstStyle/>
          <a:p>
            <a:pPr lvl="0" algn="ctr"/>
            <a:r>
              <a:rPr lang="en-US" sz="3200" b="1" dirty="0">
                <a:latin typeface="Times New Roman" pitchFamily="18" charset="0"/>
                <a:cs typeface="Times New Roman" pitchFamily="18" charset="0"/>
              </a:rPr>
              <a:t>RESULTS &amp; DISCUSSIONS </a:t>
            </a:r>
          </a:p>
        </p:txBody>
      </p:sp>
      <p:sp>
        <p:nvSpPr>
          <p:cNvPr id="9" name="Rectangle 8"/>
          <p:cNvSpPr/>
          <p:nvPr/>
        </p:nvSpPr>
        <p:spPr>
          <a:xfrm>
            <a:off x="685800" y="1752600"/>
            <a:ext cx="8077200" cy="1200329"/>
          </a:xfrm>
          <a:prstGeom prst="rect">
            <a:avLst/>
          </a:prstGeom>
        </p:spPr>
        <p:txBody>
          <a:bodyPr wrap="square">
            <a:spAutoFit/>
          </a:bodyPr>
          <a:lstStyle/>
          <a:p>
            <a:r>
              <a:rPr lang="en-US" b="1" dirty="0">
                <a:latin typeface="Times New Roman" pitchFamily="18" charset="0"/>
                <a:cs typeface="Times New Roman" pitchFamily="18" charset="0"/>
              </a:rPr>
              <a:t>FOR MORE IMAGES :</a:t>
            </a:r>
          </a:p>
          <a:p>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Comparison of Evaluation Matrices:</a:t>
            </a:r>
            <a:endParaRPr lang="en-IN" dirty="0">
              <a:latin typeface="Times New Roman" panose="02020603050405020304" pitchFamily="18" charset="0"/>
              <a:cs typeface="Times New Roman" panose="02020603050405020304" pitchFamily="18" charset="0"/>
            </a:endParaRPr>
          </a:p>
          <a:p>
            <a:r>
              <a:rPr lang="en-US" b="1" dirty="0">
                <a:latin typeface="Times New Roman" pitchFamily="18" charset="0"/>
                <a:cs typeface="Times New Roman" pitchFamily="18" charset="0"/>
              </a:rPr>
              <a:t> </a:t>
            </a:r>
            <a:endParaRPr lang="en-US" dirty="0"/>
          </a:p>
        </p:txBody>
      </p:sp>
      <p:graphicFrame>
        <p:nvGraphicFramePr>
          <p:cNvPr id="12" name="Table 11">
            <a:extLst>
              <a:ext uri="{FF2B5EF4-FFF2-40B4-BE49-F238E27FC236}">
                <a16:creationId xmlns:a16="http://schemas.microsoft.com/office/drawing/2014/main" id="{7BF2DE3C-8542-4DC5-9F7F-9F5D61353CF7}"/>
              </a:ext>
            </a:extLst>
          </p:cNvPr>
          <p:cNvGraphicFramePr>
            <a:graphicFrameLocks noGrp="1"/>
          </p:cNvGraphicFramePr>
          <p:nvPr>
            <p:extLst>
              <p:ext uri="{D42A27DB-BD31-4B8C-83A1-F6EECF244321}">
                <p14:modId xmlns:p14="http://schemas.microsoft.com/office/powerpoint/2010/main" val="2671433006"/>
              </p:ext>
            </p:extLst>
          </p:nvPr>
        </p:nvGraphicFramePr>
        <p:xfrm>
          <a:off x="1143000" y="3112639"/>
          <a:ext cx="6338887" cy="1584866"/>
        </p:xfrm>
        <a:graphic>
          <a:graphicData uri="http://schemas.openxmlformats.org/drawingml/2006/table">
            <a:tbl>
              <a:tblPr>
                <a:tableStyleId>{5C22544A-7EE6-4342-B048-85BDC9FD1C3A}</a:tableStyleId>
              </a:tblPr>
              <a:tblGrid>
                <a:gridCol w="1611657">
                  <a:extLst>
                    <a:ext uri="{9D8B030D-6E8A-4147-A177-3AD203B41FA5}">
                      <a16:colId xmlns:a16="http://schemas.microsoft.com/office/drawing/2014/main" val="3109720368"/>
                    </a:ext>
                  </a:extLst>
                </a:gridCol>
                <a:gridCol w="1727097">
                  <a:extLst>
                    <a:ext uri="{9D8B030D-6E8A-4147-A177-3AD203B41FA5}">
                      <a16:colId xmlns:a16="http://schemas.microsoft.com/office/drawing/2014/main" val="2250790170"/>
                    </a:ext>
                  </a:extLst>
                </a:gridCol>
                <a:gridCol w="1727738">
                  <a:extLst>
                    <a:ext uri="{9D8B030D-6E8A-4147-A177-3AD203B41FA5}">
                      <a16:colId xmlns:a16="http://schemas.microsoft.com/office/drawing/2014/main" val="2546555883"/>
                    </a:ext>
                  </a:extLst>
                </a:gridCol>
                <a:gridCol w="1272395">
                  <a:extLst>
                    <a:ext uri="{9D8B030D-6E8A-4147-A177-3AD203B41FA5}">
                      <a16:colId xmlns:a16="http://schemas.microsoft.com/office/drawing/2014/main" val="3303027150"/>
                    </a:ext>
                  </a:extLst>
                </a:gridCol>
              </a:tblGrid>
              <a:tr h="423026">
                <a:tc>
                  <a:txBody>
                    <a:bodyPr/>
                    <a:lstStyle/>
                    <a:p>
                      <a:pPr algn="ctr">
                        <a:lnSpc>
                          <a:spcPct val="150000"/>
                        </a:lnSpc>
                        <a:spcAft>
                          <a:spcPts val="0"/>
                        </a:spcAft>
                      </a:pPr>
                      <a:r>
                        <a:rPr lang="en-IN" sz="1400">
                          <a:effectLst/>
                        </a:rPr>
                        <a:t>ARCHITECTURE</a:t>
                      </a:r>
                      <a:endParaRPr lang="en-I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IN" sz="1400">
                          <a:effectLst/>
                        </a:rPr>
                        <a:t>AUC</a:t>
                      </a:r>
                      <a:endParaRPr lang="en-I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IN" sz="1400">
                          <a:effectLst/>
                        </a:rPr>
                        <a:t>Sp(%)</a:t>
                      </a:r>
                      <a:endParaRPr lang="en-I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IN" sz="1400">
                          <a:effectLst/>
                        </a:rPr>
                        <a:t>Acc(%)</a:t>
                      </a:r>
                      <a:endParaRPr lang="en-IN"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84640886"/>
                  </a:ext>
                </a:extLst>
              </a:tr>
              <a:tr h="423026">
                <a:tc>
                  <a:txBody>
                    <a:bodyPr/>
                    <a:lstStyle/>
                    <a:p>
                      <a:pPr>
                        <a:lnSpc>
                          <a:spcPct val="150000"/>
                        </a:lnSpc>
                        <a:spcAft>
                          <a:spcPts val="0"/>
                        </a:spcAft>
                      </a:pPr>
                      <a:r>
                        <a:rPr lang="en-IN" sz="1400">
                          <a:effectLst/>
                        </a:rPr>
                        <a:t>ALEX NET</a:t>
                      </a:r>
                      <a:endParaRPr lang="en-I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IN" sz="1400">
                          <a:effectLst/>
                        </a:rPr>
                        <a:t>58</a:t>
                      </a:r>
                      <a:endParaRPr lang="en-I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IN" sz="1400">
                          <a:effectLst/>
                        </a:rPr>
                        <a:t>60.01</a:t>
                      </a:r>
                      <a:endParaRPr lang="en-I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IN" sz="1400">
                          <a:effectLst/>
                        </a:rPr>
                        <a:t>61.08</a:t>
                      </a:r>
                      <a:endParaRPr lang="en-IN"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9501386"/>
                  </a:ext>
                </a:extLst>
              </a:tr>
              <a:tr h="738814">
                <a:tc>
                  <a:txBody>
                    <a:bodyPr/>
                    <a:lstStyle/>
                    <a:p>
                      <a:pPr>
                        <a:lnSpc>
                          <a:spcPct val="150000"/>
                        </a:lnSpc>
                        <a:spcAft>
                          <a:spcPts val="0"/>
                        </a:spcAft>
                      </a:pPr>
                      <a:r>
                        <a:rPr lang="en-IN" sz="1400">
                          <a:effectLst/>
                        </a:rPr>
                        <a:t>LENET</a:t>
                      </a:r>
                      <a:endParaRPr lang="en-I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IN" sz="1400" u="sng" dirty="0">
                          <a:effectLst/>
                        </a:rPr>
                        <a:t>90</a:t>
                      </a:r>
                      <a:endParaRPr lang="en-IN" sz="1100" dirty="0">
                        <a:effectLst/>
                      </a:endParaRPr>
                    </a:p>
                    <a:p>
                      <a:pPr algn="ctr">
                        <a:lnSpc>
                          <a:spcPct val="150000"/>
                        </a:lnSpc>
                        <a:spcAft>
                          <a:spcPts val="0"/>
                        </a:spcAft>
                      </a:pPr>
                      <a:r>
                        <a:rPr lang="en-IN" sz="1400" dirty="0">
                          <a:effectLst/>
                        </a:rPr>
                        <a:t> </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IN" sz="1400" dirty="0">
                          <a:effectLst/>
                        </a:rPr>
                        <a:t>89.03</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IN" sz="1400" dirty="0">
                          <a:effectLst/>
                        </a:rPr>
                        <a:t>88.02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261984"/>
                  </a:ext>
                </a:extLst>
              </a:tr>
            </a:tbl>
          </a:graphicData>
        </a:graphic>
      </p:graphicFrame>
      <p:sp>
        <p:nvSpPr>
          <p:cNvPr id="13" name="Rectangle 12">
            <a:extLst>
              <a:ext uri="{FF2B5EF4-FFF2-40B4-BE49-F238E27FC236}">
                <a16:creationId xmlns:a16="http://schemas.microsoft.com/office/drawing/2014/main" id="{DF1275A6-748B-4394-844D-EADB01BE70F0}"/>
              </a:ext>
            </a:extLst>
          </p:cNvPr>
          <p:cNvSpPr/>
          <p:nvPr/>
        </p:nvSpPr>
        <p:spPr>
          <a:xfrm>
            <a:off x="1143000" y="4875074"/>
            <a:ext cx="5867400" cy="1754326"/>
          </a:xfrm>
          <a:prstGeom prst="rect">
            <a:avLst/>
          </a:prstGeom>
        </p:spPr>
        <p:txBody>
          <a:bodyPr wrap="square">
            <a:spAutoFit/>
          </a:bodyPr>
          <a:lstStyle/>
          <a:p>
            <a:r>
              <a:rPr lang="en-US" b="1" dirty="0"/>
              <a:t>Advantages:</a:t>
            </a:r>
          </a:p>
          <a:p>
            <a:endParaRPr lang="en-IN" dirty="0"/>
          </a:p>
          <a:p>
            <a:pPr marL="285750" lvl="0" indent="-285750">
              <a:buFont typeface="Arial" panose="020B0604020202020204" pitchFamily="34" charset="0"/>
              <a:buChar char="•"/>
            </a:pPr>
            <a:r>
              <a:rPr lang="en-US" dirty="0"/>
              <a:t>The large amount of chest x-ray data can be train on artificial neural network.</a:t>
            </a:r>
            <a:endParaRPr lang="en-IN" dirty="0"/>
          </a:p>
          <a:p>
            <a:pPr marL="285750" lvl="0" indent="-285750">
              <a:buFont typeface="Arial" panose="020B0604020202020204" pitchFamily="34" charset="0"/>
              <a:buChar char="•"/>
            </a:pPr>
            <a:r>
              <a:rPr lang="en-US" dirty="0"/>
              <a:t>It is best model for deep learning technique to easily identifying Pneumothorax</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4"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5" name="Straight Connector 4"/>
          <p:cNvCxnSpPr/>
          <p:nvPr/>
        </p:nvCxnSpPr>
        <p:spPr>
          <a:xfrm>
            <a:off x="152400" y="14478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048000" y="533400"/>
            <a:ext cx="3462807" cy="584775"/>
          </a:xfrm>
          <a:prstGeom prst="rect">
            <a:avLst/>
          </a:prstGeom>
          <a:noFill/>
        </p:spPr>
        <p:txBody>
          <a:bodyPr wrap="none" rtlCol="0">
            <a:spAutoFit/>
          </a:bodyPr>
          <a:lstStyle/>
          <a:p>
            <a:r>
              <a:rPr lang="en-US" sz="3200" b="1" dirty="0">
                <a:latin typeface="Times New Roman" pitchFamily="18" charset="0"/>
                <a:cs typeface="Times New Roman" pitchFamily="18" charset="0"/>
              </a:rPr>
              <a:t>ORGANIZATION</a:t>
            </a:r>
          </a:p>
        </p:txBody>
      </p:sp>
      <p:sp>
        <p:nvSpPr>
          <p:cNvPr id="7" name="Content Placeholder 2"/>
          <p:cNvSpPr txBox="1">
            <a:spLocks/>
          </p:cNvSpPr>
          <p:nvPr/>
        </p:nvSpPr>
        <p:spPr>
          <a:xfrm>
            <a:off x="221974" y="1777426"/>
            <a:ext cx="8458200" cy="4648200"/>
          </a:xfrm>
          <a:prstGeom prst="rect">
            <a:avLst/>
          </a:prstGeom>
        </p:spPr>
        <p:txBody>
          <a:bodyPr>
            <a:noAutofit/>
          </a:bodyPr>
          <a:lstStyle/>
          <a:p>
            <a:pPr marL="400050" indent="-400050">
              <a:buFont typeface="Wingdings" pitchFamily="2" charset="2"/>
              <a:buChar char="Ø"/>
            </a:pPr>
            <a:r>
              <a:rPr lang="en-US" sz="2800" dirty="0">
                <a:latin typeface="Times New Roman" pitchFamily="18" charset="0"/>
                <a:cs typeface="Times New Roman" pitchFamily="18" charset="0"/>
              </a:rPr>
              <a:t>Objective of the Project</a:t>
            </a:r>
          </a:p>
          <a:p>
            <a:pPr marL="400050" lvl="0" indent="-400050">
              <a:buFont typeface="Wingdings" pitchFamily="2" charset="2"/>
              <a:buChar char="Ø"/>
            </a:pPr>
            <a:r>
              <a:rPr lang="en-US" sz="2800" dirty="0">
                <a:latin typeface="Times New Roman" pitchFamily="18" charset="0"/>
                <a:cs typeface="Times New Roman" pitchFamily="18" charset="0"/>
              </a:rPr>
              <a:t>Introduction</a:t>
            </a:r>
          </a:p>
          <a:p>
            <a:pPr marL="400050" lvl="0" indent="-400050">
              <a:buFont typeface="Wingdings" pitchFamily="2" charset="2"/>
              <a:buChar char="Ø"/>
            </a:pPr>
            <a:r>
              <a:rPr lang="en-US" sz="2800" dirty="0">
                <a:latin typeface="Times New Roman" pitchFamily="18" charset="0"/>
                <a:cs typeface="Times New Roman" pitchFamily="18" charset="0"/>
              </a:rPr>
              <a:t>Existing System/ Literature Survey</a:t>
            </a:r>
          </a:p>
          <a:p>
            <a:pPr marL="400050" lvl="0" indent="-400050">
              <a:buFont typeface="Wingdings" pitchFamily="2" charset="2"/>
              <a:buChar char="Ø"/>
            </a:pPr>
            <a:r>
              <a:rPr lang="en-US" sz="2800" dirty="0">
                <a:latin typeface="Times New Roman" pitchFamily="18" charset="0"/>
                <a:cs typeface="Times New Roman" pitchFamily="18" charset="0"/>
              </a:rPr>
              <a:t>Problem Identification</a:t>
            </a:r>
          </a:p>
          <a:p>
            <a:pPr marL="400050" lvl="0" indent="-400050">
              <a:buFont typeface="Wingdings" pitchFamily="2" charset="2"/>
              <a:buChar char="Ø"/>
            </a:pPr>
            <a:r>
              <a:rPr lang="en-US" sz="2800" dirty="0">
                <a:latin typeface="Times New Roman" pitchFamily="18" charset="0"/>
                <a:cs typeface="Times New Roman" pitchFamily="18" charset="0"/>
              </a:rPr>
              <a:t>Proposed system - Block Diagram  </a:t>
            </a:r>
          </a:p>
          <a:p>
            <a:pPr marL="400050" lvl="0" indent="-400050">
              <a:buFont typeface="Wingdings" pitchFamily="2" charset="2"/>
              <a:buChar char="Ø"/>
            </a:pPr>
            <a:r>
              <a:rPr lang="en-US" sz="2800" dirty="0">
                <a:latin typeface="Times New Roman" pitchFamily="18" charset="0"/>
                <a:cs typeface="Times New Roman" pitchFamily="18" charset="0"/>
              </a:rPr>
              <a:t>Algorithm Explanation</a:t>
            </a:r>
          </a:p>
          <a:p>
            <a:pPr marL="400050" lvl="0" indent="-400050">
              <a:buFont typeface="Wingdings" pitchFamily="2" charset="2"/>
              <a:buChar char="Ø"/>
            </a:pPr>
            <a:r>
              <a:rPr lang="en-US" sz="2800" dirty="0">
                <a:latin typeface="Times New Roman" pitchFamily="18" charset="0"/>
                <a:cs typeface="Times New Roman" pitchFamily="18" charset="0"/>
              </a:rPr>
              <a:t>Software Requirements</a:t>
            </a:r>
          </a:p>
          <a:p>
            <a:pPr marL="400050" lvl="0" indent="-400050">
              <a:buFont typeface="Wingdings" pitchFamily="2" charset="2"/>
              <a:buChar char="Ø"/>
            </a:pPr>
            <a:r>
              <a:rPr lang="en-US" sz="2800" dirty="0">
                <a:latin typeface="Times New Roman" pitchFamily="18" charset="0"/>
                <a:cs typeface="Times New Roman" pitchFamily="18" charset="0"/>
              </a:rPr>
              <a:t>Experimental Process</a:t>
            </a:r>
          </a:p>
          <a:p>
            <a:pPr marL="400050" lvl="0" indent="-400050">
              <a:buFont typeface="Wingdings" pitchFamily="2" charset="2"/>
              <a:buChar char="Ø"/>
            </a:pPr>
            <a:r>
              <a:rPr lang="en-US" sz="2800" dirty="0">
                <a:latin typeface="Times New Roman" pitchFamily="18" charset="0"/>
                <a:cs typeface="Times New Roman" pitchFamily="18" charset="0"/>
              </a:rPr>
              <a:t>Results &amp; Discussions</a:t>
            </a:r>
          </a:p>
          <a:p>
            <a:pPr marL="400050" indent="-400050">
              <a:buFont typeface="Wingdings" pitchFamily="2" charset="2"/>
              <a:buChar char="Ø"/>
            </a:pPr>
            <a:r>
              <a:rPr lang="en-US" sz="2800" dirty="0">
                <a:latin typeface="Times New Roman" pitchFamily="18" charset="0"/>
                <a:cs typeface="Times New Roman" pitchFamily="18" charset="0"/>
              </a:rPr>
              <a:t>Conclusion And Future Work</a:t>
            </a:r>
          </a:p>
          <a:p>
            <a:pPr marL="400050" lvl="0" indent="-400050">
              <a:buFont typeface="Wingdings" pitchFamily="2" charset="2"/>
              <a:buChar char="Ø"/>
            </a:pPr>
            <a:r>
              <a:rPr lang="en-US" sz="2800" dirty="0">
                <a:latin typeface="Times New Roman" pitchFamily="18" charset="0"/>
                <a:cs typeface="Times New Roman" pitchFamily="18" charset="0"/>
              </a:rPr>
              <a:t>References</a:t>
            </a:r>
          </a:p>
          <a:p>
            <a:pPr lvl="0"/>
            <a:endParaRPr lang="en-US" sz="2800" dirty="0">
              <a:latin typeface="Times New Roman" pitchFamily="18" charset="0"/>
              <a:cs typeface="Times New Roman" pitchFamily="18" charset="0"/>
            </a:endParaRPr>
          </a:p>
          <a:p>
            <a:pPr marL="395288" lvl="0" indent="-395288">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8" name="TextBox 7"/>
          <p:cNvSpPr txBox="1"/>
          <p:nvPr/>
        </p:nvSpPr>
        <p:spPr>
          <a:xfrm>
            <a:off x="457200" y="1905000"/>
            <a:ext cx="3124200" cy="369332"/>
          </a:xfrm>
          <a:prstGeom prst="rect">
            <a:avLst/>
          </a:prstGeom>
          <a:noFill/>
        </p:spPr>
        <p:txBody>
          <a:bodyPr wrap="square" rtlCol="0">
            <a:spAutoFit/>
          </a:bodyPr>
          <a:lstStyle/>
          <a:p>
            <a:r>
              <a:rPr lang="en-US" b="1" dirty="0">
                <a:latin typeface="Times New Roman" pitchFamily="18" charset="0"/>
                <a:cs typeface="Times New Roman" pitchFamily="18" charset="0"/>
              </a:rPr>
              <a:t>OUTPUT IMAGE :</a:t>
            </a:r>
          </a:p>
        </p:txBody>
      </p:sp>
      <p:grpSp>
        <p:nvGrpSpPr>
          <p:cNvPr id="10" name="Group 9"/>
          <p:cNvGrpSpPr/>
          <p:nvPr/>
        </p:nvGrpSpPr>
        <p:grpSpPr>
          <a:xfrm>
            <a:off x="213360" y="182880"/>
            <a:ext cx="8778240" cy="1341120"/>
            <a:chOff x="213360" y="182880"/>
            <a:chExt cx="8778240" cy="1341120"/>
          </a:xfrm>
        </p:grpSpPr>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12"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13" name="Straight Connector 12"/>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00200" y="457200"/>
              <a:ext cx="184731" cy="523220"/>
            </a:xfrm>
            <a:prstGeom prst="rect">
              <a:avLst/>
            </a:prstGeom>
            <a:noFill/>
          </p:spPr>
          <p:txBody>
            <a:bodyPr wrap="none" rtlCol="0">
              <a:spAutoFit/>
            </a:bodyPr>
            <a:lstStyle/>
            <a:p>
              <a:pPr lvl="0"/>
              <a:endParaRPr lang="en-US" sz="2800" b="1" dirty="0">
                <a:latin typeface="Times New Roman" pitchFamily="18" charset="0"/>
                <a:cs typeface="Times New Roman" pitchFamily="18" charset="0"/>
              </a:endParaRPr>
            </a:p>
          </p:txBody>
        </p:sp>
      </p:grpSp>
      <p:sp>
        <p:nvSpPr>
          <p:cNvPr id="15" name="Rectangle 14"/>
          <p:cNvSpPr/>
          <p:nvPr/>
        </p:nvSpPr>
        <p:spPr>
          <a:xfrm>
            <a:off x="1828800" y="609600"/>
            <a:ext cx="5552385" cy="584775"/>
          </a:xfrm>
          <a:prstGeom prst="rect">
            <a:avLst/>
          </a:prstGeom>
        </p:spPr>
        <p:txBody>
          <a:bodyPr wrap="square">
            <a:spAutoFit/>
          </a:bodyPr>
          <a:lstStyle/>
          <a:p>
            <a:pPr lvl="0" algn="ctr"/>
            <a:r>
              <a:rPr lang="en-US" sz="3200" b="1" dirty="0">
                <a:latin typeface="Times New Roman" pitchFamily="18" charset="0"/>
                <a:cs typeface="Times New Roman" pitchFamily="18" charset="0"/>
              </a:rPr>
              <a:t>RESULTS &amp; DISCUSSIONS </a:t>
            </a:r>
          </a:p>
        </p:txBody>
      </p:sp>
      <p:pic>
        <p:nvPicPr>
          <p:cNvPr id="4" name="Picture 3">
            <a:extLst>
              <a:ext uri="{FF2B5EF4-FFF2-40B4-BE49-F238E27FC236}">
                <a16:creationId xmlns:a16="http://schemas.microsoft.com/office/drawing/2014/main" id="{142E5300-6154-4BD1-B648-03E7CAD5D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513" y="2649309"/>
            <a:ext cx="6672574" cy="37514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149229" y="533400"/>
              <a:ext cx="2945037" cy="584775"/>
            </a:xfrm>
            <a:prstGeom prst="rect">
              <a:avLst/>
            </a:prstGeom>
            <a:noFill/>
          </p:spPr>
          <p:txBody>
            <a:bodyPr wrap="none" rtlCol="0">
              <a:spAutoFit/>
            </a:bodyPr>
            <a:lstStyle/>
            <a:p>
              <a:pPr algn="ctr"/>
              <a:r>
                <a:rPr lang="en-US" sz="3200" b="1" dirty="0">
                  <a:latin typeface="Times New Roman" pitchFamily="18" charset="0"/>
                  <a:cs typeface="Times New Roman" pitchFamily="18" charset="0"/>
                </a:rPr>
                <a:t>REFERENCES</a:t>
              </a:r>
            </a:p>
          </p:txBody>
        </p:sp>
      </p:grpSp>
      <p:sp>
        <p:nvSpPr>
          <p:cNvPr id="10" name="TextBox 9">
            <a:extLst>
              <a:ext uri="{FF2B5EF4-FFF2-40B4-BE49-F238E27FC236}">
                <a16:creationId xmlns:a16="http://schemas.microsoft.com/office/drawing/2014/main" id="{A867BF9D-81D4-4E69-AE73-7108CE5BDD42}"/>
              </a:ext>
            </a:extLst>
          </p:cNvPr>
          <p:cNvSpPr txBox="1"/>
          <p:nvPr/>
        </p:nvSpPr>
        <p:spPr>
          <a:xfrm>
            <a:off x="213360" y="1758375"/>
            <a:ext cx="8625840" cy="452431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[1]L. Thomsen, O. </a:t>
            </a:r>
            <a:r>
              <a:rPr lang="en-IN" sz="1200" dirty="0" err="1">
                <a:latin typeface="Times New Roman" panose="02020603050405020304" pitchFamily="18" charset="0"/>
                <a:cs typeface="Times New Roman" panose="02020603050405020304" pitchFamily="18" charset="0"/>
              </a:rPr>
              <a:t>Natho</a:t>
            </a:r>
            <a:r>
              <a:rPr lang="en-IN" sz="1200" dirty="0">
                <a:latin typeface="Times New Roman" panose="02020603050405020304" pitchFamily="18" charset="0"/>
                <a:cs typeface="Times New Roman" panose="02020603050405020304" pitchFamily="18" charset="0"/>
              </a:rPr>
              <a:t>, U. Feigen, U. Schulz, and D. </a:t>
            </a:r>
            <a:r>
              <a:rPr lang="en-IN" sz="1200" dirty="0" err="1">
                <a:latin typeface="Times New Roman" panose="02020603050405020304" pitchFamily="18" charset="0"/>
                <a:cs typeface="Times New Roman" panose="02020603050405020304" pitchFamily="18" charset="0"/>
              </a:rPr>
              <a:t>Kivelitz</a:t>
            </a:r>
            <a:r>
              <a:rPr lang="en-IN" sz="1200" dirty="0">
                <a:latin typeface="Times New Roman" panose="02020603050405020304" pitchFamily="18" charset="0"/>
                <a:cs typeface="Times New Roman" panose="02020603050405020304" pitchFamily="18" charset="0"/>
              </a:rPr>
              <a:t>, “Value of Digital Radiography in Expiration in Detection of Pneumothorax,” </a:t>
            </a:r>
            <a:r>
              <a:rPr lang="en-IN" sz="1200" dirty="0" err="1">
                <a:latin typeface="Times New Roman" panose="02020603050405020304" pitchFamily="18" charset="0"/>
                <a:cs typeface="Times New Roman" panose="02020603050405020304" pitchFamily="18" charset="0"/>
              </a:rPr>
              <a:t>RöFo</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Fortschritte</a:t>
            </a:r>
            <a:r>
              <a:rPr lang="en-IN" sz="1200" dirty="0">
                <a:latin typeface="Times New Roman" panose="02020603050405020304" pitchFamily="18" charset="0"/>
                <a:cs typeface="Times New Roman" panose="02020603050405020304" pitchFamily="18" charset="0"/>
              </a:rPr>
              <a:t> Auf Dem Geb. </a:t>
            </a:r>
            <a:r>
              <a:rPr lang="en-IN" sz="1200" dirty="0" err="1">
                <a:latin typeface="Times New Roman" panose="02020603050405020304" pitchFamily="18" charset="0"/>
                <a:cs typeface="Times New Roman" panose="02020603050405020304" pitchFamily="18" charset="0"/>
              </a:rPr>
              <a:t>Röntgenstrahlen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Bildgeb</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Verfahr</a:t>
            </a:r>
            <a:r>
              <a:rPr lang="en-IN" sz="1200" dirty="0">
                <a:latin typeface="Times New Roman" panose="02020603050405020304" pitchFamily="18" charset="0"/>
                <a:cs typeface="Times New Roman" panose="02020603050405020304" pitchFamily="18" charset="0"/>
              </a:rPr>
              <a:t>., vol. 186, no. 03, pp. 267–273, Mar. 2014,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10.1055/s-0033-1350566.</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[2] S. </a:t>
            </a:r>
            <a:r>
              <a:rPr lang="en-IN" sz="1200" dirty="0" err="1">
                <a:latin typeface="Times New Roman" panose="02020603050405020304" pitchFamily="18" charset="0"/>
                <a:cs typeface="Times New Roman" panose="02020603050405020304" pitchFamily="18" charset="0"/>
              </a:rPr>
              <a:t>Sanada</a:t>
            </a:r>
            <a:r>
              <a:rPr lang="en-IN" sz="1200" dirty="0">
                <a:latin typeface="Times New Roman" panose="02020603050405020304" pitchFamily="18" charset="0"/>
                <a:cs typeface="Times New Roman" panose="02020603050405020304" pitchFamily="18" charset="0"/>
              </a:rPr>
              <a:t>, K. Doi, and H. </a:t>
            </a:r>
            <a:r>
              <a:rPr lang="en-IN" sz="1200" dirty="0" err="1">
                <a:latin typeface="Times New Roman" panose="02020603050405020304" pitchFamily="18" charset="0"/>
                <a:cs typeface="Times New Roman" panose="02020603050405020304" pitchFamily="18" charset="0"/>
              </a:rPr>
              <a:t>MacMahon</a:t>
            </a:r>
            <a:r>
              <a:rPr lang="en-IN" sz="1200" dirty="0">
                <a:latin typeface="Times New Roman" panose="02020603050405020304" pitchFamily="18" charset="0"/>
                <a:cs typeface="Times New Roman" panose="02020603050405020304" pitchFamily="18" charset="0"/>
              </a:rPr>
              <a:t>, “Image feature analysis and computer-aided diagnosis in digital radiography: automated detection of pneumothorax in chest images,” Med. Phys., vol. 19, no. 5, pp. 1153–1160, Oct. 1992,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10.1118/1.596790.</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[3] O. </a:t>
            </a:r>
            <a:r>
              <a:rPr lang="en-IN" sz="1200" dirty="0" err="1">
                <a:latin typeface="Times New Roman" panose="02020603050405020304" pitchFamily="18" charset="0"/>
                <a:cs typeface="Times New Roman" panose="02020603050405020304" pitchFamily="18" charset="0"/>
              </a:rPr>
              <a:t>Geva</a:t>
            </a:r>
            <a:r>
              <a:rPr lang="en-IN" sz="1200" dirty="0">
                <a:latin typeface="Times New Roman" panose="02020603050405020304" pitchFamily="18" charset="0"/>
                <a:cs typeface="Times New Roman" panose="02020603050405020304" pitchFamily="18" charset="0"/>
              </a:rPr>
              <a:t>, G. Zimmerman-Moreno, S. Lieberman, E. </a:t>
            </a:r>
            <a:r>
              <a:rPr lang="en-IN" sz="1200" dirty="0" err="1">
                <a:latin typeface="Times New Roman" panose="02020603050405020304" pitchFamily="18" charset="0"/>
                <a:cs typeface="Times New Roman" panose="02020603050405020304" pitchFamily="18" charset="0"/>
              </a:rPr>
              <a:t>Konen</a:t>
            </a:r>
            <a:r>
              <a:rPr lang="en-IN" sz="1200" dirty="0">
                <a:latin typeface="Times New Roman" panose="02020603050405020304" pitchFamily="18" charset="0"/>
                <a:cs typeface="Times New Roman" panose="02020603050405020304" pitchFamily="18" charset="0"/>
              </a:rPr>
              <a:t>, and H. Greenspan, “Pneumothorax detection in chest radiographs using local and global texture signatures,” in Medical Imaging 2015: Computer-Aided Diagnosis, Mar. 2015, vol. 9414, p. 94141P,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10.1117/12.2083128.</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[4] Y.-H. Chan, Y.-Z. Zeng, H.-C. Wu, M.-C. Wu, and H.-M. Sun, “Effective Pneumothorax Detection for Chest X-Ray Images Using Local Binary Pattern and Support Vector Machine,” J. </a:t>
            </a:r>
            <a:r>
              <a:rPr lang="en-IN" sz="1200" dirty="0" err="1">
                <a:latin typeface="Times New Roman" panose="02020603050405020304" pitchFamily="18" charset="0"/>
                <a:cs typeface="Times New Roman" panose="02020603050405020304" pitchFamily="18" charset="0"/>
              </a:rPr>
              <a:t>Healthc</a:t>
            </a:r>
            <a:r>
              <a:rPr lang="en-IN" sz="1200" dirty="0">
                <a:latin typeface="Times New Roman" panose="02020603050405020304" pitchFamily="18" charset="0"/>
                <a:cs typeface="Times New Roman" panose="02020603050405020304" pitchFamily="18" charset="0"/>
              </a:rPr>
              <a:t>. Eng., vol. 2018, p. 2908517, 2018,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10.1155/2018/2908517.</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[5] A. </a:t>
            </a:r>
            <a:r>
              <a:rPr lang="en-IN" sz="1200" dirty="0" err="1">
                <a:latin typeface="Times New Roman" panose="02020603050405020304" pitchFamily="18" charset="0"/>
                <a:cs typeface="Times New Roman" panose="02020603050405020304" pitchFamily="18" charset="0"/>
              </a:rPr>
              <a:t>Gooßen</a:t>
            </a:r>
            <a:r>
              <a:rPr lang="en-IN" sz="1200" dirty="0">
                <a:latin typeface="Times New Roman" panose="02020603050405020304" pitchFamily="18" charset="0"/>
                <a:cs typeface="Times New Roman" panose="02020603050405020304" pitchFamily="18" charset="0"/>
              </a:rPr>
              <a:t> et al., “Deep Learning for Pneumothorax Detection and Localization in Chest Radiographs,” </a:t>
            </a:r>
            <a:r>
              <a:rPr lang="en-IN" sz="1200" dirty="0" err="1">
                <a:latin typeface="Times New Roman" panose="02020603050405020304" pitchFamily="18" charset="0"/>
                <a:cs typeface="Times New Roman" panose="02020603050405020304" pitchFamily="18" charset="0"/>
              </a:rPr>
              <a:t>ArXiv</a:t>
            </a:r>
            <a:r>
              <a:rPr lang="en-IN" sz="1200" dirty="0">
                <a:latin typeface="Times New Roman" panose="02020603050405020304" pitchFamily="18" charset="0"/>
                <a:cs typeface="Times New Roman" panose="02020603050405020304" pitchFamily="18" charset="0"/>
              </a:rPr>
              <a:t>, 2019.</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[6] G. Kitamura and C. </a:t>
            </a:r>
            <a:r>
              <a:rPr lang="en-IN" sz="1200" dirty="0" err="1">
                <a:latin typeface="Times New Roman" panose="02020603050405020304" pitchFamily="18" charset="0"/>
                <a:cs typeface="Times New Roman" panose="02020603050405020304" pitchFamily="18" charset="0"/>
              </a:rPr>
              <a:t>Deible</a:t>
            </a:r>
            <a:r>
              <a:rPr lang="en-IN" sz="1200" dirty="0">
                <a:latin typeface="Times New Roman" panose="02020603050405020304" pitchFamily="18" charset="0"/>
                <a:cs typeface="Times New Roman" panose="02020603050405020304" pitchFamily="18" charset="0"/>
              </a:rPr>
              <a:t>, “Retraining an open-source pneumothorax detecting machine learning algorithm for improved performance to medical images,” Clin. Imaging, vol. 61, pp. 15–19, May 2020,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10.1016/j.clinimag.2020.01.008.</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[7] R. W. Filice et al., “Crowdsourcing pneumothorax annotations using machine learning annotations on the NIH chest X-ray dataset,” J. Digit. Imaging, Nov. 2019,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10.1007/s10278-019-00299-9.</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[8] M. </a:t>
            </a:r>
            <a:r>
              <a:rPr lang="en-IN" sz="1200" dirty="0" err="1">
                <a:latin typeface="Times New Roman" panose="02020603050405020304" pitchFamily="18" charset="0"/>
                <a:cs typeface="Times New Roman" panose="02020603050405020304" pitchFamily="18" charset="0"/>
              </a:rPr>
              <a:t>Annarumma</a:t>
            </a:r>
            <a:r>
              <a:rPr lang="en-IN" sz="1200" dirty="0">
                <a:latin typeface="Times New Roman" panose="02020603050405020304" pitchFamily="18" charset="0"/>
                <a:cs typeface="Times New Roman" panose="02020603050405020304" pitchFamily="18" charset="0"/>
              </a:rPr>
              <a:t>, S. J. Withey, R. J. Bakewell, E. </a:t>
            </a:r>
            <a:r>
              <a:rPr lang="en-IN" sz="1200" dirty="0" err="1">
                <a:latin typeface="Times New Roman" panose="02020603050405020304" pitchFamily="18" charset="0"/>
                <a:cs typeface="Times New Roman" panose="02020603050405020304" pitchFamily="18" charset="0"/>
              </a:rPr>
              <a:t>Pesce</a:t>
            </a:r>
            <a:r>
              <a:rPr lang="en-IN" sz="1200" dirty="0">
                <a:latin typeface="Times New Roman" panose="02020603050405020304" pitchFamily="18" charset="0"/>
                <a:cs typeface="Times New Roman" panose="02020603050405020304" pitchFamily="18" charset="0"/>
              </a:rPr>
              <a:t>, V. Goh, and G. Montana, “Automated Triaging of Adult Chest Radiographs with Deep Artificial Neural Networks,” Radiology, vol. 291, no. 1, pp. 196–202, Jan. 2019,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10.1148/radiol.2018180921</a:t>
            </a:r>
          </a:p>
        </p:txBody>
      </p:sp>
    </p:spTree>
    <p:extLst>
      <p:ext uri="{BB962C8B-B14F-4D97-AF65-F5344CB8AC3E}">
        <p14:creationId xmlns:p14="http://schemas.microsoft.com/office/powerpoint/2010/main" val="1887074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950801" y="528965"/>
              <a:ext cx="5242397" cy="523220"/>
            </a:xfrm>
            <a:prstGeom prst="rect">
              <a:avLst/>
            </a:prstGeom>
            <a:noFill/>
          </p:spPr>
          <p:txBody>
            <a:bodyPr wrap="none" rtlCol="0">
              <a:spAutoFit/>
            </a:bodyPr>
            <a:lstStyle/>
            <a:p>
              <a:r>
                <a:rPr lang="en-US" sz="2800" b="1" dirty="0"/>
                <a:t>CONCLUSION AND FUTURE WORK</a:t>
              </a:r>
              <a:endParaRPr lang="en-IN" sz="2800" dirty="0"/>
            </a:p>
          </p:txBody>
        </p:sp>
      </p:grpSp>
      <p:sp>
        <p:nvSpPr>
          <p:cNvPr id="10" name="TextBox 9">
            <a:extLst>
              <a:ext uri="{FF2B5EF4-FFF2-40B4-BE49-F238E27FC236}">
                <a16:creationId xmlns:a16="http://schemas.microsoft.com/office/drawing/2014/main" id="{A867BF9D-81D4-4E69-AE73-7108CE5BDD42}"/>
              </a:ext>
            </a:extLst>
          </p:cNvPr>
          <p:cNvSpPr txBox="1"/>
          <p:nvPr/>
        </p:nvSpPr>
        <p:spPr>
          <a:xfrm>
            <a:off x="213360" y="1758375"/>
            <a:ext cx="8625840" cy="4801314"/>
          </a:xfrm>
          <a:prstGeom prst="rect">
            <a:avLst/>
          </a:prstGeom>
          <a:noFill/>
        </p:spPr>
        <p:txBody>
          <a:bodyPr wrap="square">
            <a:spAutoFit/>
          </a:bodyPr>
          <a:lstStyle/>
          <a:p>
            <a:r>
              <a:rPr lang="en-US" b="1" dirty="0"/>
              <a:t>Conclusion:</a:t>
            </a:r>
            <a:endParaRPr lang="en-IN" dirty="0"/>
          </a:p>
          <a:p>
            <a:r>
              <a:rPr lang="en-US" dirty="0"/>
              <a:t>It focused how image from given dataset (trained dataset) and past data set used to predict the pattern of pneumothorax disease using CNN model. This brings some of the following insights about pneumothorax disease prediction. The major benefit of the CNN classification framework is the ability to classify images automatically. The pneumothorax diseases mainly contribute to misshape and often can’t be remedied because the patients are diagnosed too late with the diseases. We observed that deep learning is capable of achieving a relatively high diagnosis accuracy, is very much in agreement with human diagnostic performance, but still inferior to experienced radiologists in difficult-to-analyze cases.</a:t>
            </a:r>
            <a:endParaRPr lang="en-IN" dirty="0"/>
          </a:p>
          <a:p>
            <a:r>
              <a:rPr lang="en-US" dirty="0"/>
              <a:t>       	In this study, we have discussed the overview of methodologies for detecting the abnormalities in pneumothorax images which includes collection of pneumothorax image data set, preprocessing techniques, feature extraction techniques.</a:t>
            </a:r>
            <a:endParaRPr lang="en-IN" dirty="0"/>
          </a:p>
          <a:p>
            <a:r>
              <a:rPr lang="en-US" b="1" dirty="0"/>
              <a:t>Future Work:</a:t>
            </a:r>
            <a:endParaRPr lang="en-IN" dirty="0"/>
          </a:p>
          <a:p>
            <a:r>
              <a:rPr lang="en-US" dirty="0"/>
              <a:t>Medical department wants to automate the detecting of pneumothorax disease from eligibility process (real time).</a:t>
            </a:r>
            <a:endParaRPr lang="en-IN" dirty="0"/>
          </a:p>
          <a:p>
            <a:r>
              <a:rPr lang="en-US" dirty="0"/>
              <a:t>To optimize the work to implement in Artificial Intelligence environment.</a:t>
            </a:r>
            <a:endParaRPr lang="en-IN" dirty="0"/>
          </a:p>
        </p:txBody>
      </p:sp>
    </p:spTree>
    <p:extLst>
      <p:ext uri="{BB962C8B-B14F-4D97-AF65-F5344CB8AC3E}">
        <p14:creationId xmlns:p14="http://schemas.microsoft.com/office/powerpoint/2010/main" val="2776305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pic>
        <p:nvPicPr>
          <p:cNvPr id="1026" name="Picture 2" descr="Image result for thank you"/>
          <p:cNvPicPr>
            <a:picLocks noChangeAspect="1" noChangeArrowheads="1"/>
          </p:cNvPicPr>
          <p:nvPr/>
        </p:nvPicPr>
        <p:blipFill>
          <a:blip r:embed="rId2" cstate="print"/>
          <a:srcRect/>
          <a:stretch>
            <a:fillRect/>
          </a:stretch>
        </p:blipFill>
        <p:spPr bwMode="auto">
          <a:xfrm>
            <a:off x="685800" y="990600"/>
            <a:ext cx="7951636" cy="448056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grpSp>
        <p:nvGrpSpPr>
          <p:cNvPr id="9" name="Group 8"/>
          <p:cNvGrpSpPr/>
          <p:nvPr/>
        </p:nvGrpSpPr>
        <p:grpSpPr>
          <a:xfrm>
            <a:off x="213360" y="182880"/>
            <a:ext cx="8778240" cy="1341120"/>
            <a:chOff x="213360" y="182880"/>
            <a:chExt cx="8778240" cy="134112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4"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057400" y="533400"/>
              <a:ext cx="5437129" cy="523220"/>
            </a:xfrm>
            <a:prstGeom prst="rect">
              <a:avLst/>
            </a:prstGeom>
            <a:noFill/>
          </p:spPr>
          <p:txBody>
            <a:bodyPr wrap="none" rtlCol="0">
              <a:spAutoFit/>
            </a:bodyPr>
            <a:lstStyle/>
            <a:p>
              <a:r>
                <a:rPr lang="en-US" sz="2800" b="1" dirty="0">
                  <a:latin typeface="Times New Roman" pitchFamily="18" charset="0"/>
                  <a:cs typeface="Times New Roman" pitchFamily="18" charset="0"/>
                </a:rPr>
                <a:t>OBJECTIVE OF THE PROJECT</a:t>
              </a:r>
            </a:p>
          </p:txBody>
        </p:sp>
      </p:grpSp>
      <p:sp>
        <p:nvSpPr>
          <p:cNvPr id="8" name="Rectangle 7"/>
          <p:cNvSpPr/>
          <p:nvPr/>
        </p:nvSpPr>
        <p:spPr>
          <a:xfrm>
            <a:off x="838200" y="2209800"/>
            <a:ext cx="7543800" cy="1695144"/>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	To identify Pneumothorax by Deep Learning </a:t>
            </a:r>
          </a:p>
          <a:p>
            <a:pPr algn="just">
              <a:lnSpc>
                <a:spcPct val="150000"/>
              </a:lnSpc>
            </a:pPr>
            <a:r>
              <a:rPr lang="en-US" sz="2400" dirty="0">
                <a:latin typeface="Times New Roman" pitchFamily="18" charset="0"/>
                <a:cs typeface="Times New Roman" pitchFamily="18" charset="0"/>
              </a:rPr>
              <a:t>             Technique with the help of LENET and 	ALEXNET of CNN Architecture.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grpSp>
        <p:nvGrpSpPr>
          <p:cNvPr id="6" name="Group 5"/>
          <p:cNvGrpSpPr/>
          <p:nvPr/>
        </p:nvGrpSpPr>
        <p:grpSpPr>
          <a:xfrm>
            <a:off x="213360" y="182880"/>
            <a:ext cx="8778240" cy="1341120"/>
            <a:chOff x="213360" y="182880"/>
            <a:chExt cx="8778240" cy="1341120"/>
          </a:xfrm>
        </p:grpSpPr>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8"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9" name="Straight Connector 8"/>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667000" y="533400"/>
              <a:ext cx="3506088" cy="523220"/>
            </a:xfrm>
            <a:prstGeom prst="rect">
              <a:avLst/>
            </a:prstGeom>
            <a:noFill/>
          </p:spPr>
          <p:txBody>
            <a:bodyPr wrap="none" rtlCol="0">
              <a:spAutoFit/>
            </a:bodyPr>
            <a:lstStyle/>
            <a:p>
              <a:pPr algn="ctr"/>
              <a:r>
                <a:rPr lang="en-US" sz="2800" b="1" dirty="0">
                  <a:latin typeface="Times New Roman" pitchFamily="18" charset="0"/>
                  <a:cs typeface="Times New Roman" pitchFamily="18" charset="0"/>
                </a:rPr>
                <a:t>     INTRODUCTION</a:t>
              </a:r>
            </a:p>
          </p:txBody>
        </p:sp>
      </p:grpSp>
      <p:sp>
        <p:nvSpPr>
          <p:cNvPr id="12" name="TextBox 11"/>
          <p:cNvSpPr txBox="1"/>
          <p:nvPr/>
        </p:nvSpPr>
        <p:spPr>
          <a:xfrm>
            <a:off x="457200" y="1828800"/>
            <a:ext cx="8229600"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pneumothorax</a:t>
            </a:r>
            <a:r>
              <a:rPr lang="en-US" sz="2400" dirty="0">
                <a:latin typeface="Times New Roman" panose="02020603050405020304" pitchFamily="18" charset="0"/>
                <a:cs typeface="Times New Roman" panose="02020603050405020304" pitchFamily="18" charset="0"/>
              </a:rPr>
              <a:t> is an abnormal collection of air in the </a:t>
            </a:r>
            <a:r>
              <a:rPr lang="en-US" sz="2400" dirty="0">
                <a:latin typeface="Times New Roman" panose="02020603050405020304" pitchFamily="18" charset="0"/>
                <a:cs typeface="Times New Roman" panose="02020603050405020304" pitchFamily="18" charset="0"/>
                <a:hlinkClick r:id="rId4" tooltip="Pleural space">
                  <a:extLst>
                    <a:ext uri="{A12FA001-AC4F-418D-AE19-62706E023703}">
                      <ahyp:hlinkClr xmlns:ahyp="http://schemas.microsoft.com/office/drawing/2018/hyperlinkcolor" val="tx"/>
                    </a:ext>
                  </a:extLst>
                </a:hlinkClick>
              </a:rPr>
              <a:t>pleural space</a:t>
            </a:r>
            <a:r>
              <a:rPr lang="en-US" sz="2400" dirty="0">
                <a:latin typeface="Times New Roman" panose="02020603050405020304" pitchFamily="18" charset="0"/>
                <a:cs typeface="Times New Roman" panose="02020603050405020304" pitchFamily="18" charset="0"/>
              </a:rPr>
              <a:t> between the </a:t>
            </a:r>
            <a:r>
              <a:rPr lang="en-US" sz="2400" dirty="0">
                <a:latin typeface="Times New Roman" panose="02020603050405020304" pitchFamily="18" charset="0"/>
                <a:cs typeface="Times New Roman" panose="02020603050405020304" pitchFamily="18" charset="0"/>
                <a:hlinkClick r:id="rId5" tooltip="Lung">
                  <a:extLst>
                    <a:ext uri="{A12FA001-AC4F-418D-AE19-62706E023703}">
                      <ahyp:hlinkClr xmlns:ahyp="http://schemas.microsoft.com/office/drawing/2018/hyperlinkcolor" val="tx"/>
                    </a:ext>
                  </a:extLst>
                </a:hlinkClick>
              </a:rPr>
              <a:t>lung</a:t>
            </a:r>
            <a:r>
              <a:rPr lang="en-US" sz="2400" dirty="0">
                <a:latin typeface="Times New Roman" panose="02020603050405020304" pitchFamily="18" charset="0"/>
                <a:cs typeface="Times New Roman" panose="02020603050405020304" pitchFamily="18" charset="0"/>
              </a:rPr>
              <a:t> and the </a:t>
            </a:r>
            <a:r>
              <a:rPr lang="en-US" sz="2400" dirty="0">
                <a:latin typeface="Times New Roman" panose="02020603050405020304" pitchFamily="18" charset="0"/>
                <a:cs typeface="Times New Roman" panose="02020603050405020304" pitchFamily="18" charset="0"/>
                <a:hlinkClick r:id="rId6" tooltip="Chest wall">
                  <a:extLst>
                    <a:ext uri="{A12FA001-AC4F-418D-AE19-62706E023703}">
                      <ahyp:hlinkClr xmlns:ahyp="http://schemas.microsoft.com/office/drawing/2018/hyperlinkcolor" val="tx"/>
                    </a:ext>
                  </a:extLst>
                </a:hlinkClick>
              </a:rPr>
              <a:t>chest wall</a:t>
            </a:r>
            <a:r>
              <a:rPr lang="en-US" sz="2400" dirty="0">
                <a:latin typeface="Times New Roman" panose="02020603050405020304" pitchFamily="18" charset="0"/>
                <a:cs typeface="Times New Roman" panose="02020603050405020304" pitchFamily="18" charset="0"/>
              </a:rPr>
              <a:t>. Symptoms typically include sudden onset of sharp, one-sided </a:t>
            </a:r>
            <a:r>
              <a:rPr lang="en-US" sz="2400" dirty="0">
                <a:latin typeface="Times New Roman" panose="02020603050405020304" pitchFamily="18" charset="0"/>
                <a:cs typeface="Times New Roman" panose="02020603050405020304" pitchFamily="18" charset="0"/>
                <a:hlinkClick r:id="rId7" tooltip="Chest pain">
                  <a:extLst>
                    <a:ext uri="{A12FA001-AC4F-418D-AE19-62706E023703}">
                      <ahyp:hlinkClr xmlns:ahyp="http://schemas.microsoft.com/office/drawing/2018/hyperlinkcolor" val="tx"/>
                    </a:ext>
                  </a:extLst>
                </a:hlinkClick>
              </a:rPr>
              <a:t>chest pain</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8" tooltip="Dyspnea">
                  <a:extLst>
                    <a:ext uri="{A12FA001-AC4F-418D-AE19-62706E023703}">
                      <ahyp:hlinkClr xmlns:ahyp="http://schemas.microsoft.com/office/drawing/2018/hyperlinkcolor" val="tx"/>
                    </a:ext>
                  </a:extLst>
                </a:hlinkClick>
              </a:rPr>
              <a:t>shortness of breath</a:t>
            </a:r>
            <a:r>
              <a:rPr lang="en-US" sz="2400" dirty="0">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F51D95FF-F18A-481A-B24C-0FA2FF2F1466}"/>
              </a:ext>
            </a:extLst>
          </p:cNvPr>
          <p:cNvPicPr/>
          <p:nvPr/>
        </p:nvPicPr>
        <p:blipFill>
          <a:blip r:embed="rId9">
            <a:extLst>
              <a:ext uri="{28A0092B-C50C-407E-A947-70E740481C1C}">
                <a14:useLocalDpi xmlns:a14="http://schemas.microsoft.com/office/drawing/2010/main" val="0"/>
              </a:ext>
            </a:extLst>
          </a:blip>
          <a:stretch>
            <a:fillRect/>
          </a:stretch>
        </p:blipFill>
        <p:spPr>
          <a:xfrm>
            <a:off x="2943669" y="3512557"/>
            <a:ext cx="2952750" cy="3042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081476" y="515630"/>
              <a:ext cx="3057247" cy="523220"/>
            </a:xfrm>
            <a:prstGeom prst="rect">
              <a:avLst/>
            </a:prstGeom>
            <a:noFill/>
          </p:spPr>
          <p:txBody>
            <a:bodyPr wrap="none" rtlCol="0">
              <a:spAutoFit/>
            </a:bodyPr>
            <a:lstStyle/>
            <a:p>
              <a:r>
                <a:rPr lang="en-US" sz="2800" b="1" dirty="0">
                  <a:latin typeface="Times New Roman" pitchFamily="18" charset="0"/>
                  <a:cs typeface="Times New Roman" pitchFamily="18" charset="0"/>
                </a:rPr>
                <a:t>INTRODUCTION</a:t>
              </a:r>
            </a:p>
          </p:txBody>
        </p:sp>
      </p:grpSp>
      <p:sp>
        <p:nvSpPr>
          <p:cNvPr id="8" name="TextBox 7"/>
          <p:cNvSpPr txBox="1"/>
          <p:nvPr/>
        </p:nvSpPr>
        <p:spPr>
          <a:xfrm>
            <a:off x="381000" y="1905000"/>
            <a:ext cx="8229600" cy="1200329"/>
          </a:xfrm>
          <a:prstGeom prst="rect">
            <a:avLst/>
          </a:prstGeom>
          <a:noFill/>
        </p:spPr>
        <p:txBody>
          <a:bodyPr wrap="square" rtlCol="0">
            <a:spAutoFit/>
          </a:bodyPr>
          <a:lstStyle/>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In a minority of cases, a one-way valve is formed by an area of damaged </a:t>
            </a:r>
            <a:r>
              <a:rPr lang="en-US" sz="2400" dirty="0">
                <a:latin typeface="Times New Roman" panose="02020603050405020304" pitchFamily="18" charset="0"/>
                <a:cs typeface="Times New Roman" panose="02020603050405020304" pitchFamily="18" charset="0"/>
                <a:hlinkClick r:id="rId4" tooltip="Tissue (biology)">
                  <a:extLst>
                    <a:ext uri="{A12FA001-AC4F-418D-AE19-62706E023703}">
                      <ahyp:hlinkClr xmlns:ahyp="http://schemas.microsoft.com/office/drawing/2018/hyperlinkcolor" val="tx"/>
                    </a:ext>
                  </a:extLst>
                </a:hlinkClick>
              </a:rPr>
              <a:t>tissue</a:t>
            </a:r>
            <a:r>
              <a:rPr lang="en-US" sz="2400" dirty="0">
                <a:latin typeface="Times New Roman" panose="02020603050405020304" pitchFamily="18" charset="0"/>
                <a:cs typeface="Times New Roman" panose="02020603050405020304" pitchFamily="18" charset="0"/>
              </a:rPr>
              <a:t>, and the amount of air in the space between chest wall and lungs increases; this is called a tension pneumothorax. </a:t>
            </a:r>
          </a:p>
        </p:txBody>
      </p:sp>
      <p:pic>
        <p:nvPicPr>
          <p:cNvPr id="11" name="Picture 10">
            <a:extLst>
              <a:ext uri="{FF2B5EF4-FFF2-40B4-BE49-F238E27FC236}">
                <a16:creationId xmlns:a16="http://schemas.microsoft.com/office/drawing/2014/main" id="{C60878FC-7E6F-45DF-A6E1-6823EF85D8FE}"/>
              </a:ext>
            </a:extLst>
          </p:cNvPr>
          <p:cNvPicPr/>
          <p:nvPr/>
        </p:nvPicPr>
        <p:blipFill>
          <a:blip r:embed="rId5">
            <a:extLst>
              <a:ext uri="{28A0092B-C50C-407E-A947-70E740481C1C}">
                <a14:useLocalDpi xmlns:a14="http://schemas.microsoft.com/office/drawing/2010/main" val="0"/>
              </a:ext>
            </a:extLst>
          </a:blip>
          <a:stretch>
            <a:fillRect/>
          </a:stretch>
        </p:blipFill>
        <p:spPr>
          <a:xfrm>
            <a:off x="3101354" y="3659576"/>
            <a:ext cx="3451846" cy="2703400"/>
          </a:xfrm>
          <a:prstGeom prst="rect">
            <a:avLst/>
          </a:prstGeom>
        </p:spPr>
      </p:pic>
    </p:spTree>
    <p:extLst>
      <p:ext uri="{BB962C8B-B14F-4D97-AF65-F5344CB8AC3E}">
        <p14:creationId xmlns:p14="http://schemas.microsoft.com/office/powerpoint/2010/main" val="264636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667000" y="533400"/>
              <a:ext cx="4085542" cy="523220"/>
            </a:xfrm>
            <a:prstGeom prst="rect">
              <a:avLst/>
            </a:prstGeom>
            <a:noFill/>
          </p:spPr>
          <p:txBody>
            <a:bodyPr wrap="none" rtlCol="0">
              <a:spAutoFit/>
            </a:bodyPr>
            <a:lstStyle/>
            <a:p>
              <a:r>
                <a:rPr lang="en-US" sz="2800" b="1" dirty="0">
                  <a:latin typeface="Times New Roman" pitchFamily="18" charset="0"/>
                  <a:cs typeface="Times New Roman" pitchFamily="18" charset="0"/>
                </a:rPr>
                <a:t>LITERATURE SURVEY</a:t>
              </a:r>
            </a:p>
          </p:txBody>
        </p:sp>
      </p:grpSp>
      <p:graphicFrame>
        <p:nvGraphicFramePr>
          <p:cNvPr id="8" name="Table 7"/>
          <p:cNvGraphicFramePr>
            <a:graphicFrameLocks noGrp="1"/>
          </p:cNvGraphicFramePr>
          <p:nvPr>
            <p:extLst>
              <p:ext uri="{D42A27DB-BD31-4B8C-83A1-F6EECF244321}">
                <p14:modId xmlns:p14="http://schemas.microsoft.com/office/powerpoint/2010/main" val="4250685535"/>
              </p:ext>
            </p:extLst>
          </p:nvPr>
        </p:nvGraphicFramePr>
        <p:xfrm>
          <a:off x="304800" y="2228055"/>
          <a:ext cx="8229600" cy="3124200"/>
        </p:xfrm>
        <a:graphic>
          <a:graphicData uri="http://schemas.openxmlformats.org/drawingml/2006/table">
            <a:tbl>
              <a:tblPr firstRow="1" bandRow="1">
                <a:tableStyleId>{5940675A-B579-460E-94D1-54222C63F5DA}</a:tableStyleId>
              </a:tblPr>
              <a:tblGrid>
                <a:gridCol w="1766711">
                  <a:extLst>
                    <a:ext uri="{9D8B030D-6E8A-4147-A177-3AD203B41FA5}">
                      <a16:colId xmlns:a16="http://schemas.microsoft.com/office/drawing/2014/main" val="20000"/>
                    </a:ext>
                  </a:extLst>
                </a:gridCol>
                <a:gridCol w="1388533">
                  <a:extLst>
                    <a:ext uri="{9D8B030D-6E8A-4147-A177-3AD203B41FA5}">
                      <a16:colId xmlns:a16="http://schemas.microsoft.com/office/drawing/2014/main" val="20001"/>
                    </a:ext>
                  </a:extLst>
                </a:gridCol>
                <a:gridCol w="2929870">
                  <a:extLst>
                    <a:ext uri="{9D8B030D-6E8A-4147-A177-3AD203B41FA5}">
                      <a16:colId xmlns:a16="http://schemas.microsoft.com/office/drawing/2014/main" val="20002"/>
                    </a:ext>
                  </a:extLst>
                </a:gridCol>
                <a:gridCol w="2144486">
                  <a:extLst>
                    <a:ext uri="{9D8B030D-6E8A-4147-A177-3AD203B41FA5}">
                      <a16:colId xmlns:a16="http://schemas.microsoft.com/office/drawing/2014/main" val="20003"/>
                    </a:ext>
                  </a:extLst>
                </a:gridCol>
              </a:tblGrid>
              <a:tr h="381000">
                <a:tc>
                  <a:txBody>
                    <a:bodyPr/>
                    <a:lstStyle/>
                    <a:p>
                      <a:pPr algn="ctr"/>
                      <a:r>
                        <a:rPr lang="en-US" sz="1200" b="1" u="none" dirty="0">
                          <a:solidFill>
                            <a:schemeClr val="tx1"/>
                          </a:solidFill>
                          <a:latin typeface="Times New Roman" pitchFamily="18" charset="0"/>
                          <a:cs typeface="Times New Roman" pitchFamily="18" charset="0"/>
                        </a:rPr>
                        <a:t>Author &amp; Year</a:t>
                      </a:r>
                    </a:p>
                  </a:txBody>
                  <a:tcPr anchor="ctr"/>
                </a:tc>
                <a:tc>
                  <a:txBody>
                    <a:bodyPr/>
                    <a:lstStyle/>
                    <a:p>
                      <a:pPr algn="ctr"/>
                      <a:r>
                        <a:rPr lang="en-US" sz="1200" b="1" u="none" dirty="0">
                          <a:solidFill>
                            <a:schemeClr val="tx1"/>
                          </a:solidFill>
                          <a:latin typeface="Times New Roman" pitchFamily="18" charset="0"/>
                          <a:cs typeface="Times New Roman" pitchFamily="18" charset="0"/>
                        </a:rPr>
                        <a:t>Title</a:t>
                      </a:r>
                    </a:p>
                  </a:txBody>
                  <a:tcPr anchor="ctr"/>
                </a:tc>
                <a:tc>
                  <a:txBody>
                    <a:bodyPr/>
                    <a:lstStyle/>
                    <a:p>
                      <a:pPr algn="ctr"/>
                      <a:r>
                        <a:rPr lang="en-US" sz="1200" b="1" u="none" dirty="0">
                          <a:solidFill>
                            <a:schemeClr val="tx1"/>
                          </a:solidFill>
                          <a:latin typeface="Times New Roman" pitchFamily="18" charset="0"/>
                          <a:cs typeface="Times New Roman" pitchFamily="18" charset="0"/>
                        </a:rPr>
                        <a:t>Algorithms Used/ Achievements </a:t>
                      </a:r>
                    </a:p>
                  </a:txBody>
                  <a:tcPr anchor="ctr"/>
                </a:tc>
                <a:tc>
                  <a:txBody>
                    <a:bodyPr/>
                    <a:lstStyle/>
                    <a:p>
                      <a:pPr algn="ctr"/>
                      <a:r>
                        <a:rPr lang="en-US" sz="1200" b="1" u="none" dirty="0">
                          <a:solidFill>
                            <a:schemeClr val="tx1"/>
                          </a:solidFill>
                          <a:latin typeface="Times New Roman" pitchFamily="18" charset="0"/>
                          <a:cs typeface="Times New Roman" pitchFamily="18" charset="0"/>
                        </a:rPr>
                        <a:t>Limitations</a:t>
                      </a:r>
                    </a:p>
                  </a:txBody>
                  <a:tcPr anchor="ctr"/>
                </a:tc>
                <a:extLst>
                  <a:ext uri="{0D108BD9-81ED-4DB2-BD59-A6C34878D82A}">
                    <a16:rowId xmlns:a16="http://schemas.microsoft.com/office/drawing/2014/main" val="10000"/>
                  </a:ext>
                </a:extLst>
              </a:tr>
              <a:tr h="762000">
                <a:tc>
                  <a:txBody>
                    <a:bodyPr/>
                    <a:lstStyle/>
                    <a:p>
                      <a:r>
                        <a:rPr lang="en-US" sz="120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ErdiÇallı</a:t>
                      </a:r>
                      <a:r>
                        <a:rPr lang="en-US" sz="120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20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EcemSogancioglu</a:t>
                      </a:r>
                      <a:r>
                        <a:rPr lang="en-US" sz="120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20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Bramvan</a:t>
                      </a:r>
                      <a:r>
                        <a:rPr lang="en-US" sz="120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20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Ginneken</a:t>
                      </a:r>
                      <a:r>
                        <a:rPr lang="en-US" sz="1200" u="none" kern="1200" dirty="0" err="1">
                          <a:solidFill>
                            <a:schemeClr val="tx1"/>
                          </a:solidFill>
                          <a:effectLst/>
                          <a:latin typeface="Times New Roman" panose="02020603050405020304" pitchFamily="18" charset="0"/>
                          <a:ea typeface="+mn-ea"/>
                          <a:cs typeface="Times New Roman" panose="02020603050405020304" pitchFamily="18" charset="0"/>
                        </a:rPr>
                        <a:t>,</a:t>
                      </a:r>
                      <a:r>
                        <a:rPr lang="en-US" sz="120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Kicky</a:t>
                      </a:r>
                      <a:r>
                        <a:rPr lang="en-US" sz="120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20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G.van</a:t>
                      </a:r>
                      <a:r>
                        <a:rPr lang="en-US" sz="120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Leeuwen</a:t>
                      </a:r>
                      <a:r>
                        <a:rPr lang="en-US" sz="120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KeelinMurphy</a:t>
                      </a:r>
                      <a:r>
                        <a:rPr lang="pt-BR" sz="1200" u="none" dirty="0">
                          <a:solidFill>
                            <a:schemeClr val="tx1"/>
                          </a:solidFill>
                          <a:latin typeface="Times New Roman" panose="02020603050405020304" pitchFamily="18" charset="0"/>
                          <a:cs typeface="Times New Roman" panose="02020603050405020304" pitchFamily="18" charset="0"/>
                        </a:rPr>
                        <a:t>(2021)</a:t>
                      </a:r>
                      <a:endParaRPr lang="en-US" sz="1200" u="none" dirty="0">
                        <a:solidFill>
                          <a:schemeClr val="tx1"/>
                        </a:solidFill>
                        <a:latin typeface="Times New Roman" pitchFamily="18" charset="0"/>
                        <a:cs typeface="Times New Roman" pitchFamily="18" charset="0"/>
                      </a:endParaRPr>
                    </a:p>
                  </a:txBody>
                  <a:tcPr anchor="ctr"/>
                </a:tc>
                <a:tc>
                  <a:txBody>
                    <a:bodyPr/>
                    <a:lstStyle/>
                    <a:p>
                      <a:pPr algn="l"/>
                      <a:r>
                        <a:rPr lang="en-US" sz="1200" u="none" kern="1200" dirty="0">
                          <a:solidFill>
                            <a:schemeClr val="tx1"/>
                          </a:solidFill>
                          <a:effectLst/>
                          <a:latin typeface="Times New Roman" panose="02020603050405020304" pitchFamily="18" charset="0"/>
                          <a:ea typeface="+mn-ea"/>
                          <a:cs typeface="Times New Roman" panose="02020603050405020304" pitchFamily="18" charset="0"/>
                        </a:rPr>
                        <a:t>Deep learning for chest X-ray analysis: A survey</a:t>
                      </a:r>
                      <a:endParaRPr lang="en-US" sz="1200" u="none" dirty="0">
                        <a:solidFill>
                          <a:schemeClr val="tx1"/>
                        </a:solidFill>
                        <a:latin typeface="Times New Roman" pitchFamily="18" charset="0"/>
                        <a:cs typeface="Times New Roman" pitchFamily="18" charset="0"/>
                      </a:endParaRPr>
                    </a:p>
                  </a:txBody>
                  <a:tcPr anchor="ctr"/>
                </a:tc>
                <a:tc>
                  <a:txBody>
                    <a:bodyPr/>
                    <a:lstStyle/>
                    <a:p>
                      <a:pPr marL="0" algn="l" defTabSz="914400" rtl="0" eaLnBrk="1" latinLnBrk="0" hangingPunct="1"/>
                      <a:r>
                        <a:rPr lang="en-US" sz="1200" u="none" kern="1200" dirty="0">
                          <a:solidFill>
                            <a:schemeClr val="tx1"/>
                          </a:solidFill>
                          <a:effectLst/>
                          <a:latin typeface="Times New Roman" panose="02020603050405020304" pitchFamily="18" charset="0"/>
                          <a:ea typeface="+mn-ea"/>
                          <a:cs typeface="Times New Roman" panose="02020603050405020304" pitchFamily="18" charset="0"/>
                        </a:rPr>
                        <a:t>Using deep learning on chest radiographs published before March 2021, categorizing works by task: image-level prediction (classification and regression), segmentation, localization, image generation and domain adaptation. </a:t>
                      </a:r>
                      <a:endParaRPr lang="en-US" sz="1200" u="none" kern="1200" baseline="0" dirty="0">
                        <a:solidFill>
                          <a:schemeClr val="tx1"/>
                        </a:solidFill>
                        <a:latin typeface="Times New Roman" pitchFamily="18" charset="0"/>
                        <a:ea typeface="+mn-ea"/>
                        <a:cs typeface="Times New Roman" pitchFamily="18" charset="0"/>
                      </a:endParaRPr>
                    </a:p>
                  </a:txBody>
                  <a:tcPr anchor="ctr"/>
                </a:tc>
                <a:tc>
                  <a:txBody>
                    <a:bodyPr/>
                    <a:lstStyle/>
                    <a:p>
                      <a:pPr marL="0" indent="0" algn="l">
                        <a:buNone/>
                      </a:pPr>
                      <a:r>
                        <a:rPr lang="en-US" sz="1200" u="none" dirty="0">
                          <a:solidFill>
                            <a:schemeClr val="tx1"/>
                          </a:solidFill>
                          <a:latin typeface="Times New Roman" panose="02020603050405020304" pitchFamily="18" charset="0"/>
                          <a:cs typeface="Times New Roman" panose="02020603050405020304" pitchFamily="18" charset="0"/>
                        </a:rPr>
                        <a:t>model may be complex and also inherits the disadvantages of wrapper model</a:t>
                      </a:r>
                    </a:p>
                  </a:txBody>
                  <a:tcPr anchor="ctr"/>
                </a:tc>
                <a:extLst>
                  <a:ext uri="{0D108BD9-81ED-4DB2-BD59-A6C34878D82A}">
                    <a16:rowId xmlns:a16="http://schemas.microsoft.com/office/drawing/2014/main" val="10001"/>
                  </a:ext>
                </a:extLst>
              </a:tr>
              <a:tr h="762000">
                <a:tc>
                  <a:txBody>
                    <a:bodyPr/>
                    <a:lstStyle/>
                    <a:p>
                      <a:r>
                        <a:rPr lang="en-IN" sz="1200" u="none" kern="1200" dirty="0">
                          <a:solidFill>
                            <a:schemeClr val="tx1"/>
                          </a:solidFill>
                          <a:effectLst/>
                          <a:latin typeface="Times New Roman" panose="02020603050405020304" pitchFamily="18" charset="0"/>
                          <a:ea typeface="+mn-ea"/>
                          <a:cs typeface="Times New Roman" panose="02020603050405020304" pitchFamily="18" charset="0"/>
                        </a:rPr>
                        <a:t>Priyanka Malhotra , </a:t>
                      </a:r>
                      <a:r>
                        <a:rPr lang="en-IN" sz="1200" u="none" kern="1200" dirty="0" err="1">
                          <a:solidFill>
                            <a:schemeClr val="tx1"/>
                          </a:solidFill>
                          <a:effectLst/>
                          <a:latin typeface="Times New Roman" panose="02020603050405020304" pitchFamily="18" charset="0"/>
                          <a:ea typeface="+mn-ea"/>
                          <a:cs typeface="Times New Roman" panose="02020603050405020304" pitchFamily="18" charset="0"/>
                        </a:rPr>
                        <a:t>Sheifali</a:t>
                      </a:r>
                      <a:r>
                        <a:rPr lang="en-IN" sz="1200" u="none" kern="1200" dirty="0">
                          <a:solidFill>
                            <a:schemeClr val="tx1"/>
                          </a:solidFill>
                          <a:effectLst/>
                          <a:latin typeface="Times New Roman" panose="02020603050405020304" pitchFamily="18" charset="0"/>
                          <a:ea typeface="+mn-ea"/>
                          <a:cs typeface="Times New Roman" panose="02020603050405020304" pitchFamily="18" charset="0"/>
                        </a:rPr>
                        <a:t> Gupta , Deepika </a:t>
                      </a:r>
                      <a:r>
                        <a:rPr lang="en-IN" sz="1200" u="none" kern="1200" dirty="0" err="1">
                          <a:solidFill>
                            <a:schemeClr val="tx1"/>
                          </a:solidFill>
                          <a:effectLst/>
                          <a:latin typeface="Times New Roman" panose="02020603050405020304" pitchFamily="18" charset="0"/>
                          <a:ea typeface="+mn-ea"/>
                          <a:cs typeface="Times New Roman" panose="02020603050405020304" pitchFamily="18" charset="0"/>
                        </a:rPr>
                        <a:t>Koundal</a:t>
                      </a:r>
                      <a:r>
                        <a:rPr lang="en-IN" sz="1200" u="none" kern="1200" dirty="0">
                          <a:solidFill>
                            <a:schemeClr val="tx1"/>
                          </a:solidFill>
                          <a:effectLst/>
                          <a:latin typeface="Times New Roman" panose="02020603050405020304" pitchFamily="18" charset="0"/>
                          <a:ea typeface="+mn-ea"/>
                          <a:cs typeface="Times New Roman" panose="02020603050405020304" pitchFamily="18" charset="0"/>
                        </a:rPr>
                        <a:t> , Atef </a:t>
                      </a:r>
                      <a:r>
                        <a:rPr lang="en-IN" sz="1200" u="none" kern="1200" dirty="0" err="1">
                          <a:solidFill>
                            <a:schemeClr val="tx1"/>
                          </a:solidFill>
                          <a:effectLst/>
                          <a:latin typeface="Times New Roman" panose="02020603050405020304" pitchFamily="18" charset="0"/>
                          <a:ea typeface="+mn-ea"/>
                          <a:cs typeface="Times New Roman" panose="02020603050405020304" pitchFamily="18" charset="0"/>
                        </a:rPr>
                        <a:t>Zaguia</a:t>
                      </a:r>
                      <a:r>
                        <a:rPr lang="en-IN" sz="1200" u="none" kern="1200" dirty="0">
                          <a:solidFill>
                            <a:schemeClr val="tx1"/>
                          </a:solidFill>
                          <a:effectLst/>
                          <a:latin typeface="Times New Roman" panose="02020603050405020304" pitchFamily="18" charset="0"/>
                          <a:ea typeface="+mn-ea"/>
                          <a:cs typeface="Times New Roman" panose="02020603050405020304" pitchFamily="18" charset="0"/>
                        </a:rPr>
                        <a:t> , Manjit Kaur  and Heung-No Lee.</a:t>
                      </a:r>
                      <a:r>
                        <a:rPr lang="en-US" sz="1200" u="none" dirty="0">
                          <a:solidFill>
                            <a:schemeClr val="tx1"/>
                          </a:solidFill>
                          <a:latin typeface="Times New Roman" panose="02020603050405020304" pitchFamily="18" charset="0"/>
                          <a:cs typeface="Times New Roman" panose="02020603050405020304" pitchFamily="18" charset="0"/>
                        </a:rPr>
                        <a:t>(2022)</a:t>
                      </a:r>
                    </a:p>
                  </a:txBody>
                  <a:tcPr anchor="ctr"/>
                </a:tc>
                <a:tc>
                  <a:txBody>
                    <a:bodyPr/>
                    <a:lstStyle/>
                    <a:p>
                      <a:pPr algn="l"/>
                      <a:r>
                        <a:rPr lang="en-IN" sz="1200" u="none" kern="1200" dirty="0">
                          <a:solidFill>
                            <a:schemeClr val="tx1"/>
                          </a:solidFill>
                          <a:effectLst/>
                          <a:latin typeface="Times New Roman" panose="02020603050405020304" pitchFamily="18" charset="0"/>
                          <a:ea typeface="+mn-ea"/>
                          <a:cs typeface="Times New Roman" panose="02020603050405020304" pitchFamily="18" charset="0"/>
                        </a:rPr>
                        <a:t>Deep Learning-Based Computer-Aided Pneumothorax Detection Using Chest X-ray Images</a:t>
                      </a:r>
                      <a:endParaRPr lang="en-US" sz="1200" u="none" dirty="0">
                        <a:solidFill>
                          <a:schemeClr val="tx1"/>
                        </a:solidFill>
                        <a:latin typeface="Times New Roman" pitchFamily="18" charset="0"/>
                        <a:cs typeface="Times New Roman" pitchFamily="18" charset="0"/>
                      </a:endParaRPr>
                    </a:p>
                  </a:txBody>
                  <a:tcPr anchor="ctr"/>
                </a:tc>
                <a:tc>
                  <a:txBody>
                    <a:bodyPr/>
                    <a:lstStyle/>
                    <a:p>
                      <a:pPr marL="0" indent="0" algn="l">
                        <a:buNone/>
                      </a:pPr>
                      <a:r>
                        <a:rPr lang="en-IN" sz="1200" u="none" kern="1200" dirty="0">
                          <a:solidFill>
                            <a:schemeClr val="tx1"/>
                          </a:solidFill>
                          <a:effectLst/>
                          <a:latin typeface="Times New Roman" panose="02020603050405020304" pitchFamily="18" charset="0"/>
                          <a:ea typeface="+mn-ea"/>
                          <a:cs typeface="Times New Roman" panose="02020603050405020304" pitchFamily="18" charset="0"/>
                        </a:rPr>
                        <a:t>The present work compares the operation of the proposed MRCNN model based on ResNet101 as an FPN with the conventional model based on ResNet50 as an FPN. The proposed model had lower class loss, bounding box loss, and mask loss as compared to the conventional model based on ResNet50 as an FPN</a:t>
                      </a:r>
                      <a:endParaRPr lang="en-US" sz="1200" u="none" dirty="0">
                        <a:solidFill>
                          <a:schemeClr val="tx1"/>
                        </a:solidFill>
                        <a:latin typeface="Times New Roman" pitchFamily="18" charset="0"/>
                        <a:cs typeface="Times New Roman" pitchFamily="18" charset="0"/>
                      </a:endParaRPr>
                    </a:p>
                  </a:txBody>
                  <a:tcPr anchor="ctr"/>
                </a:tc>
                <a:tc>
                  <a:txBody>
                    <a:bodyPr/>
                    <a:lstStyle/>
                    <a:p>
                      <a:pPr marL="342900" indent="-342900" algn="ctr">
                        <a:buNone/>
                      </a:pPr>
                      <a:endParaRPr lang="en-US" sz="1200" u="none" dirty="0">
                        <a:solidFill>
                          <a:schemeClr val="tx1"/>
                        </a:solidFill>
                        <a:latin typeface="Times New Roman" pitchFamily="18" charset="0"/>
                        <a:cs typeface="Times New Roman" pitchFamily="18" charset="0"/>
                      </a:endParaRPr>
                    </a:p>
                    <a:p>
                      <a:pPr marL="342900" indent="-342900" algn="ctr">
                        <a:buNone/>
                      </a:pPr>
                      <a:endParaRPr lang="en-US" sz="1200" u="none" dirty="0">
                        <a:solidFill>
                          <a:schemeClr val="tx1"/>
                        </a:solidFill>
                        <a:latin typeface="Times New Roman" pitchFamily="18" charset="0"/>
                        <a:cs typeface="Times New Roman" pitchFamily="18" charset="0"/>
                      </a:endParaRPr>
                    </a:p>
                    <a:p>
                      <a:pPr marL="342900" indent="-342900" algn="ctr">
                        <a:buNone/>
                      </a:pPr>
                      <a:r>
                        <a:rPr lang="en-US" sz="1200" u="none" dirty="0">
                          <a:solidFill>
                            <a:schemeClr val="tx1"/>
                          </a:solidFill>
                          <a:latin typeface="Times New Roman" pitchFamily="18" charset="0"/>
                          <a:cs typeface="Times New Roman" pitchFamily="18" charset="0"/>
                        </a:rPr>
                        <a:t>More</a:t>
                      </a:r>
                      <a:r>
                        <a:rPr lang="en-US" sz="1200" u="none" baseline="0" dirty="0">
                          <a:solidFill>
                            <a:schemeClr val="tx1"/>
                          </a:solidFill>
                          <a:latin typeface="Times New Roman" pitchFamily="18" charset="0"/>
                          <a:cs typeface="Times New Roman" pitchFamily="18" charset="0"/>
                        </a:rPr>
                        <a:t> Error rate</a:t>
                      </a:r>
                      <a:endParaRPr lang="en-US" sz="1200" u="none"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461408" y="533400"/>
              <a:ext cx="6331990" cy="461665"/>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BLOCK DIAGRAM OF EXISTING SYSTEM</a:t>
              </a:r>
            </a:p>
          </p:txBody>
        </p:sp>
      </p:grpSp>
      <p:pic>
        <p:nvPicPr>
          <p:cNvPr id="19" name="Picture 3" descr="C:\Users\user\Desktop\1_D0F3UitQ2l5Q0Ak-tjEdJg.png">
            <a:extLst>
              <a:ext uri="{FF2B5EF4-FFF2-40B4-BE49-F238E27FC236}">
                <a16:creationId xmlns:a16="http://schemas.microsoft.com/office/drawing/2014/main" id="{1C9D39B0-9EB1-48FC-9A8C-84B6E3ECF8E1}"/>
              </a:ext>
            </a:extLst>
          </p:cNvPr>
          <p:cNvPicPr>
            <a:picLocks noChangeAspect="1" noChangeArrowheads="1"/>
          </p:cNvPicPr>
          <p:nvPr/>
        </p:nvPicPr>
        <p:blipFill>
          <a:blip r:embed="rId4"/>
          <a:srcRect/>
          <a:stretch>
            <a:fillRect/>
          </a:stretch>
        </p:blipFill>
        <p:spPr bwMode="auto">
          <a:xfrm>
            <a:off x="1930760" y="2572514"/>
            <a:ext cx="4635692" cy="2675689"/>
          </a:xfrm>
          <a:prstGeom prst="rect">
            <a:avLst/>
          </a:prstGeom>
          <a:noFill/>
        </p:spPr>
      </p:pic>
    </p:spTree>
    <p:extLst>
      <p:ext uri="{BB962C8B-B14F-4D97-AF65-F5344CB8AC3E}">
        <p14:creationId xmlns:p14="http://schemas.microsoft.com/office/powerpoint/2010/main" val="349512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grpSp>
        <p:nvGrpSpPr>
          <p:cNvPr id="3" name="Group 2"/>
          <p:cNvGrpSpPr/>
          <p:nvPr/>
        </p:nvGrpSpPr>
        <p:grpSpPr>
          <a:xfrm>
            <a:off x="213360" y="182880"/>
            <a:ext cx="8778240" cy="1341120"/>
            <a:chOff x="213360" y="182880"/>
            <a:chExt cx="8778240" cy="134112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5"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6" name="Straight Connector 5"/>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787199" y="381000"/>
              <a:ext cx="5680401" cy="830997"/>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PROBLEM IDENTIFICATION/ </a:t>
              </a:r>
            </a:p>
            <a:p>
              <a:pPr algn="ctr"/>
              <a:r>
                <a:rPr lang="en-US" sz="2400" b="1" dirty="0">
                  <a:latin typeface="Times New Roman" pitchFamily="18" charset="0"/>
                  <a:cs typeface="Times New Roman" pitchFamily="18" charset="0"/>
                </a:rPr>
                <a:t>LIMITATIONS OF EXISTING SYSTEM</a:t>
              </a:r>
            </a:p>
          </p:txBody>
        </p:sp>
      </p:grpSp>
      <p:sp>
        <p:nvSpPr>
          <p:cNvPr id="8" name="Content Placeholder 1"/>
          <p:cNvSpPr txBox="1">
            <a:spLocks/>
          </p:cNvSpPr>
          <p:nvPr/>
        </p:nvSpPr>
        <p:spPr>
          <a:xfrm>
            <a:off x="304800" y="1752600"/>
            <a:ext cx="8610600" cy="4525963"/>
          </a:xfrm>
          <a:prstGeom prst="rect">
            <a:avLst/>
          </a:prstGeom>
        </p:spPr>
        <p:txBody>
          <a:bodyPr>
            <a:noAutofit/>
          </a:bodyPr>
          <a:lstStyle/>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0" name="TextBox 9"/>
          <p:cNvSpPr txBox="1"/>
          <p:nvPr/>
        </p:nvSpPr>
        <p:spPr>
          <a:xfrm>
            <a:off x="457200" y="1905000"/>
            <a:ext cx="8305800" cy="1846659"/>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cs typeface="Times New Roman" pitchFamily="18" charset="0"/>
              </a:rPr>
              <a:t>Lesser efficiency.</a:t>
            </a:r>
          </a:p>
          <a:p>
            <a:pPr>
              <a:buFont typeface="Wingdings" pitchFamily="2" charset="2"/>
              <a:buChar char="Ø"/>
            </a:pPr>
            <a:r>
              <a:rPr lang="en-US" sz="2400" dirty="0">
                <a:latin typeface="Times New Roman" pitchFamily="18" charset="0"/>
                <a:cs typeface="Times New Roman" pitchFamily="18" charset="0"/>
              </a:rPr>
              <a:t>High run-time.</a:t>
            </a:r>
          </a:p>
          <a:p>
            <a:pPr>
              <a:buFont typeface="Wingdings" pitchFamily="2" charset="2"/>
              <a:buChar char="Ø"/>
            </a:pPr>
            <a:r>
              <a:rPr lang="en-US" sz="2400" dirty="0">
                <a:latin typeface="Times New Roman" pitchFamily="18" charset="0"/>
                <a:cs typeface="Times New Roman" pitchFamily="18" charset="0"/>
              </a:rPr>
              <a:t>Complex in process.</a:t>
            </a:r>
          </a:p>
          <a:p>
            <a:pPr>
              <a:buFont typeface="Wingdings" pitchFamily="2" charset="2"/>
              <a:buChar char="Ø"/>
            </a:pPr>
            <a:r>
              <a:rPr lang="en-US" sz="2400" dirty="0">
                <a:latin typeface="Times New Roman" pitchFamily="18" charset="0"/>
                <a:cs typeface="Times New Roman" pitchFamily="18" charset="0"/>
              </a:rPr>
              <a:t>The Error rate in RESNet-50 is more.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grpSp>
        <p:nvGrpSpPr>
          <p:cNvPr id="8" name="Group 7"/>
          <p:cNvGrpSpPr/>
          <p:nvPr/>
        </p:nvGrpSpPr>
        <p:grpSpPr>
          <a:xfrm>
            <a:off x="213360" y="182880"/>
            <a:ext cx="8778240" cy="1341120"/>
            <a:chOff x="213360" y="182880"/>
            <a:chExt cx="8778240" cy="1341120"/>
          </a:xfrm>
        </p:grpSpPr>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10" name="Picture 2" descr="Related image"/>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11" name="Straight Connector 10"/>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661086" y="533400"/>
              <a:ext cx="6035114" cy="461665"/>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OVERVIEW OF THE PROPOSED WORK </a:t>
              </a:r>
            </a:p>
          </p:txBody>
        </p:sp>
      </p:grpSp>
      <p:sp>
        <p:nvSpPr>
          <p:cNvPr id="43" name="Rectangle 42">
            <a:extLst>
              <a:ext uri="{FF2B5EF4-FFF2-40B4-BE49-F238E27FC236}">
                <a16:creationId xmlns:a16="http://schemas.microsoft.com/office/drawing/2014/main" id="{981A758A-F0F5-4DE8-AB9A-371F7DD5D3B3}"/>
              </a:ext>
            </a:extLst>
          </p:cNvPr>
          <p:cNvSpPr/>
          <p:nvPr/>
        </p:nvSpPr>
        <p:spPr>
          <a:xfrm>
            <a:off x="3276600" y="1752600"/>
            <a:ext cx="2819400" cy="457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D2C82242-5762-474D-BAEB-05364DAD3429}"/>
              </a:ext>
            </a:extLst>
          </p:cNvPr>
          <p:cNvSpPr txBox="1"/>
          <p:nvPr/>
        </p:nvSpPr>
        <p:spPr>
          <a:xfrm>
            <a:off x="3276600" y="1828800"/>
            <a:ext cx="2819400" cy="400110"/>
          </a:xfrm>
          <a:prstGeom prst="rect">
            <a:avLst/>
          </a:prstGeom>
          <a:noFill/>
        </p:spPr>
        <p:txBody>
          <a:bodyPr wrap="square" rtlCol="0">
            <a:spAutoFit/>
          </a:bodyPr>
          <a:lstStyle/>
          <a:p>
            <a:r>
              <a:rPr lang="en-US" sz="2000" dirty="0"/>
              <a:t>       IMAGE DATABASE</a:t>
            </a:r>
            <a:endParaRPr lang="en-IN" sz="2000" dirty="0"/>
          </a:p>
        </p:txBody>
      </p:sp>
      <p:sp>
        <p:nvSpPr>
          <p:cNvPr id="45" name="Rectangle 44">
            <a:extLst>
              <a:ext uri="{FF2B5EF4-FFF2-40B4-BE49-F238E27FC236}">
                <a16:creationId xmlns:a16="http://schemas.microsoft.com/office/drawing/2014/main" id="{4131A5EA-0DDE-4381-AD45-1DB0640740D1}"/>
              </a:ext>
            </a:extLst>
          </p:cNvPr>
          <p:cNvSpPr/>
          <p:nvPr/>
        </p:nvSpPr>
        <p:spPr>
          <a:xfrm>
            <a:off x="3276600" y="2667000"/>
            <a:ext cx="2819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B51E4480-E2AD-45F3-8865-45AD73023AFB}"/>
              </a:ext>
            </a:extLst>
          </p:cNvPr>
          <p:cNvSpPr/>
          <p:nvPr/>
        </p:nvSpPr>
        <p:spPr>
          <a:xfrm>
            <a:off x="3276600" y="3505200"/>
            <a:ext cx="2819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19F098DC-9416-49A8-95FC-A7FBD69F608A}"/>
              </a:ext>
            </a:extLst>
          </p:cNvPr>
          <p:cNvSpPr/>
          <p:nvPr/>
        </p:nvSpPr>
        <p:spPr>
          <a:xfrm>
            <a:off x="3276600" y="4451243"/>
            <a:ext cx="2819400" cy="572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198C7EFA-9290-4743-BAED-6FD29548155A}"/>
              </a:ext>
            </a:extLst>
          </p:cNvPr>
          <p:cNvSpPr txBox="1"/>
          <p:nvPr/>
        </p:nvSpPr>
        <p:spPr>
          <a:xfrm>
            <a:off x="3276600" y="2819400"/>
            <a:ext cx="2819400" cy="400110"/>
          </a:xfrm>
          <a:prstGeom prst="rect">
            <a:avLst/>
          </a:prstGeom>
          <a:noFill/>
        </p:spPr>
        <p:txBody>
          <a:bodyPr wrap="square" rtlCol="0">
            <a:spAutoFit/>
          </a:bodyPr>
          <a:lstStyle/>
          <a:p>
            <a:r>
              <a:rPr lang="en-US" sz="2000" dirty="0"/>
              <a:t>       PREPROCESSING</a:t>
            </a:r>
            <a:endParaRPr lang="en-IN" sz="2000" dirty="0"/>
          </a:p>
        </p:txBody>
      </p:sp>
      <p:cxnSp>
        <p:nvCxnSpPr>
          <p:cNvPr id="49" name="Straight Arrow Connector 48">
            <a:extLst>
              <a:ext uri="{FF2B5EF4-FFF2-40B4-BE49-F238E27FC236}">
                <a16:creationId xmlns:a16="http://schemas.microsoft.com/office/drawing/2014/main" id="{0355A3A9-FC8C-4AE2-A132-8B931D164228}"/>
              </a:ext>
            </a:extLst>
          </p:cNvPr>
          <p:cNvCxnSpPr>
            <a:cxnSpLocks/>
            <a:stCxn id="44" idx="2"/>
            <a:endCxn id="45" idx="0"/>
          </p:cNvCxnSpPr>
          <p:nvPr/>
        </p:nvCxnSpPr>
        <p:spPr>
          <a:xfrm>
            <a:off x="4686300" y="2228910"/>
            <a:ext cx="0" cy="438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11AB096-1AE6-46F6-9B48-418248F7212A}"/>
              </a:ext>
            </a:extLst>
          </p:cNvPr>
          <p:cNvCxnSpPr>
            <a:cxnSpLocks/>
            <a:stCxn id="48" idx="2"/>
            <a:endCxn id="46" idx="0"/>
          </p:cNvCxnSpPr>
          <p:nvPr/>
        </p:nvCxnSpPr>
        <p:spPr>
          <a:xfrm>
            <a:off x="4686300" y="3219510"/>
            <a:ext cx="0" cy="285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E2653E2-0C00-4D72-A991-9781EA751667}"/>
              </a:ext>
            </a:extLst>
          </p:cNvPr>
          <p:cNvCxnSpPr>
            <a:cxnSpLocks/>
            <a:stCxn id="46" idx="2"/>
            <a:endCxn id="47" idx="0"/>
          </p:cNvCxnSpPr>
          <p:nvPr/>
        </p:nvCxnSpPr>
        <p:spPr>
          <a:xfrm>
            <a:off x="4686300" y="4038600"/>
            <a:ext cx="0" cy="41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DD0EC91-E865-4972-A136-0980B8287EA3}"/>
              </a:ext>
            </a:extLst>
          </p:cNvPr>
          <p:cNvSpPr txBox="1"/>
          <p:nvPr/>
        </p:nvSpPr>
        <p:spPr>
          <a:xfrm>
            <a:off x="3276600" y="3657600"/>
            <a:ext cx="2819387" cy="400110"/>
          </a:xfrm>
          <a:prstGeom prst="rect">
            <a:avLst/>
          </a:prstGeom>
          <a:noFill/>
        </p:spPr>
        <p:txBody>
          <a:bodyPr wrap="square" rtlCol="0">
            <a:spAutoFit/>
          </a:bodyPr>
          <a:lstStyle/>
          <a:p>
            <a:r>
              <a:rPr lang="en-US" sz="2000" dirty="0"/>
              <a:t>    FEATURE EXTRACTION</a:t>
            </a:r>
            <a:endParaRPr lang="en-IN" sz="2000" dirty="0"/>
          </a:p>
        </p:txBody>
      </p:sp>
      <p:sp>
        <p:nvSpPr>
          <p:cNvPr id="53" name="TextBox 52">
            <a:extLst>
              <a:ext uri="{FF2B5EF4-FFF2-40B4-BE49-F238E27FC236}">
                <a16:creationId xmlns:a16="http://schemas.microsoft.com/office/drawing/2014/main" id="{B37FC00E-D9A7-430D-9D41-987CE8FFBD25}"/>
              </a:ext>
            </a:extLst>
          </p:cNvPr>
          <p:cNvSpPr txBox="1"/>
          <p:nvPr/>
        </p:nvSpPr>
        <p:spPr>
          <a:xfrm>
            <a:off x="3276600" y="4572000"/>
            <a:ext cx="2819380" cy="400110"/>
          </a:xfrm>
          <a:prstGeom prst="rect">
            <a:avLst/>
          </a:prstGeom>
          <a:noFill/>
        </p:spPr>
        <p:txBody>
          <a:bodyPr wrap="square" rtlCol="0">
            <a:spAutoFit/>
          </a:bodyPr>
          <a:lstStyle/>
          <a:p>
            <a:r>
              <a:rPr lang="en-US" sz="2000" dirty="0"/>
              <a:t>        IDENTIFICATION</a:t>
            </a:r>
            <a:endParaRPr lang="en-IN" sz="2000" dirty="0"/>
          </a:p>
        </p:txBody>
      </p:sp>
      <p:sp>
        <p:nvSpPr>
          <p:cNvPr id="54" name="Rectangle 53">
            <a:extLst>
              <a:ext uri="{FF2B5EF4-FFF2-40B4-BE49-F238E27FC236}">
                <a16:creationId xmlns:a16="http://schemas.microsoft.com/office/drawing/2014/main" id="{D1A36E01-630E-4509-9E72-39EF0C442EC9}"/>
              </a:ext>
            </a:extLst>
          </p:cNvPr>
          <p:cNvSpPr/>
          <p:nvPr/>
        </p:nvSpPr>
        <p:spPr>
          <a:xfrm>
            <a:off x="3276600" y="5410200"/>
            <a:ext cx="2819380" cy="572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Arrow Connector 54">
            <a:extLst>
              <a:ext uri="{FF2B5EF4-FFF2-40B4-BE49-F238E27FC236}">
                <a16:creationId xmlns:a16="http://schemas.microsoft.com/office/drawing/2014/main" id="{AA72387A-E56F-4E04-A4DC-D16CFC4302E6}"/>
              </a:ext>
            </a:extLst>
          </p:cNvPr>
          <p:cNvCxnSpPr>
            <a:cxnSpLocks/>
            <a:stCxn id="47" idx="2"/>
            <a:endCxn id="54" idx="0"/>
          </p:cNvCxnSpPr>
          <p:nvPr/>
        </p:nvCxnSpPr>
        <p:spPr>
          <a:xfrm flipH="1">
            <a:off x="4686290" y="5023431"/>
            <a:ext cx="10" cy="38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336148-BEB0-4B7B-8E73-77A647566B2F}"/>
              </a:ext>
            </a:extLst>
          </p:cNvPr>
          <p:cNvSpPr txBox="1"/>
          <p:nvPr/>
        </p:nvSpPr>
        <p:spPr>
          <a:xfrm>
            <a:off x="3276600" y="5562600"/>
            <a:ext cx="2819350" cy="400110"/>
          </a:xfrm>
          <a:prstGeom prst="rect">
            <a:avLst/>
          </a:prstGeom>
          <a:noFill/>
        </p:spPr>
        <p:txBody>
          <a:bodyPr wrap="square" rtlCol="0">
            <a:spAutoFit/>
          </a:bodyPr>
          <a:lstStyle/>
          <a:p>
            <a:r>
              <a:rPr lang="en-US" sz="2000" dirty="0"/>
              <a:t>                RESULTS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TotalTime>
  <Words>1537</Words>
  <Application>Microsoft Office PowerPoint</Application>
  <PresentationFormat>On-screen Show (4:3)</PresentationFormat>
  <Paragraphs>190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dinesh</dc:creator>
  <cp:lastModifiedBy>182 DINESH</cp:lastModifiedBy>
  <cp:revision>96</cp:revision>
  <dcterms:created xsi:type="dcterms:W3CDTF">2006-08-16T00:00:00Z</dcterms:created>
  <dcterms:modified xsi:type="dcterms:W3CDTF">2022-05-31T15:32:04Z</dcterms:modified>
</cp:coreProperties>
</file>